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1069" r:id="rId2"/>
    <p:sldId id="1070" r:id="rId3"/>
    <p:sldId id="1071" r:id="rId4"/>
    <p:sldId id="1072" r:id="rId5"/>
    <p:sldId id="1073" r:id="rId6"/>
    <p:sldId id="707" r:id="rId7"/>
    <p:sldId id="634" r:id="rId8"/>
    <p:sldId id="632" r:id="rId9"/>
    <p:sldId id="633" r:id="rId10"/>
    <p:sldId id="712" r:id="rId11"/>
    <p:sldId id="713" r:id="rId12"/>
    <p:sldId id="714" r:id="rId13"/>
    <p:sldId id="708" r:id="rId14"/>
    <p:sldId id="709" r:id="rId15"/>
    <p:sldId id="710" r:id="rId16"/>
    <p:sldId id="711" r:id="rId17"/>
    <p:sldId id="699"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1082" r:id="rId31"/>
    <p:sldId id="269" r:id="rId32"/>
    <p:sldId id="270" r:id="rId33"/>
    <p:sldId id="271" r:id="rId34"/>
    <p:sldId id="274" r:id="rId35"/>
    <p:sldId id="476" r:id="rId36"/>
    <p:sldId id="698" r:id="rId37"/>
    <p:sldId id="486" r:id="rId38"/>
    <p:sldId id="272" r:id="rId39"/>
    <p:sldId id="1075" r:id="rId40"/>
    <p:sldId id="1081" r:id="rId41"/>
    <p:sldId id="1079" r:id="rId42"/>
    <p:sldId id="1080" r:id="rId43"/>
    <p:sldId id="1076" r:id="rId44"/>
    <p:sldId id="1078" r:id="rId45"/>
    <p:sldId id="1077" r:id="rId46"/>
    <p:sldId id="1074" r:id="rId47"/>
    <p:sldId id="1068" r:id="rId48"/>
    <p:sldId id="715" r:id="rId49"/>
    <p:sldId id="695" r:id="rId50"/>
    <p:sldId id="716" r:id="rId51"/>
    <p:sldId id="700" r:id="rId52"/>
    <p:sldId id="701" r:id="rId53"/>
    <p:sldId id="703" r:id="rId54"/>
    <p:sldId id="702" r:id="rId55"/>
    <p:sldId id="704" r:id="rId56"/>
    <p:sldId id="705" r:id="rId57"/>
    <p:sldId id="706" r:id="rId58"/>
    <p:sldId id="697" r:id="rId59"/>
    <p:sldId id="694" r:id="rId60"/>
    <p:sldId id="696" r:id="rId61"/>
    <p:sldId id="683" r:id="rId62"/>
    <p:sldId id="487" r:id="rId63"/>
    <p:sldId id="658" r:id="rId64"/>
    <p:sldId id="488" r:id="rId65"/>
    <p:sldId id="674" r:id="rId66"/>
    <p:sldId id="688" r:id="rId67"/>
    <p:sldId id="693" r:id="rId68"/>
    <p:sldId id="692" r:id="rId69"/>
    <p:sldId id="690" r:id="rId70"/>
    <p:sldId id="691" r:id="rId71"/>
    <p:sldId id="434" r:id="rId72"/>
    <p:sldId id="675" r:id="rId73"/>
    <p:sldId id="676" r:id="rId74"/>
    <p:sldId id="673" r:id="rId75"/>
    <p:sldId id="666" r:id="rId76"/>
    <p:sldId id="657" r:id="rId77"/>
    <p:sldId id="475" r:id="rId78"/>
    <p:sldId id="650" r:id="rId79"/>
    <p:sldId id="671" r:id="rId80"/>
    <p:sldId id="672" r:id="rId81"/>
    <p:sldId id="667" r:id="rId82"/>
    <p:sldId id="684" r:id="rId83"/>
    <p:sldId id="477" r:id="rId84"/>
    <p:sldId id="485" r:id="rId85"/>
    <p:sldId id="480" r:id="rId86"/>
    <p:sldId id="481" r:id="rId87"/>
    <p:sldId id="482" r:id="rId88"/>
    <p:sldId id="687" r:id="rId89"/>
    <p:sldId id="685" r:id="rId90"/>
    <p:sldId id="483" r:id="rId91"/>
    <p:sldId id="484" r:id="rId92"/>
    <p:sldId id="478" r:id="rId93"/>
    <p:sldId id="479" r:id="rId94"/>
    <p:sldId id="470" r:id="rId95"/>
    <p:sldId id="273" r:id="rId96"/>
    <p:sldId id="471" r:id="rId97"/>
    <p:sldId id="472" r:id="rId98"/>
    <p:sldId id="473" r:id="rId99"/>
    <p:sldId id="474"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D2D8C6-A47E-42DD-8293-DDD2320BFE7E}"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N"/>
        </a:p>
      </dgm:t>
    </dgm:pt>
    <dgm:pt modelId="{A2628B8C-4BB3-4082-A742-37E323943032}">
      <dgm:prSet phldrT="[Text]" custT="1"/>
      <dgm:spPr/>
      <dgm:t>
        <a:bodyPr/>
        <a:lstStyle/>
        <a:p>
          <a:r>
            <a:rPr lang="en-IN" sz="1500" dirty="0"/>
            <a:t>Code Inputs Process Output</a:t>
          </a:r>
        </a:p>
      </dgm:t>
    </dgm:pt>
    <dgm:pt modelId="{45E4A6B2-6FE9-4CD9-80E7-9B6C953ACA77}" type="parTrans" cxnId="{7A25109C-4657-48F0-95E0-D6755B6AEB94}">
      <dgm:prSet/>
      <dgm:spPr/>
      <dgm:t>
        <a:bodyPr/>
        <a:lstStyle/>
        <a:p>
          <a:endParaRPr lang="en-IN" sz="1500"/>
        </a:p>
      </dgm:t>
    </dgm:pt>
    <dgm:pt modelId="{9673F73E-3D65-421F-8E91-BEA6785B2B76}" type="sibTrans" cxnId="{7A25109C-4657-48F0-95E0-D6755B6AEB94}">
      <dgm:prSet/>
      <dgm:spPr/>
      <dgm:t>
        <a:bodyPr/>
        <a:lstStyle/>
        <a:p>
          <a:endParaRPr lang="en-IN" sz="1500"/>
        </a:p>
      </dgm:t>
    </dgm:pt>
    <dgm:pt modelId="{2CBDBD0B-E583-48C5-BB0B-30692F8B8AFD}">
      <dgm:prSet phldrT="[Text]" custT="1"/>
      <dgm:spPr/>
      <dgm:t>
        <a:bodyPr/>
        <a:lstStyle/>
        <a:p>
          <a:r>
            <a:rPr lang="en-IN" sz="1500" dirty="0"/>
            <a:t>Query</a:t>
          </a:r>
        </a:p>
      </dgm:t>
    </dgm:pt>
    <dgm:pt modelId="{446EEF64-8329-4310-8A61-DD392FB7292A}" type="parTrans" cxnId="{5242306B-2F76-4682-843B-BC4F074797F2}">
      <dgm:prSet/>
      <dgm:spPr/>
      <dgm:t>
        <a:bodyPr/>
        <a:lstStyle/>
        <a:p>
          <a:endParaRPr lang="en-IN" sz="1500"/>
        </a:p>
      </dgm:t>
    </dgm:pt>
    <dgm:pt modelId="{B35592CB-8769-4423-AB10-E366CE17BB68}" type="sibTrans" cxnId="{5242306B-2F76-4682-843B-BC4F074797F2}">
      <dgm:prSet/>
      <dgm:spPr/>
      <dgm:t>
        <a:bodyPr/>
        <a:lstStyle/>
        <a:p>
          <a:endParaRPr lang="en-IN" sz="1500"/>
        </a:p>
      </dgm:t>
    </dgm:pt>
    <dgm:pt modelId="{DF556004-A937-45AA-80FC-E34B2F9BBE29}">
      <dgm:prSet phldrT="[Text]" custT="1"/>
      <dgm:spPr/>
      <dgm:t>
        <a:bodyPr/>
        <a:lstStyle/>
        <a:p>
          <a:r>
            <a:rPr lang="en-IN" sz="1500" dirty="0" err="1"/>
            <a:t>Search_index</a:t>
          </a:r>
          <a:r>
            <a:rPr lang="en-IN" sz="1500" dirty="0"/>
            <a:t> / </a:t>
          </a:r>
          <a:r>
            <a:rPr lang="en-IN" sz="1500" dirty="0" err="1"/>
            <a:t>Trim_search_content</a:t>
          </a:r>
          <a:endParaRPr lang="en-IN" sz="1500" dirty="0"/>
        </a:p>
      </dgm:t>
    </dgm:pt>
    <dgm:pt modelId="{50359043-9187-480C-9DAA-FB7B2F41B519}" type="parTrans" cxnId="{63382357-59D0-42FF-9B6D-1AB1C89C215A}">
      <dgm:prSet/>
      <dgm:spPr/>
      <dgm:t>
        <a:bodyPr/>
        <a:lstStyle/>
        <a:p>
          <a:endParaRPr lang="en-IN" sz="1500"/>
        </a:p>
      </dgm:t>
    </dgm:pt>
    <dgm:pt modelId="{7025ABD7-C0C7-441E-9F41-4C43A033BC1C}" type="sibTrans" cxnId="{63382357-59D0-42FF-9B6D-1AB1C89C215A}">
      <dgm:prSet/>
      <dgm:spPr/>
      <dgm:t>
        <a:bodyPr/>
        <a:lstStyle/>
        <a:p>
          <a:endParaRPr lang="en-IN" sz="1500"/>
        </a:p>
      </dgm:t>
    </dgm:pt>
    <dgm:pt modelId="{F7FFFF84-86CB-4E67-B410-EF7159F26F7D}">
      <dgm:prSet phldrT="[Text]" custT="1"/>
      <dgm:spPr/>
      <dgm:t>
        <a:bodyPr/>
        <a:lstStyle/>
        <a:p>
          <a:r>
            <a:rPr lang="en-IN" sz="1500" dirty="0"/>
            <a:t>Intent</a:t>
          </a:r>
        </a:p>
      </dgm:t>
    </dgm:pt>
    <dgm:pt modelId="{128B21EE-6CDB-4CD4-B9FF-201ED7881288}" type="parTrans" cxnId="{8CD46CEC-22CE-4A00-BF32-A5691723B7B9}">
      <dgm:prSet/>
      <dgm:spPr/>
      <dgm:t>
        <a:bodyPr/>
        <a:lstStyle/>
        <a:p>
          <a:endParaRPr lang="en-IN" sz="1500"/>
        </a:p>
      </dgm:t>
    </dgm:pt>
    <dgm:pt modelId="{16500A9A-A729-4219-8940-9EAD0650BB16}" type="sibTrans" cxnId="{8CD46CEC-22CE-4A00-BF32-A5691723B7B9}">
      <dgm:prSet/>
      <dgm:spPr/>
      <dgm:t>
        <a:bodyPr/>
        <a:lstStyle/>
        <a:p>
          <a:endParaRPr lang="en-IN" sz="1500"/>
        </a:p>
      </dgm:t>
    </dgm:pt>
    <dgm:pt modelId="{0987512A-B815-4675-9D00-52DB094BAC98}">
      <dgm:prSet phldrT="[Text]" custT="1"/>
      <dgm:spPr/>
      <dgm:t>
        <a:bodyPr/>
        <a:lstStyle/>
        <a:p>
          <a:r>
            <a:rPr lang="en-IN" sz="1500" dirty="0" err="1"/>
            <a:t>Chat_Completion</a:t>
          </a:r>
          <a:r>
            <a:rPr lang="en-IN" sz="1500" dirty="0"/>
            <a:t> ?</a:t>
          </a:r>
        </a:p>
        <a:p>
          <a:r>
            <a:rPr lang="en-IN" sz="1500" dirty="0"/>
            <a:t>Line 451/ Role/</a:t>
          </a:r>
          <a:r>
            <a:rPr lang="en-IN" sz="1500" dirty="0" err="1"/>
            <a:t>ontent</a:t>
          </a:r>
          <a:endParaRPr lang="en-IN" sz="1500" dirty="0"/>
        </a:p>
        <a:p>
          <a:r>
            <a:rPr lang="en-IN" sz="1500" dirty="0"/>
            <a:t>Choices</a:t>
          </a:r>
        </a:p>
        <a:p>
          <a:r>
            <a:rPr lang="en-IN" sz="1500" dirty="0"/>
            <a:t>Message</a:t>
          </a:r>
        </a:p>
        <a:p>
          <a:r>
            <a:rPr lang="en-IN" sz="1500" dirty="0" err="1"/>
            <a:t>Chat_id</a:t>
          </a:r>
          <a:endParaRPr lang="en-IN" sz="1500" dirty="0"/>
        </a:p>
      </dgm:t>
    </dgm:pt>
    <dgm:pt modelId="{9AFAE7F5-0F18-46E5-8574-599651180BB8}" type="parTrans" cxnId="{42D5307B-6153-41A5-9353-4AB3CE704677}">
      <dgm:prSet/>
      <dgm:spPr/>
      <dgm:t>
        <a:bodyPr/>
        <a:lstStyle/>
        <a:p>
          <a:endParaRPr lang="en-IN" sz="1500"/>
        </a:p>
      </dgm:t>
    </dgm:pt>
    <dgm:pt modelId="{9168CC4D-F0A3-4D1B-8BA5-EAD10AD432F7}" type="sibTrans" cxnId="{42D5307B-6153-41A5-9353-4AB3CE704677}">
      <dgm:prSet/>
      <dgm:spPr/>
      <dgm:t>
        <a:bodyPr/>
        <a:lstStyle/>
        <a:p>
          <a:endParaRPr lang="en-IN" sz="1500"/>
        </a:p>
      </dgm:t>
    </dgm:pt>
    <dgm:pt modelId="{7F203553-2371-40CB-8512-677E432F7FB3}">
      <dgm:prSet phldrT="[Text]" custT="1"/>
      <dgm:spPr/>
      <dgm:t>
        <a:bodyPr/>
        <a:lstStyle/>
        <a:p>
          <a:r>
            <a:rPr lang="en-IN" sz="1500" dirty="0"/>
            <a:t>Config</a:t>
          </a:r>
        </a:p>
        <a:p>
          <a:r>
            <a:rPr lang="en-IN" sz="1500" dirty="0"/>
            <a:t>Docs.py</a:t>
          </a:r>
        </a:p>
      </dgm:t>
    </dgm:pt>
    <dgm:pt modelId="{E5E0873F-AEFE-43E5-BFB9-B6E9CA8E3D9A}" type="parTrans" cxnId="{2F79C4CD-338F-4B8C-A388-296B823D94A2}">
      <dgm:prSet/>
      <dgm:spPr/>
      <dgm:t>
        <a:bodyPr/>
        <a:lstStyle/>
        <a:p>
          <a:endParaRPr lang="en-IN" sz="1500"/>
        </a:p>
      </dgm:t>
    </dgm:pt>
    <dgm:pt modelId="{94F8F09C-E24A-44C4-8EFD-4076FAB681A7}" type="sibTrans" cxnId="{2F79C4CD-338F-4B8C-A388-296B823D94A2}">
      <dgm:prSet/>
      <dgm:spPr/>
      <dgm:t>
        <a:bodyPr/>
        <a:lstStyle/>
        <a:p>
          <a:endParaRPr lang="en-IN" sz="1500"/>
        </a:p>
      </dgm:t>
    </dgm:pt>
    <dgm:pt modelId="{6C411D35-B70F-4499-9E9A-8538FFBDAFF7}">
      <dgm:prSet phldrT="[Text]" custT="1"/>
      <dgm:spPr/>
      <dgm:t>
        <a:bodyPr/>
        <a:lstStyle/>
        <a:p>
          <a:r>
            <a:rPr lang="en-IN" sz="1500" dirty="0" err="1"/>
            <a:t>Completion_Stream</a:t>
          </a:r>
          <a:endParaRPr lang="en-IN" sz="1500" dirty="0"/>
        </a:p>
      </dgm:t>
    </dgm:pt>
    <dgm:pt modelId="{EFAC510F-1F79-40F3-A85F-4E2932717463}" type="parTrans" cxnId="{AE083703-DB29-4CC2-A2D3-AF30226C1014}">
      <dgm:prSet/>
      <dgm:spPr/>
      <dgm:t>
        <a:bodyPr/>
        <a:lstStyle/>
        <a:p>
          <a:endParaRPr lang="en-IN" sz="1500"/>
        </a:p>
      </dgm:t>
    </dgm:pt>
    <dgm:pt modelId="{7F0ABED3-7D34-4C37-8546-C86E35548B9F}" type="sibTrans" cxnId="{AE083703-DB29-4CC2-A2D3-AF30226C1014}">
      <dgm:prSet/>
      <dgm:spPr/>
      <dgm:t>
        <a:bodyPr/>
        <a:lstStyle/>
        <a:p>
          <a:endParaRPr lang="en-IN" sz="1500"/>
        </a:p>
      </dgm:t>
    </dgm:pt>
    <dgm:pt modelId="{912A5659-E62C-450C-AA47-3384066936FD}" type="pres">
      <dgm:prSet presAssocID="{C7D2D8C6-A47E-42DD-8293-DDD2320BFE7E}" presName="Name0" presStyleCnt="0">
        <dgm:presLayoutVars>
          <dgm:chMax val="1"/>
          <dgm:chPref val="1"/>
          <dgm:dir/>
          <dgm:animOne val="branch"/>
          <dgm:animLvl val="lvl"/>
        </dgm:presLayoutVars>
      </dgm:prSet>
      <dgm:spPr/>
    </dgm:pt>
    <dgm:pt modelId="{984CD15B-2166-4F80-B8C0-264B92CA8E4E}" type="pres">
      <dgm:prSet presAssocID="{A2628B8C-4BB3-4082-A742-37E323943032}" presName="Parent" presStyleLbl="node0" presStyleIdx="0" presStyleCnt="1">
        <dgm:presLayoutVars>
          <dgm:chMax val="6"/>
          <dgm:chPref val="6"/>
        </dgm:presLayoutVars>
      </dgm:prSet>
      <dgm:spPr/>
    </dgm:pt>
    <dgm:pt modelId="{505F62F7-5582-4A27-A008-A772D084FDEC}" type="pres">
      <dgm:prSet presAssocID="{2CBDBD0B-E583-48C5-BB0B-30692F8B8AFD}" presName="Accent1" presStyleCnt="0"/>
      <dgm:spPr/>
    </dgm:pt>
    <dgm:pt modelId="{C61760F7-CF03-4028-99B2-3939E9758A1E}" type="pres">
      <dgm:prSet presAssocID="{2CBDBD0B-E583-48C5-BB0B-30692F8B8AFD}" presName="Accent" presStyleLbl="bgShp" presStyleIdx="0" presStyleCnt="6"/>
      <dgm:spPr/>
    </dgm:pt>
    <dgm:pt modelId="{184BE48A-0816-4C3F-B6CE-73BC14241E84}" type="pres">
      <dgm:prSet presAssocID="{2CBDBD0B-E583-48C5-BB0B-30692F8B8AFD}" presName="Child1" presStyleLbl="node1" presStyleIdx="0" presStyleCnt="6">
        <dgm:presLayoutVars>
          <dgm:chMax val="0"/>
          <dgm:chPref val="0"/>
          <dgm:bulletEnabled val="1"/>
        </dgm:presLayoutVars>
      </dgm:prSet>
      <dgm:spPr/>
    </dgm:pt>
    <dgm:pt modelId="{5962E340-A0AB-498D-B3D2-F60C37AEA20F}" type="pres">
      <dgm:prSet presAssocID="{DF556004-A937-45AA-80FC-E34B2F9BBE29}" presName="Accent2" presStyleCnt="0"/>
      <dgm:spPr/>
    </dgm:pt>
    <dgm:pt modelId="{501F11B5-9A99-4712-98EE-F9FA5BB59146}" type="pres">
      <dgm:prSet presAssocID="{DF556004-A937-45AA-80FC-E34B2F9BBE29}" presName="Accent" presStyleLbl="bgShp" presStyleIdx="1" presStyleCnt="6"/>
      <dgm:spPr/>
    </dgm:pt>
    <dgm:pt modelId="{35153C88-D41E-4354-8D50-843E578B6917}" type="pres">
      <dgm:prSet presAssocID="{DF556004-A937-45AA-80FC-E34B2F9BBE29}" presName="Child2" presStyleLbl="node1" presStyleIdx="1" presStyleCnt="6">
        <dgm:presLayoutVars>
          <dgm:chMax val="0"/>
          <dgm:chPref val="0"/>
          <dgm:bulletEnabled val="1"/>
        </dgm:presLayoutVars>
      </dgm:prSet>
      <dgm:spPr/>
    </dgm:pt>
    <dgm:pt modelId="{FD740692-30DF-4428-896D-4D315C838878}" type="pres">
      <dgm:prSet presAssocID="{F7FFFF84-86CB-4E67-B410-EF7159F26F7D}" presName="Accent3" presStyleCnt="0"/>
      <dgm:spPr/>
    </dgm:pt>
    <dgm:pt modelId="{F92A79C0-43B5-4043-B35E-8D79CE4E8AE3}" type="pres">
      <dgm:prSet presAssocID="{F7FFFF84-86CB-4E67-B410-EF7159F26F7D}" presName="Accent" presStyleLbl="bgShp" presStyleIdx="2" presStyleCnt="6"/>
      <dgm:spPr/>
    </dgm:pt>
    <dgm:pt modelId="{6339A0AE-5873-464E-A349-0E3B8AE34383}" type="pres">
      <dgm:prSet presAssocID="{F7FFFF84-86CB-4E67-B410-EF7159F26F7D}" presName="Child3" presStyleLbl="node1" presStyleIdx="2" presStyleCnt="6">
        <dgm:presLayoutVars>
          <dgm:chMax val="0"/>
          <dgm:chPref val="0"/>
          <dgm:bulletEnabled val="1"/>
        </dgm:presLayoutVars>
      </dgm:prSet>
      <dgm:spPr/>
    </dgm:pt>
    <dgm:pt modelId="{3ED7CC7B-E491-411A-96AF-35AF7D9FAFB7}" type="pres">
      <dgm:prSet presAssocID="{0987512A-B815-4675-9D00-52DB094BAC98}" presName="Accent4" presStyleCnt="0"/>
      <dgm:spPr/>
    </dgm:pt>
    <dgm:pt modelId="{938652B6-8F26-494E-90FA-F329B9548552}" type="pres">
      <dgm:prSet presAssocID="{0987512A-B815-4675-9D00-52DB094BAC98}" presName="Accent" presStyleLbl="bgShp" presStyleIdx="3" presStyleCnt="6"/>
      <dgm:spPr/>
    </dgm:pt>
    <dgm:pt modelId="{13928893-881C-4A8C-BBD1-1EFB361E7F54}" type="pres">
      <dgm:prSet presAssocID="{0987512A-B815-4675-9D00-52DB094BAC98}" presName="Child4" presStyleLbl="node1" presStyleIdx="3" presStyleCnt="6">
        <dgm:presLayoutVars>
          <dgm:chMax val="0"/>
          <dgm:chPref val="0"/>
          <dgm:bulletEnabled val="1"/>
        </dgm:presLayoutVars>
      </dgm:prSet>
      <dgm:spPr/>
    </dgm:pt>
    <dgm:pt modelId="{F6398858-7501-4E47-883B-6FE31332A11C}" type="pres">
      <dgm:prSet presAssocID="{7F203553-2371-40CB-8512-677E432F7FB3}" presName="Accent5" presStyleCnt="0"/>
      <dgm:spPr/>
    </dgm:pt>
    <dgm:pt modelId="{63969C2B-3270-453A-A0C4-A0016B27A318}" type="pres">
      <dgm:prSet presAssocID="{7F203553-2371-40CB-8512-677E432F7FB3}" presName="Accent" presStyleLbl="bgShp" presStyleIdx="4" presStyleCnt="6"/>
      <dgm:spPr/>
    </dgm:pt>
    <dgm:pt modelId="{346ADA02-263B-4E86-B6B2-503B4BA3C5B5}" type="pres">
      <dgm:prSet presAssocID="{7F203553-2371-40CB-8512-677E432F7FB3}" presName="Child5" presStyleLbl="node1" presStyleIdx="4" presStyleCnt="6">
        <dgm:presLayoutVars>
          <dgm:chMax val="0"/>
          <dgm:chPref val="0"/>
          <dgm:bulletEnabled val="1"/>
        </dgm:presLayoutVars>
      </dgm:prSet>
      <dgm:spPr/>
    </dgm:pt>
    <dgm:pt modelId="{282A0223-C724-47DA-8DD3-4F20FD32C423}" type="pres">
      <dgm:prSet presAssocID="{6C411D35-B70F-4499-9E9A-8538FFBDAFF7}" presName="Accent6" presStyleCnt="0"/>
      <dgm:spPr/>
    </dgm:pt>
    <dgm:pt modelId="{744BAE96-B12E-4F78-8DA5-13CFF3E660F4}" type="pres">
      <dgm:prSet presAssocID="{6C411D35-B70F-4499-9E9A-8538FFBDAFF7}" presName="Accent" presStyleLbl="bgShp" presStyleIdx="5" presStyleCnt="6"/>
      <dgm:spPr/>
    </dgm:pt>
    <dgm:pt modelId="{E06A3658-E96D-47F2-AAC6-E29DED664E63}" type="pres">
      <dgm:prSet presAssocID="{6C411D35-B70F-4499-9E9A-8538FFBDAFF7}" presName="Child6" presStyleLbl="node1" presStyleIdx="5" presStyleCnt="6">
        <dgm:presLayoutVars>
          <dgm:chMax val="0"/>
          <dgm:chPref val="0"/>
          <dgm:bulletEnabled val="1"/>
        </dgm:presLayoutVars>
      </dgm:prSet>
      <dgm:spPr/>
    </dgm:pt>
  </dgm:ptLst>
  <dgm:cxnLst>
    <dgm:cxn modelId="{AE083703-DB29-4CC2-A2D3-AF30226C1014}" srcId="{A2628B8C-4BB3-4082-A742-37E323943032}" destId="{6C411D35-B70F-4499-9E9A-8538FFBDAFF7}" srcOrd="5" destOrd="0" parTransId="{EFAC510F-1F79-40F3-A85F-4E2932717463}" sibTransId="{7F0ABED3-7D34-4C37-8546-C86E35548B9F}"/>
    <dgm:cxn modelId="{68010427-BB9E-49C7-A030-B216D90B4746}" type="presOf" srcId="{0987512A-B815-4675-9D00-52DB094BAC98}" destId="{13928893-881C-4A8C-BBD1-1EFB361E7F54}" srcOrd="0" destOrd="0" presId="urn:microsoft.com/office/officeart/2011/layout/HexagonRadial"/>
    <dgm:cxn modelId="{D2E30930-FB75-4355-A6F4-9198C0FCD3B4}" type="presOf" srcId="{7F203553-2371-40CB-8512-677E432F7FB3}" destId="{346ADA02-263B-4E86-B6B2-503B4BA3C5B5}" srcOrd="0" destOrd="0" presId="urn:microsoft.com/office/officeart/2011/layout/HexagonRadial"/>
    <dgm:cxn modelId="{9272A440-944A-45F4-8807-A7F56F6DD211}" type="presOf" srcId="{DF556004-A937-45AA-80FC-E34B2F9BBE29}" destId="{35153C88-D41E-4354-8D50-843E578B6917}" srcOrd="0" destOrd="0" presId="urn:microsoft.com/office/officeart/2011/layout/HexagonRadial"/>
    <dgm:cxn modelId="{5242306B-2F76-4682-843B-BC4F074797F2}" srcId="{A2628B8C-4BB3-4082-A742-37E323943032}" destId="{2CBDBD0B-E583-48C5-BB0B-30692F8B8AFD}" srcOrd="0" destOrd="0" parTransId="{446EEF64-8329-4310-8A61-DD392FB7292A}" sibTransId="{B35592CB-8769-4423-AB10-E366CE17BB68}"/>
    <dgm:cxn modelId="{866F3050-A412-4609-801E-7A63051AA179}" type="presOf" srcId="{C7D2D8C6-A47E-42DD-8293-DDD2320BFE7E}" destId="{912A5659-E62C-450C-AA47-3384066936FD}" srcOrd="0" destOrd="0" presId="urn:microsoft.com/office/officeart/2011/layout/HexagonRadial"/>
    <dgm:cxn modelId="{6366D951-2FF3-404B-A3BA-223882F03B21}" type="presOf" srcId="{F7FFFF84-86CB-4E67-B410-EF7159F26F7D}" destId="{6339A0AE-5873-464E-A349-0E3B8AE34383}" srcOrd="0" destOrd="0" presId="urn:microsoft.com/office/officeart/2011/layout/HexagonRadial"/>
    <dgm:cxn modelId="{63382357-59D0-42FF-9B6D-1AB1C89C215A}" srcId="{A2628B8C-4BB3-4082-A742-37E323943032}" destId="{DF556004-A937-45AA-80FC-E34B2F9BBE29}" srcOrd="1" destOrd="0" parTransId="{50359043-9187-480C-9DAA-FB7B2F41B519}" sibTransId="{7025ABD7-C0C7-441E-9F41-4C43A033BC1C}"/>
    <dgm:cxn modelId="{42D5307B-6153-41A5-9353-4AB3CE704677}" srcId="{A2628B8C-4BB3-4082-A742-37E323943032}" destId="{0987512A-B815-4675-9D00-52DB094BAC98}" srcOrd="3" destOrd="0" parTransId="{9AFAE7F5-0F18-46E5-8574-599651180BB8}" sibTransId="{9168CC4D-F0A3-4D1B-8BA5-EAD10AD432F7}"/>
    <dgm:cxn modelId="{98C6497F-F7CD-4AE2-9D50-28B71DDF07C3}" type="presOf" srcId="{2CBDBD0B-E583-48C5-BB0B-30692F8B8AFD}" destId="{184BE48A-0816-4C3F-B6CE-73BC14241E84}" srcOrd="0" destOrd="0" presId="urn:microsoft.com/office/officeart/2011/layout/HexagonRadial"/>
    <dgm:cxn modelId="{B2B3F782-51F6-40A4-AC18-D68ACC4ED2E6}" type="presOf" srcId="{6C411D35-B70F-4499-9E9A-8538FFBDAFF7}" destId="{E06A3658-E96D-47F2-AAC6-E29DED664E63}" srcOrd="0" destOrd="0" presId="urn:microsoft.com/office/officeart/2011/layout/HexagonRadial"/>
    <dgm:cxn modelId="{7A25109C-4657-48F0-95E0-D6755B6AEB94}" srcId="{C7D2D8C6-A47E-42DD-8293-DDD2320BFE7E}" destId="{A2628B8C-4BB3-4082-A742-37E323943032}" srcOrd="0" destOrd="0" parTransId="{45E4A6B2-6FE9-4CD9-80E7-9B6C953ACA77}" sibTransId="{9673F73E-3D65-421F-8E91-BEA6785B2B76}"/>
    <dgm:cxn modelId="{2F79C4CD-338F-4B8C-A388-296B823D94A2}" srcId="{A2628B8C-4BB3-4082-A742-37E323943032}" destId="{7F203553-2371-40CB-8512-677E432F7FB3}" srcOrd="4" destOrd="0" parTransId="{E5E0873F-AEFE-43E5-BFB9-B6E9CA8E3D9A}" sibTransId="{94F8F09C-E24A-44C4-8EFD-4076FAB681A7}"/>
    <dgm:cxn modelId="{3833DCE1-1E7D-4FFF-9A21-46BF7C51D67B}" type="presOf" srcId="{A2628B8C-4BB3-4082-A742-37E323943032}" destId="{984CD15B-2166-4F80-B8C0-264B92CA8E4E}" srcOrd="0" destOrd="0" presId="urn:microsoft.com/office/officeart/2011/layout/HexagonRadial"/>
    <dgm:cxn modelId="{8CD46CEC-22CE-4A00-BF32-A5691723B7B9}" srcId="{A2628B8C-4BB3-4082-A742-37E323943032}" destId="{F7FFFF84-86CB-4E67-B410-EF7159F26F7D}" srcOrd="2" destOrd="0" parTransId="{128B21EE-6CDB-4CD4-B9FF-201ED7881288}" sibTransId="{16500A9A-A729-4219-8940-9EAD0650BB16}"/>
    <dgm:cxn modelId="{22C6C452-06B5-4CE2-B8C8-194DA232F4E1}" type="presParOf" srcId="{912A5659-E62C-450C-AA47-3384066936FD}" destId="{984CD15B-2166-4F80-B8C0-264B92CA8E4E}" srcOrd="0" destOrd="0" presId="urn:microsoft.com/office/officeart/2011/layout/HexagonRadial"/>
    <dgm:cxn modelId="{9866AA1B-5409-42F6-8971-3E7A8F2D3B6C}" type="presParOf" srcId="{912A5659-E62C-450C-AA47-3384066936FD}" destId="{505F62F7-5582-4A27-A008-A772D084FDEC}" srcOrd="1" destOrd="0" presId="urn:microsoft.com/office/officeart/2011/layout/HexagonRadial"/>
    <dgm:cxn modelId="{10F98EF0-4436-4C2F-BF16-BE1099A0C6AD}" type="presParOf" srcId="{505F62F7-5582-4A27-A008-A772D084FDEC}" destId="{C61760F7-CF03-4028-99B2-3939E9758A1E}" srcOrd="0" destOrd="0" presId="urn:microsoft.com/office/officeart/2011/layout/HexagonRadial"/>
    <dgm:cxn modelId="{02ADB631-EE57-4DB5-9232-FAF83F52DCD3}" type="presParOf" srcId="{912A5659-E62C-450C-AA47-3384066936FD}" destId="{184BE48A-0816-4C3F-B6CE-73BC14241E84}" srcOrd="2" destOrd="0" presId="urn:microsoft.com/office/officeart/2011/layout/HexagonRadial"/>
    <dgm:cxn modelId="{F173AC96-542E-47F2-A5EF-E08CE39C91EE}" type="presParOf" srcId="{912A5659-E62C-450C-AA47-3384066936FD}" destId="{5962E340-A0AB-498D-B3D2-F60C37AEA20F}" srcOrd="3" destOrd="0" presId="urn:microsoft.com/office/officeart/2011/layout/HexagonRadial"/>
    <dgm:cxn modelId="{9EBD64BF-2051-4046-9475-E4023BD6F239}" type="presParOf" srcId="{5962E340-A0AB-498D-B3D2-F60C37AEA20F}" destId="{501F11B5-9A99-4712-98EE-F9FA5BB59146}" srcOrd="0" destOrd="0" presId="urn:microsoft.com/office/officeart/2011/layout/HexagonRadial"/>
    <dgm:cxn modelId="{7DE5508E-D74E-46BE-8B08-173261455272}" type="presParOf" srcId="{912A5659-E62C-450C-AA47-3384066936FD}" destId="{35153C88-D41E-4354-8D50-843E578B6917}" srcOrd="4" destOrd="0" presId="urn:microsoft.com/office/officeart/2011/layout/HexagonRadial"/>
    <dgm:cxn modelId="{B1FB2EED-9616-4299-A2FD-885DB1156096}" type="presParOf" srcId="{912A5659-E62C-450C-AA47-3384066936FD}" destId="{FD740692-30DF-4428-896D-4D315C838878}" srcOrd="5" destOrd="0" presId="urn:microsoft.com/office/officeart/2011/layout/HexagonRadial"/>
    <dgm:cxn modelId="{E4993D5D-9EF3-4D5D-8DC9-EC4A8D3A309D}" type="presParOf" srcId="{FD740692-30DF-4428-896D-4D315C838878}" destId="{F92A79C0-43B5-4043-B35E-8D79CE4E8AE3}" srcOrd="0" destOrd="0" presId="urn:microsoft.com/office/officeart/2011/layout/HexagonRadial"/>
    <dgm:cxn modelId="{7B9E8E47-8636-4E67-8B15-9268F9B51EAD}" type="presParOf" srcId="{912A5659-E62C-450C-AA47-3384066936FD}" destId="{6339A0AE-5873-464E-A349-0E3B8AE34383}" srcOrd="6" destOrd="0" presId="urn:microsoft.com/office/officeart/2011/layout/HexagonRadial"/>
    <dgm:cxn modelId="{C74EB04F-B29A-4D36-9699-D99434AE4131}" type="presParOf" srcId="{912A5659-E62C-450C-AA47-3384066936FD}" destId="{3ED7CC7B-E491-411A-96AF-35AF7D9FAFB7}" srcOrd="7" destOrd="0" presId="urn:microsoft.com/office/officeart/2011/layout/HexagonRadial"/>
    <dgm:cxn modelId="{96560AA8-1BE9-4951-AA3E-F8FECBFD6D10}" type="presParOf" srcId="{3ED7CC7B-E491-411A-96AF-35AF7D9FAFB7}" destId="{938652B6-8F26-494E-90FA-F329B9548552}" srcOrd="0" destOrd="0" presId="urn:microsoft.com/office/officeart/2011/layout/HexagonRadial"/>
    <dgm:cxn modelId="{23244F88-C23F-40A1-A413-56EAC2BA9E63}" type="presParOf" srcId="{912A5659-E62C-450C-AA47-3384066936FD}" destId="{13928893-881C-4A8C-BBD1-1EFB361E7F54}" srcOrd="8" destOrd="0" presId="urn:microsoft.com/office/officeart/2011/layout/HexagonRadial"/>
    <dgm:cxn modelId="{84E5FF83-7D0C-4A10-8B52-94DFEB608CB8}" type="presParOf" srcId="{912A5659-E62C-450C-AA47-3384066936FD}" destId="{F6398858-7501-4E47-883B-6FE31332A11C}" srcOrd="9" destOrd="0" presId="urn:microsoft.com/office/officeart/2011/layout/HexagonRadial"/>
    <dgm:cxn modelId="{326B5394-F820-4D0C-A4D6-96DB93E8A89A}" type="presParOf" srcId="{F6398858-7501-4E47-883B-6FE31332A11C}" destId="{63969C2B-3270-453A-A0C4-A0016B27A318}" srcOrd="0" destOrd="0" presId="urn:microsoft.com/office/officeart/2011/layout/HexagonRadial"/>
    <dgm:cxn modelId="{EEC314B9-494E-426D-AB3A-B8D77934BBE7}" type="presParOf" srcId="{912A5659-E62C-450C-AA47-3384066936FD}" destId="{346ADA02-263B-4E86-B6B2-503B4BA3C5B5}" srcOrd="10" destOrd="0" presId="urn:microsoft.com/office/officeart/2011/layout/HexagonRadial"/>
    <dgm:cxn modelId="{160D4A6C-BDB8-4157-BC76-ECCABAE5D086}" type="presParOf" srcId="{912A5659-E62C-450C-AA47-3384066936FD}" destId="{282A0223-C724-47DA-8DD3-4F20FD32C423}" srcOrd="11" destOrd="0" presId="urn:microsoft.com/office/officeart/2011/layout/HexagonRadial"/>
    <dgm:cxn modelId="{78504196-3F71-411A-85FE-FFFA395F7382}" type="presParOf" srcId="{282A0223-C724-47DA-8DD3-4F20FD32C423}" destId="{744BAE96-B12E-4F78-8DA5-13CFF3E660F4}" srcOrd="0" destOrd="0" presId="urn:microsoft.com/office/officeart/2011/layout/HexagonRadial"/>
    <dgm:cxn modelId="{53DCAEF8-65FE-46B7-9455-AF1FBF4797DF}" type="presParOf" srcId="{912A5659-E62C-450C-AA47-3384066936FD}" destId="{E06A3658-E96D-47F2-AAC6-E29DED664E6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40C092-8104-40E9-990D-0F67749277C6}" type="doc">
      <dgm:prSet loTypeId="urn:diagrams.loki3.com/VaryingWidthList" loCatId="list" qsTypeId="urn:microsoft.com/office/officeart/2005/8/quickstyle/simple1" qsCatId="simple" csTypeId="urn:microsoft.com/office/officeart/2005/8/colors/accent1_2" csCatId="accent1" phldr="1"/>
      <dgm:spPr/>
    </dgm:pt>
    <dgm:pt modelId="{6760D0C7-CF63-4815-8A24-2B959F6A6032}">
      <dgm:prSet phldrT="[Text]"/>
      <dgm:spPr/>
      <dgm:t>
        <a:bodyPr/>
        <a:lstStyle/>
        <a:p>
          <a:r>
            <a:rPr lang="en-IN" dirty="0"/>
            <a:t>Query - </a:t>
          </a:r>
          <a:r>
            <a:rPr lang="en-IN" dirty="0" err="1"/>
            <a:t>Frntend</a:t>
          </a:r>
          <a:endParaRPr lang="en-IN" dirty="0"/>
        </a:p>
      </dgm:t>
    </dgm:pt>
    <dgm:pt modelId="{405ECEAD-8D4A-4B1D-BB90-1E226EAAE9D7}" type="parTrans" cxnId="{E92250E9-8B46-4718-88B6-36F0736DECBE}">
      <dgm:prSet/>
      <dgm:spPr/>
      <dgm:t>
        <a:bodyPr/>
        <a:lstStyle/>
        <a:p>
          <a:endParaRPr lang="en-IN"/>
        </a:p>
      </dgm:t>
    </dgm:pt>
    <dgm:pt modelId="{871FC862-E58A-4F2F-A7EE-9887CF5AC7E6}" type="sibTrans" cxnId="{E92250E9-8B46-4718-88B6-36F0736DECBE}">
      <dgm:prSet/>
      <dgm:spPr/>
      <dgm:t>
        <a:bodyPr/>
        <a:lstStyle/>
        <a:p>
          <a:endParaRPr lang="en-IN"/>
        </a:p>
      </dgm:t>
    </dgm:pt>
    <dgm:pt modelId="{1B03FD74-52B8-4605-A17F-7CA5C082C394}">
      <dgm:prSet phldrT="[Text]"/>
      <dgm:spPr/>
      <dgm:t>
        <a:bodyPr/>
        <a:lstStyle/>
        <a:p>
          <a:r>
            <a:rPr lang="en-IN" dirty="0" err="1"/>
            <a:t>Search_Index</a:t>
          </a:r>
          <a:endParaRPr lang="en-IN" dirty="0"/>
        </a:p>
      </dgm:t>
    </dgm:pt>
    <dgm:pt modelId="{8079D389-F7E6-40C1-9385-1D192EC1AC9F}" type="parTrans" cxnId="{DDC9B93D-521A-4EF1-8495-1089B063A7B7}">
      <dgm:prSet/>
      <dgm:spPr/>
      <dgm:t>
        <a:bodyPr/>
        <a:lstStyle/>
        <a:p>
          <a:endParaRPr lang="en-IN"/>
        </a:p>
      </dgm:t>
    </dgm:pt>
    <dgm:pt modelId="{39DE6890-15A2-4275-BF35-3C4CC485B430}" type="sibTrans" cxnId="{DDC9B93D-521A-4EF1-8495-1089B063A7B7}">
      <dgm:prSet/>
      <dgm:spPr/>
      <dgm:t>
        <a:bodyPr/>
        <a:lstStyle/>
        <a:p>
          <a:endParaRPr lang="en-IN"/>
        </a:p>
      </dgm:t>
    </dgm:pt>
    <dgm:pt modelId="{1DBE49D5-9BB0-4E63-98C4-9A3E0957124B}">
      <dgm:prSet phldrT="[Text]"/>
      <dgm:spPr/>
      <dgm:t>
        <a:bodyPr/>
        <a:lstStyle/>
        <a:p>
          <a:r>
            <a:rPr lang="en-IN" dirty="0" err="1"/>
            <a:t>Trim_Message</a:t>
          </a:r>
          <a:endParaRPr lang="en-IN" dirty="0"/>
        </a:p>
      </dgm:t>
    </dgm:pt>
    <dgm:pt modelId="{5EC3DBC2-4143-499C-8C5C-A5E153270174}" type="parTrans" cxnId="{81988262-8A5D-4616-A2A4-A77109CAE873}">
      <dgm:prSet/>
      <dgm:spPr/>
      <dgm:t>
        <a:bodyPr/>
        <a:lstStyle/>
        <a:p>
          <a:endParaRPr lang="en-IN"/>
        </a:p>
      </dgm:t>
    </dgm:pt>
    <dgm:pt modelId="{8F1F81A9-19EA-4DF1-A905-B6D65592993F}" type="sibTrans" cxnId="{81988262-8A5D-4616-A2A4-A77109CAE873}">
      <dgm:prSet/>
      <dgm:spPr/>
      <dgm:t>
        <a:bodyPr/>
        <a:lstStyle/>
        <a:p>
          <a:endParaRPr lang="en-IN"/>
        </a:p>
      </dgm:t>
    </dgm:pt>
    <dgm:pt modelId="{392F3A57-204A-4F7D-8A17-262A1C082A77}">
      <dgm:prSet phldrT="[Text]"/>
      <dgm:spPr/>
      <dgm:t>
        <a:bodyPr/>
        <a:lstStyle/>
        <a:p>
          <a:r>
            <a:rPr lang="en-IN" dirty="0" err="1"/>
            <a:t>Chat_Stream</a:t>
          </a:r>
          <a:endParaRPr lang="en-IN" dirty="0"/>
        </a:p>
      </dgm:t>
    </dgm:pt>
    <dgm:pt modelId="{04A8DE56-0663-4371-86E5-F687A39A520F}" type="parTrans" cxnId="{01F642B2-23C5-464E-BCF8-22C67FFE648C}">
      <dgm:prSet/>
      <dgm:spPr/>
      <dgm:t>
        <a:bodyPr/>
        <a:lstStyle/>
        <a:p>
          <a:endParaRPr lang="en-IN"/>
        </a:p>
      </dgm:t>
    </dgm:pt>
    <dgm:pt modelId="{6D81A05F-9CE2-4214-9949-C4F4B7075114}" type="sibTrans" cxnId="{01F642B2-23C5-464E-BCF8-22C67FFE648C}">
      <dgm:prSet/>
      <dgm:spPr/>
      <dgm:t>
        <a:bodyPr/>
        <a:lstStyle/>
        <a:p>
          <a:endParaRPr lang="en-IN"/>
        </a:p>
      </dgm:t>
    </dgm:pt>
    <dgm:pt modelId="{7C1150BD-C619-4B25-A1D3-6E7A6E073EDD}">
      <dgm:prSet phldrT="[Text]"/>
      <dgm:spPr/>
      <dgm:t>
        <a:bodyPr/>
        <a:lstStyle/>
        <a:p>
          <a:r>
            <a:rPr lang="en-IN" dirty="0"/>
            <a:t>History-</a:t>
          </a:r>
          <a:r>
            <a:rPr lang="en-IN" dirty="0" err="1"/>
            <a:t>Frntend</a:t>
          </a:r>
          <a:endParaRPr lang="en-IN" dirty="0"/>
        </a:p>
      </dgm:t>
    </dgm:pt>
    <dgm:pt modelId="{7B842E53-EFDF-4A74-A707-162C533BC945}" type="parTrans" cxnId="{0ACED99B-1B37-49D9-B7EC-7184F8F26B0B}">
      <dgm:prSet/>
      <dgm:spPr/>
    </dgm:pt>
    <dgm:pt modelId="{FFF8A97D-D555-4AE5-A6F8-60BC0D5B8378}" type="sibTrans" cxnId="{0ACED99B-1B37-49D9-B7EC-7184F8F26B0B}">
      <dgm:prSet/>
      <dgm:spPr/>
    </dgm:pt>
    <dgm:pt modelId="{6B62956D-D7B3-44B5-AD57-B40A81455484}" type="pres">
      <dgm:prSet presAssocID="{4F40C092-8104-40E9-990D-0F67749277C6}" presName="Name0" presStyleCnt="0">
        <dgm:presLayoutVars>
          <dgm:resizeHandles/>
        </dgm:presLayoutVars>
      </dgm:prSet>
      <dgm:spPr/>
    </dgm:pt>
    <dgm:pt modelId="{D822C3CF-648E-4C6C-AEBA-7DAF0D4366AF}" type="pres">
      <dgm:prSet presAssocID="{6760D0C7-CF63-4815-8A24-2B959F6A6032}" presName="text" presStyleLbl="node1" presStyleIdx="0" presStyleCnt="5">
        <dgm:presLayoutVars>
          <dgm:bulletEnabled val="1"/>
        </dgm:presLayoutVars>
      </dgm:prSet>
      <dgm:spPr/>
    </dgm:pt>
    <dgm:pt modelId="{FA1B730D-9F30-449D-BED3-12711F3B54DA}" type="pres">
      <dgm:prSet presAssocID="{871FC862-E58A-4F2F-A7EE-9887CF5AC7E6}" presName="space" presStyleCnt="0"/>
      <dgm:spPr/>
    </dgm:pt>
    <dgm:pt modelId="{1E8C79C6-C817-4A17-8927-AC3608C05555}" type="pres">
      <dgm:prSet presAssocID="{7C1150BD-C619-4B25-A1D3-6E7A6E073EDD}" presName="text" presStyleLbl="node1" presStyleIdx="1" presStyleCnt="5">
        <dgm:presLayoutVars>
          <dgm:bulletEnabled val="1"/>
        </dgm:presLayoutVars>
      </dgm:prSet>
      <dgm:spPr/>
    </dgm:pt>
    <dgm:pt modelId="{D4B28437-1F72-4C9A-A16B-A5F2570AAD25}" type="pres">
      <dgm:prSet presAssocID="{FFF8A97D-D555-4AE5-A6F8-60BC0D5B8378}" presName="space" presStyleCnt="0"/>
      <dgm:spPr/>
    </dgm:pt>
    <dgm:pt modelId="{B41F9F80-4A68-419A-853B-3765C13C4693}" type="pres">
      <dgm:prSet presAssocID="{1B03FD74-52B8-4605-A17F-7CA5C082C394}" presName="text" presStyleLbl="node1" presStyleIdx="2" presStyleCnt="5">
        <dgm:presLayoutVars>
          <dgm:bulletEnabled val="1"/>
        </dgm:presLayoutVars>
      </dgm:prSet>
      <dgm:spPr/>
    </dgm:pt>
    <dgm:pt modelId="{954F87F1-8B9C-423A-9A0E-A4C9501D24C9}" type="pres">
      <dgm:prSet presAssocID="{39DE6890-15A2-4275-BF35-3C4CC485B430}" presName="space" presStyleCnt="0"/>
      <dgm:spPr/>
    </dgm:pt>
    <dgm:pt modelId="{E304E40B-D8B7-4B1A-BFF0-3560B4ACA66D}" type="pres">
      <dgm:prSet presAssocID="{1DBE49D5-9BB0-4E63-98C4-9A3E0957124B}" presName="text" presStyleLbl="node1" presStyleIdx="3" presStyleCnt="5">
        <dgm:presLayoutVars>
          <dgm:bulletEnabled val="1"/>
        </dgm:presLayoutVars>
      </dgm:prSet>
      <dgm:spPr/>
    </dgm:pt>
    <dgm:pt modelId="{4F79940E-7CF0-4BBE-9D36-97888DE3DBB7}" type="pres">
      <dgm:prSet presAssocID="{8F1F81A9-19EA-4DF1-A905-B6D65592993F}" presName="space" presStyleCnt="0"/>
      <dgm:spPr/>
    </dgm:pt>
    <dgm:pt modelId="{A89885A7-8384-4D1B-9707-51D3680FA3D8}" type="pres">
      <dgm:prSet presAssocID="{392F3A57-204A-4F7D-8A17-262A1C082A77}" presName="text" presStyleLbl="node1" presStyleIdx="4" presStyleCnt="5">
        <dgm:presLayoutVars>
          <dgm:bulletEnabled val="1"/>
        </dgm:presLayoutVars>
      </dgm:prSet>
      <dgm:spPr/>
    </dgm:pt>
  </dgm:ptLst>
  <dgm:cxnLst>
    <dgm:cxn modelId="{EF35FE00-2CE6-46A6-B9C5-AD72E78B6FB1}" type="presOf" srcId="{1DBE49D5-9BB0-4E63-98C4-9A3E0957124B}" destId="{E304E40B-D8B7-4B1A-BFF0-3560B4ACA66D}" srcOrd="0" destOrd="0" presId="urn:diagrams.loki3.com/VaryingWidthList"/>
    <dgm:cxn modelId="{DDC9B93D-521A-4EF1-8495-1089B063A7B7}" srcId="{4F40C092-8104-40E9-990D-0F67749277C6}" destId="{1B03FD74-52B8-4605-A17F-7CA5C082C394}" srcOrd="2" destOrd="0" parTransId="{8079D389-F7E6-40C1-9385-1D192EC1AC9F}" sibTransId="{39DE6890-15A2-4275-BF35-3C4CC485B430}"/>
    <dgm:cxn modelId="{DCDF055C-47F0-4807-9FDA-9B4D1FEEA603}" type="presOf" srcId="{392F3A57-204A-4F7D-8A17-262A1C082A77}" destId="{A89885A7-8384-4D1B-9707-51D3680FA3D8}" srcOrd="0" destOrd="0" presId="urn:diagrams.loki3.com/VaryingWidthList"/>
    <dgm:cxn modelId="{81988262-8A5D-4616-A2A4-A77109CAE873}" srcId="{4F40C092-8104-40E9-990D-0F67749277C6}" destId="{1DBE49D5-9BB0-4E63-98C4-9A3E0957124B}" srcOrd="3" destOrd="0" parTransId="{5EC3DBC2-4143-499C-8C5C-A5E153270174}" sibTransId="{8F1F81A9-19EA-4DF1-A905-B6D65592993F}"/>
    <dgm:cxn modelId="{1B43D55A-8775-4A4C-8B56-ADAA7CBAA022}" type="presOf" srcId="{4F40C092-8104-40E9-990D-0F67749277C6}" destId="{6B62956D-D7B3-44B5-AD57-B40A81455484}" srcOrd="0" destOrd="0" presId="urn:diagrams.loki3.com/VaryingWidthList"/>
    <dgm:cxn modelId="{0ACED99B-1B37-49D9-B7EC-7184F8F26B0B}" srcId="{4F40C092-8104-40E9-990D-0F67749277C6}" destId="{7C1150BD-C619-4B25-A1D3-6E7A6E073EDD}" srcOrd="1" destOrd="0" parTransId="{7B842E53-EFDF-4A74-A707-162C533BC945}" sibTransId="{FFF8A97D-D555-4AE5-A6F8-60BC0D5B8378}"/>
    <dgm:cxn modelId="{9682A4A7-5C22-4E3F-90D2-7ED52618270E}" type="presOf" srcId="{1B03FD74-52B8-4605-A17F-7CA5C082C394}" destId="{B41F9F80-4A68-419A-853B-3765C13C4693}" srcOrd="0" destOrd="0" presId="urn:diagrams.loki3.com/VaryingWidthList"/>
    <dgm:cxn modelId="{01F642B2-23C5-464E-BCF8-22C67FFE648C}" srcId="{4F40C092-8104-40E9-990D-0F67749277C6}" destId="{392F3A57-204A-4F7D-8A17-262A1C082A77}" srcOrd="4" destOrd="0" parTransId="{04A8DE56-0663-4371-86E5-F687A39A520F}" sibTransId="{6D81A05F-9CE2-4214-9949-C4F4B7075114}"/>
    <dgm:cxn modelId="{6306CCD3-2239-4442-9C2E-9BB19E264D2D}" type="presOf" srcId="{6760D0C7-CF63-4815-8A24-2B959F6A6032}" destId="{D822C3CF-648E-4C6C-AEBA-7DAF0D4366AF}" srcOrd="0" destOrd="0" presId="urn:diagrams.loki3.com/VaryingWidthList"/>
    <dgm:cxn modelId="{3A3278D6-7616-47DB-B2FC-4810E931F614}" type="presOf" srcId="{7C1150BD-C619-4B25-A1D3-6E7A6E073EDD}" destId="{1E8C79C6-C817-4A17-8927-AC3608C05555}" srcOrd="0" destOrd="0" presId="urn:diagrams.loki3.com/VaryingWidthList"/>
    <dgm:cxn modelId="{E92250E9-8B46-4718-88B6-36F0736DECBE}" srcId="{4F40C092-8104-40E9-990D-0F67749277C6}" destId="{6760D0C7-CF63-4815-8A24-2B959F6A6032}" srcOrd="0" destOrd="0" parTransId="{405ECEAD-8D4A-4B1D-BB90-1E226EAAE9D7}" sibTransId="{871FC862-E58A-4F2F-A7EE-9887CF5AC7E6}"/>
    <dgm:cxn modelId="{A6F0785B-A169-4B8A-9BA6-7BA90AB4D930}" type="presParOf" srcId="{6B62956D-D7B3-44B5-AD57-B40A81455484}" destId="{D822C3CF-648E-4C6C-AEBA-7DAF0D4366AF}" srcOrd="0" destOrd="0" presId="urn:diagrams.loki3.com/VaryingWidthList"/>
    <dgm:cxn modelId="{4AACEC38-10C3-4988-9A85-F741E88DAD68}" type="presParOf" srcId="{6B62956D-D7B3-44B5-AD57-B40A81455484}" destId="{FA1B730D-9F30-449D-BED3-12711F3B54DA}" srcOrd="1" destOrd="0" presId="urn:diagrams.loki3.com/VaryingWidthList"/>
    <dgm:cxn modelId="{6CCBDD47-D468-45D2-B294-00C4167BFD70}" type="presParOf" srcId="{6B62956D-D7B3-44B5-AD57-B40A81455484}" destId="{1E8C79C6-C817-4A17-8927-AC3608C05555}" srcOrd="2" destOrd="0" presId="urn:diagrams.loki3.com/VaryingWidthList"/>
    <dgm:cxn modelId="{1BC46FA1-2D57-45EF-A636-33FDA2D943E8}" type="presParOf" srcId="{6B62956D-D7B3-44B5-AD57-B40A81455484}" destId="{D4B28437-1F72-4C9A-A16B-A5F2570AAD25}" srcOrd="3" destOrd="0" presId="urn:diagrams.loki3.com/VaryingWidthList"/>
    <dgm:cxn modelId="{7142C2FF-F42F-45AF-8A44-DC04600642D2}" type="presParOf" srcId="{6B62956D-D7B3-44B5-AD57-B40A81455484}" destId="{B41F9F80-4A68-419A-853B-3765C13C4693}" srcOrd="4" destOrd="0" presId="urn:diagrams.loki3.com/VaryingWidthList"/>
    <dgm:cxn modelId="{D7EBC2A2-7141-4F0D-90C7-20C9AA227CBD}" type="presParOf" srcId="{6B62956D-D7B3-44B5-AD57-B40A81455484}" destId="{954F87F1-8B9C-423A-9A0E-A4C9501D24C9}" srcOrd="5" destOrd="0" presId="urn:diagrams.loki3.com/VaryingWidthList"/>
    <dgm:cxn modelId="{BD7A0ADE-E978-4A22-85A6-219B6618A29B}" type="presParOf" srcId="{6B62956D-D7B3-44B5-AD57-B40A81455484}" destId="{E304E40B-D8B7-4B1A-BFF0-3560B4ACA66D}" srcOrd="6" destOrd="0" presId="urn:diagrams.loki3.com/VaryingWidthList"/>
    <dgm:cxn modelId="{4E2B4688-A32B-40A8-A4D3-97ED0D3C7BD8}" type="presParOf" srcId="{6B62956D-D7B3-44B5-AD57-B40A81455484}" destId="{4F79940E-7CF0-4BBE-9D36-97888DE3DBB7}" srcOrd="7" destOrd="0" presId="urn:diagrams.loki3.com/VaryingWidthList"/>
    <dgm:cxn modelId="{8969E7A8-C895-4B1C-8B69-4CA48E063E23}" type="presParOf" srcId="{6B62956D-D7B3-44B5-AD57-B40A81455484}" destId="{A89885A7-8384-4D1B-9707-51D3680FA3D8}" srcOrd="8" destOrd="0" presId="urn:diagrams.loki3.com/VaryingWidth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CD15B-2166-4F80-B8C0-264B92CA8E4E}">
      <dsp:nvSpPr>
        <dsp:cNvPr id="0" name=""/>
        <dsp:cNvSpPr/>
      </dsp:nvSpPr>
      <dsp:spPr>
        <a:xfrm>
          <a:off x="2952810" y="1748061"/>
          <a:ext cx="2221862" cy="1922001"/>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Code Inputs Process Output</a:t>
          </a:r>
        </a:p>
      </dsp:txBody>
      <dsp:txXfrm>
        <a:off x="3321004" y="2066564"/>
        <a:ext cx="1485474" cy="1284995"/>
      </dsp:txXfrm>
    </dsp:sp>
    <dsp:sp modelId="{501F11B5-9A99-4712-98EE-F9FA5BB59146}">
      <dsp:nvSpPr>
        <dsp:cNvPr id="0" name=""/>
        <dsp:cNvSpPr/>
      </dsp:nvSpPr>
      <dsp:spPr>
        <a:xfrm>
          <a:off x="4344123" y="828514"/>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4BE48A-0816-4C3F-B6CE-73BC14241E84}">
      <dsp:nvSpPr>
        <dsp:cNvPr id="0" name=""/>
        <dsp:cNvSpPr/>
      </dsp:nvSpPr>
      <dsp:spPr>
        <a:xfrm>
          <a:off x="3157475" y="0"/>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Query</a:t>
          </a:r>
        </a:p>
      </dsp:txBody>
      <dsp:txXfrm>
        <a:off x="3459220" y="261045"/>
        <a:ext cx="1217310" cy="1053116"/>
      </dsp:txXfrm>
    </dsp:sp>
    <dsp:sp modelId="{F92A79C0-43B5-4043-B35E-8D79CE4E8AE3}">
      <dsp:nvSpPr>
        <dsp:cNvPr id="0" name=""/>
        <dsp:cNvSpPr/>
      </dsp:nvSpPr>
      <dsp:spPr>
        <a:xfrm>
          <a:off x="5322487" y="2178846"/>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153C88-D41E-4354-8D50-843E578B6917}">
      <dsp:nvSpPr>
        <dsp:cNvPr id="0" name=""/>
        <dsp:cNvSpPr/>
      </dsp:nvSpPr>
      <dsp:spPr>
        <a:xfrm>
          <a:off x="4827361" y="968857"/>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err="1"/>
            <a:t>Search_index</a:t>
          </a:r>
          <a:r>
            <a:rPr lang="en-IN" sz="1500" kern="1200" dirty="0"/>
            <a:t> / </a:t>
          </a:r>
          <a:r>
            <a:rPr lang="en-IN" sz="1500" kern="1200" dirty="0" err="1"/>
            <a:t>Trim_search_content</a:t>
          </a:r>
          <a:endParaRPr lang="en-IN" sz="1500" kern="1200" dirty="0"/>
        </a:p>
      </dsp:txBody>
      <dsp:txXfrm>
        <a:off x="5129106" y="1229902"/>
        <a:ext cx="1217310" cy="1053116"/>
      </dsp:txXfrm>
    </dsp:sp>
    <dsp:sp modelId="{938652B6-8F26-494E-90FA-F329B9548552}">
      <dsp:nvSpPr>
        <dsp:cNvPr id="0" name=""/>
        <dsp:cNvSpPr/>
      </dsp:nvSpPr>
      <dsp:spPr>
        <a:xfrm>
          <a:off x="4642852" y="3703117"/>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39A0AE-5873-464E-A349-0E3B8AE34383}">
      <dsp:nvSpPr>
        <dsp:cNvPr id="0" name=""/>
        <dsp:cNvSpPr/>
      </dsp:nvSpPr>
      <dsp:spPr>
        <a:xfrm>
          <a:off x="4827361" y="2873519"/>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Intent</a:t>
          </a:r>
        </a:p>
      </dsp:txBody>
      <dsp:txXfrm>
        <a:off x="5129106" y="3134564"/>
        <a:ext cx="1217310" cy="1053116"/>
      </dsp:txXfrm>
    </dsp:sp>
    <dsp:sp modelId="{63969C2B-3270-453A-A0C4-A0016B27A318}">
      <dsp:nvSpPr>
        <dsp:cNvPr id="0" name=""/>
        <dsp:cNvSpPr/>
      </dsp:nvSpPr>
      <dsp:spPr>
        <a:xfrm>
          <a:off x="2956944" y="386134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28893-881C-4A8C-BBD1-1EFB361E7F54}">
      <dsp:nvSpPr>
        <dsp:cNvPr id="0" name=""/>
        <dsp:cNvSpPr/>
      </dsp:nvSpPr>
      <dsp:spPr>
        <a:xfrm>
          <a:off x="3157475" y="3843460"/>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err="1"/>
            <a:t>Chat_Completion</a:t>
          </a:r>
          <a:r>
            <a:rPr lang="en-IN" sz="1500" kern="1200" dirty="0"/>
            <a:t> ?</a:t>
          </a:r>
        </a:p>
        <a:p>
          <a:pPr marL="0" lvl="0" indent="0" algn="ctr" defTabSz="666750">
            <a:lnSpc>
              <a:spcPct val="90000"/>
            </a:lnSpc>
            <a:spcBef>
              <a:spcPct val="0"/>
            </a:spcBef>
            <a:spcAft>
              <a:spcPct val="35000"/>
            </a:spcAft>
            <a:buNone/>
          </a:pPr>
          <a:r>
            <a:rPr lang="en-IN" sz="1500" kern="1200" dirty="0"/>
            <a:t>Line 451/ Role/</a:t>
          </a:r>
          <a:r>
            <a:rPr lang="en-IN" sz="1500" kern="1200" dirty="0" err="1"/>
            <a:t>ontent</a:t>
          </a:r>
          <a:endParaRPr lang="en-IN" sz="1500" kern="1200" dirty="0"/>
        </a:p>
        <a:p>
          <a:pPr marL="0" lvl="0" indent="0" algn="ctr" defTabSz="666750">
            <a:lnSpc>
              <a:spcPct val="90000"/>
            </a:lnSpc>
            <a:spcBef>
              <a:spcPct val="0"/>
            </a:spcBef>
            <a:spcAft>
              <a:spcPct val="35000"/>
            </a:spcAft>
            <a:buNone/>
          </a:pPr>
          <a:r>
            <a:rPr lang="en-IN" sz="1500" kern="1200" dirty="0"/>
            <a:t>Choices</a:t>
          </a:r>
        </a:p>
        <a:p>
          <a:pPr marL="0" lvl="0" indent="0" algn="ctr" defTabSz="666750">
            <a:lnSpc>
              <a:spcPct val="90000"/>
            </a:lnSpc>
            <a:spcBef>
              <a:spcPct val="0"/>
            </a:spcBef>
            <a:spcAft>
              <a:spcPct val="35000"/>
            </a:spcAft>
            <a:buNone/>
          </a:pPr>
          <a:r>
            <a:rPr lang="en-IN" sz="1500" kern="1200" dirty="0"/>
            <a:t>Message</a:t>
          </a:r>
        </a:p>
        <a:p>
          <a:pPr marL="0" lvl="0" indent="0" algn="ctr" defTabSz="666750">
            <a:lnSpc>
              <a:spcPct val="90000"/>
            </a:lnSpc>
            <a:spcBef>
              <a:spcPct val="0"/>
            </a:spcBef>
            <a:spcAft>
              <a:spcPct val="35000"/>
            </a:spcAft>
            <a:buNone/>
          </a:pPr>
          <a:r>
            <a:rPr lang="en-IN" sz="1500" kern="1200" dirty="0" err="1"/>
            <a:t>Chat_id</a:t>
          </a:r>
          <a:endParaRPr lang="en-IN" sz="1500" kern="1200" dirty="0"/>
        </a:p>
      </dsp:txBody>
      <dsp:txXfrm>
        <a:off x="3459220" y="4104505"/>
        <a:ext cx="1217310" cy="1053116"/>
      </dsp:txXfrm>
    </dsp:sp>
    <dsp:sp modelId="{744BAE96-B12E-4F78-8DA5-13CFF3E660F4}">
      <dsp:nvSpPr>
        <dsp:cNvPr id="0" name=""/>
        <dsp:cNvSpPr/>
      </dsp:nvSpPr>
      <dsp:spPr>
        <a:xfrm>
          <a:off x="1962559" y="251155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ADA02-263B-4E86-B6B2-503B4BA3C5B5}">
      <dsp:nvSpPr>
        <dsp:cNvPr id="0" name=""/>
        <dsp:cNvSpPr/>
      </dsp:nvSpPr>
      <dsp:spPr>
        <a:xfrm>
          <a:off x="1479837" y="2874602"/>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Config</a:t>
          </a:r>
        </a:p>
        <a:p>
          <a:pPr marL="0" lvl="0" indent="0" algn="ctr" defTabSz="666750">
            <a:lnSpc>
              <a:spcPct val="90000"/>
            </a:lnSpc>
            <a:spcBef>
              <a:spcPct val="0"/>
            </a:spcBef>
            <a:spcAft>
              <a:spcPct val="35000"/>
            </a:spcAft>
            <a:buNone/>
          </a:pPr>
          <a:r>
            <a:rPr lang="en-IN" sz="1500" kern="1200" dirty="0"/>
            <a:t>Docs.py</a:t>
          </a:r>
        </a:p>
      </dsp:txBody>
      <dsp:txXfrm>
        <a:off x="1781582" y="3135647"/>
        <a:ext cx="1217310" cy="1053116"/>
      </dsp:txXfrm>
    </dsp:sp>
    <dsp:sp modelId="{E06A3658-E96D-47F2-AAC6-E29DED664E63}">
      <dsp:nvSpPr>
        <dsp:cNvPr id="0" name=""/>
        <dsp:cNvSpPr/>
      </dsp:nvSpPr>
      <dsp:spPr>
        <a:xfrm>
          <a:off x="1479837" y="966690"/>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err="1"/>
            <a:t>Completion_Stream</a:t>
          </a:r>
          <a:endParaRPr lang="en-IN" sz="1500" kern="1200" dirty="0"/>
        </a:p>
      </dsp:txBody>
      <dsp:txXfrm>
        <a:off x="1781582" y="1227735"/>
        <a:ext cx="1217310" cy="1053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2C3CF-648E-4C6C-AEBA-7DAF0D4366AF}">
      <dsp:nvSpPr>
        <dsp:cNvPr id="0" name=""/>
        <dsp:cNvSpPr/>
      </dsp:nvSpPr>
      <dsp:spPr>
        <a:xfrm>
          <a:off x="1679000" y="2381"/>
          <a:ext cx="4770000" cy="10411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2400300">
            <a:lnSpc>
              <a:spcPct val="90000"/>
            </a:lnSpc>
            <a:spcBef>
              <a:spcPct val="0"/>
            </a:spcBef>
            <a:spcAft>
              <a:spcPct val="35000"/>
            </a:spcAft>
            <a:buNone/>
          </a:pPr>
          <a:r>
            <a:rPr lang="en-IN" sz="5400" kern="1200" dirty="0"/>
            <a:t>Query - </a:t>
          </a:r>
          <a:r>
            <a:rPr lang="en-IN" sz="5400" kern="1200" dirty="0" err="1"/>
            <a:t>Frntend</a:t>
          </a:r>
          <a:endParaRPr lang="en-IN" sz="5400" kern="1200" dirty="0"/>
        </a:p>
      </dsp:txBody>
      <dsp:txXfrm>
        <a:off x="1679000" y="2381"/>
        <a:ext cx="4770000" cy="1041135"/>
      </dsp:txXfrm>
    </dsp:sp>
    <dsp:sp modelId="{1E8C79C6-C817-4A17-8927-AC3608C05555}">
      <dsp:nvSpPr>
        <dsp:cNvPr id="0" name=""/>
        <dsp:cNvSpPr/>
      </dsp:nvSpPr>
      <dsp:spPr>
        <a:xfrm>
          <a:off x="1724000" y="1095573"/>
          <a:ext cx="4680000" cy="10411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2400300">
            <a:lnSpc>
              <a:spcPct val="90000"/>
            </a:lnSpc>
            <a:spcBef>
              <a:spcPct val="0"/>
            </a:spcBef>
            <a:spcAft>
              <a:spcPct val="35000"/>
            </a:spcAft>
            <a:buNone/>
          </a:pPr>
          <a:r>
            <a:rPr lang="en-IN" sz="5400" kern="1200" dirty="0"/>
            <a:t>History-</a:t>
          </a:r>
          <a:r>
            <a:rPr lang="en-IN" sz="5400" kern="1200" dirty="0" err="1"/>
            <a:t>Frntend</a:t>
          </a:r>
          <a:endParaRPr lang="en-IN" sz="5400" kern="1200" dirty="0"/>
        </a:p>
      </dsp:txBody>
      <dsp:txXfrm>
        <a:off x="1724000" y="1095573"/>
        <a:ext cx="4680000" cy="1041135"/>
      </dsp:txXfrm>
    </dsp:sp>
    <dsp:sp modelId="{B41F9F80-4A68-419A-853B-3765C13C4693}">
      <dsp:nvSpPr>
        <dsp:cNvPr id="0" name=""/>
        <dsp:cNvSpPr/>
      </dsp:nvSpPr>
      <dsp:spPr>
        <a:xfrm>
          <a:off x="2039000" y="2188765"/>
          <a:ext cx="4050000" cy="10411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2400300">
            <a:lnSpc>
              <a:spcPct val="90000"/>
            </a:lnSpc>
            <a:spcBef>
              <a:spcPct val="0"/>
            </a:spcBef>
            <a:spcAft>
              <a:spcPct val="35000"/>
            </a:spcAft>
            <a:buNone/>
          </a:pPr>
          <a:r>
            <a:rPr lang="en-IN" sz="5400" kern="1200" dirty="0" err="1"/>
            <a:t>Search_Index</a:t>
          </a:r>
          <a:endParaRPr lang="en-IN" sz="5400" kern="1200" dirty="0"/>
        </a:p>
      </dsp:txBody>
      <dsp:txXfrm>
        <a:off x="2039000" y="2188765"/>
        <a:ext cx="4050000" cy="1041135"/>
      </dsp:txXfrm>
    </dsp:sp>
    <dsp:sp modelId="{E304E40B-D8B7-4B1A-BFF0-3560B4ACA66D}">
      <dsp:nvSpPr>
        <dsp:cNvPr id="0" name=""/>
        <dsp:cNvSpPr/>
      </dsp:nvSpPr>
      <dsp:spPr>
        <a:xfrm>
          <a:off x="1904000" y="3281958"/>
          <a:ext cx="4320000" cy="10411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2400300">
            <a:lnSpc>
              <a:spcPct val="90000"/>
            </a:lnSpc>
            <a:spcBef>
              <a:spcPct val="0"/>
            </a:spcBef>
            <a:spcAft>
              <a:spcPct val="35000"/>
            </a:spcAft>
            <a:buNone/>
          </a:pPr>
          <a:r>
            <a:rPr lang="en-IN" sz="5400" kern="1200" dirty="0" err="1"/>
            <a:t>Trim_Message</a:t>
          </a:r>
          <a:endParaRPr lang="en-IN" sz="5400" kern="1200" dirty="0"/>
        </a:p>
      </dsp:txBody>
      <dsp:txXfrm>
        <a:off x="1904000" y="3281958"/>
        <a:ext cx="4320000" cy="1041135"/>
      </dsp:txXfrm>
    </dsp:sp>
    <dsp:sp modelId="{A89885A7-8384-4D1B-9707-51D3680FA3D8}">
      <dsp:nvSpPr>
        <dsp:cNvPr id="0" name=""/>
        <dsp:cNvSpPr/>
      </dsp:nvSpPr>
      <dsp:spPr>
        <a:xfrm>
          <a:off x="2084000" y="4375150"/>
          <a:ext cx="3960000" cy="10411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2400300">
            <a:lnSpc>
              <a:spcPct val="90000"/>
            </a:lnSpc>
            <a:spcBef>
              <a:spcPct val="0"/>
            </a:spcBef>
            <a:spcAft>
              <a:spcPct val="35000"/>
            </a:spcAft>
            <a:buNone/>
          </a:pPr>
          <a:r>
            <a:rPr lang="en-IN" sz="5400" kern="1200" dirty="0" err="1"/>
            <a:t>Chat_Stream</a:t>
          </a:r>
          <a:endParaRPr lang="en-IN" sz="5400" kern="1200" dirty="0"/>
        </a:p>
      </dsp:txBody>
      <dsp:txXfrm>
        <a:off x="2084000" y="4375150"/>
        <a:ext cx="3960000" cy="1041135"/>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947E1-D712-415E-894E-B8411A9F8439}"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89AD3E-3F39-46ED-BC84-36FBD021BC6F}" type="slidenum">
              <a:rPr lang="en-IN" smtClean="0"/>
              <a:t>‹#›</a:t>
            </a:fld>
            <a:endParaRPr lang="en-IN"/>
          </a:p>
        </p:txBody>
      </p:sp>
    </p:spTree>
    <p:extLst>
      <p:ext uri="{BB962C8B-B14F-4D97-AF65-F5344CB8AC3E}">
        <p14:creationId xmlns:p14="http://schemas.microsoft.com/office/powerpoint/2010/main" val="302745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7E596F-D317-45EA-9528-E9B296A8CA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238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2EF2-29DB-241B-3F1D-EA88EC7EC6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73F670-3F8C-1642-82DB-74927EEED6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E71E43-2679-7112-8B89-27FA38BB36BB}"/>
              </a:ext>
            </a:extLst>
          </p:cNvPr>
          <p:cNvSpPr>
            <a:spLocks noGrp="1"/>
          </p:cNvSpPr>
          <p:nvPr>
            <p:ph type="dt" sz="half" idx="10"/>
          </p:nvPr>
        </p:nvSpPr>
        <p:spPr/>
        <p:txBody>
          <a:bodyPr/>
          <a:lstStyle/>
          <a:p>
            <a:fld id="{F80E907A-1BDF-433E-85FA-32C446378C92}" type="datetimeFigureOut">
              <a:rPr lang="en-IN" smtClean="0"/>
              <a:t>21-05-2024</a:t>
            </a:fld>
            <a:endParaRPr lang="en-IN"/>
          </a:p>
        </p:txBody>
      </p:sp>
      <p:sp>
        <p:nvSpPr>
          <p:cNvPr id="5" name="Footer Placeholder 4">
            <a:extLst>
              <a:ext uri="{FF2B5EF4-FFF2-40B4-BE49-F238E27FC236}">
                <a16:creationId xmlns:a16="http://schemas.microsoft.com/office/drawing/2014/main" id="{91032FCA-394B-8904-F4A2-85238E2CF9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31077D-F1CE-6553-9F5E-D89DB36E6C46}"/>
              </a:ext>
            </a:extLst>
          </p:cNvPr>
          <p:cNvSpPr>
            <a:spLocks noGrp="1"/>
          </p:cNvSpPr>
          <p:nvPr>
            <p:ph type="sldNum" sz="quarter" idx="12"/>
          </p:nvPr>
        </p:nvSpPr>
        <p:spPr/>
        <p:txBody>
          <a:bodyPr/>
          <a:lstStyle/>
          <a:p>
            <a:fld id="{B653FA79-3A41-42A0-BA19-F14256D8FD32}" type="slidenum">
              <a:rPr lang="en-IN" smtClean="0"/>
              <a:t>‹#›</a:t>
            </a:fld>
            <a:endParaRPr lang="en-IN"/>
          </a:p>
        </p:txBody>
      </p:sp>
    </p:spTree>
    <p:extLst>
      <p:ext uri="{BB962C8B-B14F-4D97-AF65-F5344CB8AC3E}">
        <p14:creationId xmlns:p14="http://schemas.microsoft.com/office/powerpoint/2010/main" val="2984631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E65C4-9CDC-2295-D5C1-A7779773F4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06B639-81A8-E606-99DE-75927181F7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793A3B-B33F-D2C4-3BE9-3777886E0B91}"/>
              </a:ext>
            </a:extLst>
          </p:cNvPr>
          <p:cNvSpPr>
            <a:spLocks noGrp="1"/>
          </p:cNvSpPr>
          <p:nvPr>
            <p:ph type="dt" sz="half" idx="10"/>
          </p:nvPr>
        </p:nvSpPr>
        <p:spPr/>
        <p:txBody>
          <a:bodyPr/>
          <a:lstStyle/>
          <a:p>
            <a:fld id="{F80E907A-1BDF-433E-85FA-32C446378C92}" type="datetimeFigureOut">
              <a:rPr lang="en-IN" smtClean="0"/>
              <a:t>21-05-2024</a:t>
            </a:fld>
            <a:endParaRPr lang="en-IN"/>
          </a:p>
        </p:txBody>
      </p:sp>
      <p:sp>
        <p:nvSpPr>
          <p:cNvPr id="5" name="Footer Placeholder 4">
            <a:extLst>
              <a:ext uri="{FF2B5EF4-FFF2-40B4-BE49-F238E27FC236}">
                <a16:creationId xmlns:a16="http://schemas.microsoft.com/office/drawing/2014/main" id="{F06C20BF-E350-F34A-845B-6F191941E3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6FC2A5-28DF-2738-05AC-F187D13014B1}"/>
              </a:ext>
            </a:extLst>
          </p:cNvPr>
          <p:cNvSpPr>
            <a:spLocks noGrp="1"/>
          </p:cNvSpPr>
          <p:nvPr>
            <p:ph type="sldNum" sz="quarter" idx="12"/>
          </p:nvPr>
        </p:nvSpPr>
        <p:spPr/>
        <p:txBody>
          <a:bodyPr/>
          <a:lstStyle/>
          <a:p>
            <a:fld id="{B653FA79-3A41-42A0-BA19-F14256D8FD32}" type="slidenum">
              <a:rPr lang="en-IN" smtClean="0"/>
              <a:t>‹#›</a:t>
            </a:fld>
            <a:endParaRPr lang="en-IN"/>
          </a:p>
        </p:txBody>
      </p:sp>
    </p:spTree>
    <p:extLst>
      <p:ext uri="{BB962C8B-B14F-4D97-AF65-F5344CB8AC3E}">
        <p14:creationId xmlns:p14="http://schemas.microsoft.com/office/powerpoint/2010/main" val="334456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971299-9BC6-079F-E3B6-1D0A272D37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079FF4-2C0D-212C-B862-1F4BFE0FCD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D3062C-E803-5145-AEBF-7CA14EE32B13}"/>
              </a:ext>
            </a:extLst>
          </p:cNvPr>
          <p:cNvSpPr>
            <a:spLocks noGrp="1"/>
          </p:cNvSpPr>
          <p:nvPr>
            <p:ph type="dt" sz="half" idx="10"/>
          </p:nvPr>
        </p:nvSpPr>
        <p:spPr/>
        <p:txBody>
          <a:bodyPr/>
          <a:lstStyle/>
          <a:p>
            <a:fld id="{F80E907A-1BDF-433E-85FA-32C446378C92}" type="datetimeFigureOut">
              <a:rPr lang="en-IN" smtClean="0"/>
              <a:t>21-05-2024</a:t>
            </a:fld>
            <a:endParaRPr lang="en-IN"/>
          </a:p>
        </p:txBody>
      </p:sp>
      <p:sp>
        <p:nvSpPr>
          <p:cNvPr id="5" name="Footer Placeholder 4">
            <a:extLst>
              <a:ext uri="{FF2B5EF4-FFF2-40B4-BE49-F238E27FC236}">
                <a16:creationId xmlns:a16="http://schemas.microsoft.com/office/drawing/2014/main" id="{7A62CB11-2649-7D1C-50A2-07371E693E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E7677C-9050-2320-B234-A312E2E4EF1A}"/>
              </a:ext>
            </a:extLst>
          </p:cNvPr>
          <p:cNvSpPr>
            <a:spLocks noGrp="1"/>
          </p:cNvSpPr>
          <p:nvPr>
            <p:ph type="sldNum" sz="quarter" idx="12"/>
          </p:nvPr>
        </p:nvSpPr>
        <p:spPr/>
        <p:txBody>
          <a:bodyPr/>
          <a:lstStyle/>
          <a:p>
            <a:fld id="{B653FA79-3A41-42A0-BA19-F14256D8FD32}" type="slidenum">
              <a:rPr lang="en-IN" smtClean="0"/>
              <a:t>‹#›</a:t>
            </a:fld>
            <a:endParaRPr lang="en-IN"/>
          </a:p>
        </p:txBody>
      </p:sp>
    </p:spTree>
    <p:extLst>
      <p:ext uri="{BB962C8B-B14F-4D97-AF65-F5344CB8AC3E}">
        <p14:creationId xmlns:p14="http://schemas.microsoft.com/office/powerpoint/2010/main" val="3571538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a:xfrm>
            <a:off x="4295775" y="400411"/>
            <a:ext cx="7616952" cy="716711"/>
          </a:xfrm>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897975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2F62-7067-5020-99D8-A198CCF884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7A19DC-D447-8FD9-44F1-A3C9B38DE0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165FA-9698-4A97-F1D8-A7D5B46C654B}"/>
              </a:ext>
            </a:extLst>
          </p:cNvPr>
          <p:cNvSpPr>
            <a:spLocks noGrp="1"/>
          </p:cNvSpPr>
          <p:nvPr>
            <p:ph type="dt" sz="half" idx="10"/>
          </p:nvPr>
        </p:nvSpPr>
        <p:spPr/>
        <p:txBody>
          <a:bodyPr/>
          <a:lstStyle/>
          <a:p>
            <a:fld id="{F80E907A-1BDF-433E-85FA-32C446378C92}" type="datetimeFigureOut">
              <a:rPr lang="en-IN" smtClean="0"/>
              <a:t>21-05-2024</a:t>
            </a:fld>
            <a:endParaRPr lang="en-IN"/>
          </a:p>
        </p:txBody>
      </p:sp>
      <p:sp>
        <p:nvSpPr>
          <p:cNvPr id="5" name="Footer Placeholder 4">
            <a:extLst>
              <a:ext uri="{FF2B5EF4-FFF2-40B4-BE49-F238E27FC236}">
                <a16:creationId xmlns:a16="http://schemas.microsoft.com/office/drawing/2014/main" id="{D446791E-D969-6135-2403-ECCC05C52C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DB80C8-F5F6-A126-B72C-A554719F6F05}"/>
              </a:ext>
            </a:extLst>
          </p:cNvPr>
          <p:cNvSpPr>
            <a:spLocks noGrp="1"/>
          </p:cNvSpPr>
          <p:nvPr>
            <p:ph type="sldNum" sz="quarter" idx="12"/>
          </p:nvPr>
        </p:nvSpPr>
        <p:spPr/>
        <p:txBody>
          <a:bodyPr/>
          <a:lstStyle/>
          <a:p>
            <a:fld id="{B653FA79-3A41-42A0-BA19-F14256D8FD32}" type="slidenum">
              <a:rPr lang="en-IN" smtClean="0"/>
              <a:t>‹#›</a:t>
            </a:fld>
            <a:endParaRPr lang="en-IN"/>
          </a:p>
        </p:txBody>
      </p:sp>
    </p:spTree>
    <p:extLst>
      <p:ext uri="{BB962C8B-B14F-4D97-AF65-F5344CB8AC3E}">
        <p14:creationId xmlns:p14="http://schemas.microsoft.com/office/powerpoint/2010/main" val="709393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E843-E7DB-9292-BE3B-C3B16FC458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8595D7-9ABF-D62E-85CB-D382FD3BAE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7FCC99-B1ED-6C06-1BDC-D356AA013600}"/>
              </a:ext>
            </a:extLst>
          </p:cNvPr>
          <p:cNvSpPr>
            <a:spLocks noGrp="1"/>
          </p:cNvSpPr>
          <p:nvPr>
            <p:ph type="dt" sz="half" idx="10"/>
          </p:nvPr>
        </p:nvSpPr>
        <p:spPr/>
        <p:txBody>
          <a:bodyPr/>
          <a:lstStyle/>
          <a:p>
            <a:fld id="{F80E907A-1BDF-433E-85FA-32C446378C92}" type="datetimeFigureOut">
              <a:rPr lang="en-IN" smtClean="0"/>
              <a:t>21-05-2024</a:t>
            </a:fld>
            <a:endParaRPr lang="en-IN"/>
          </a:p>
        </p:txBody>
      </p:sp>
      <p:sp>
        <p:nvSpPr>
          <p:cNvPr id="5" name="Footer Placeholder 4">
            <a:extLst>
              <a:ext uri="{FF2B5EF4-FFF2-40B4-BE49-F238E27FC236}">
                <a16:creationId xmlns:a16="http://schemas.microsoft.com/office/drawing/2014/main" id="{08F373E3-E1DA-E052-B31B-5854595490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A714A3-2D6A-36FF-D602-1ACDD624D17D}"/>
              </a:ext>
            </a:extLst>
          </p:cNvPr>
          <p:cNvSpPr>
            <a:spLocks noGrp="1"/>
          </p:cNvSpPr>
          <p:nvPr>
            <p:ph type="sldNum" sz="quarter" idx="12"/>
          </p:nvPr>
        </p:nvSpPr>
        <p:spPr/>
        <p:txBody>
          <a:bodyPr/>
          <a:lstStyle/>
          <a:p>
            <a:fld id="{B653FA79-3A41-42A0-BA19-F14256D8FD32}" type="slidenum">
              <a:rPr lang="en-IN" smtClean="0"/>
              <a:t>‹#›</a:t>
            </a:fld>
            <a:endParaRPr lang="en-IN"/>
          </a:p>
        </p:txBody>
      </p:sp>
    </p:spTree>
    <p:extLst>
      <p:ext uri="{BB962C8B-B14F-4D97-AF65-F5344CB8AC3E}">
        <p14:creationId xmlns:p14="http://schemas.microsoft.com/office/powerpoint/2010/main" val="96019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F0B0-BAAB-C045-D451-C7E6DA2907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F03771-FF66-9A4A-F2F7-E6F08F456B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DC811D-1572-EC22-0646-4F477ADC77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6126CC-9978-1B35-C495-F9E59AD44BD0}"/>
              </a:ext>
            </a:extLst>
          </p:cNvPr>
          <p:cNvSpPr>
            <a:spLocks noGrp="1"/>
          </p:cNvSpPr>
          <p:nvPr>
            <p:ph type="dt" sz="half" idx="10"/>
          </p:nvPr>
        </p:nvSpPr>
        <p:spPr/>
        <p:txBody>
          <a:bodyPr/>
          <a:lstStyle/>
          <a:p>
            <a:fld id="{F80E907A-1BDF-433E-85FA-32C446378C92}" type="datetimeFigureOut">
              <a:rPr lang="en-IN" smtClean="0"/>
              <a:t>21-05-2024</a:t>
            </a:fld>
            <a:endParaRPr lang="en-IN"/>
          </a:p>
        </p:txBody>
      </p:sp>
      <p:sp>
        <p:nvSpPr>
          <p:cNvPr id="6" name="Footer Placeholder 5">
            <a:extLst>
              <a:ext uri="{FF2B5EF4-FFF2-40B4-BE49-F238E27FC236}">
                <a16:creationId xmlns:a16="http://schemas.microsoft.com/office/drawing/2014/main" id="{96E57DCB-474A-750D-03DE-C36E383F07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617E63-8267-3D42-F4A6-7212288343F5}"/>
              </a:ext>
            </a:extLst>
          </p:cNvPr>
          <p:cNvSpPr>
            <a:spLocks noGrp="1"/>
          </p:cNvSpPr>
          <p:nvPr>
            <p:ph type="sldNum" sz="quarter" idx="12"/>
          </p:nvPr>
        </p:nvSpPr>
        <p:spPr/>
        <p:txBody>
          <a:bodyPr/>
          <a:lstStyle/>
          <a:p>
            <a:fld id="{B653FA79-3A41-42A0-BA19-F14256D8FD32}" type="slidenum">
              <a:rPr lang="en-IN" smtClean="0"/>
              <a:t>‹#›</a:t>
            </a:fld>
            <a:endParaRPr lang="en-IN"/>
          </a:p>
        </p:txBody>
      </p:sp>
    </p:spTree>
    <p:extLst>
      <p:ext uri="{BB962C8B-B14F-4D97-AF65-F5344CB8AC3E}">
        <p14:creationId xmlns:p14="http://schemas.microsoft.com/office/powerpoint/2010/main" val="3214786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68F0-35F3-6940-A44D-24FFF513309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3D7E0B-D929-2BB5-F883-C3A6778BAF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E65B80-031A-26BF-4F94-BF05AC90A0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6878F3-3335-CE2D-817D-23D7349184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8385B2-4798-53A7-3CC2-1F2C5AD84B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DEA64D-0DA1-95AF-2F11-B97C9D06FBEA}"/>
              </a:ext>
            </a:extLst>
          </p:cNvPr>
          <p:cNvSpPr>
            <a:spLocks noGrp="1"/>
          </p:cNvSpPr>
          <p:nvPr>
            <p:ph type="dt" sz="half" idx="10"/>
          </p:nvPr>
        </p:nvSpPr>
        <p:spPr/>
        <p:txBody>
          <a:bodyPr/>
          <a:lstStyle/>
          <a:p>
            <a:fld id="{F80E907A-1BDF-433E-85FA-32C446378C92}" type="datetimeFigureOut">
              <a:rPr lang="en-IN" smtClean="0"/>
              <a:t>21-05-2024</a:t>
            </a:fld>
            <a:endParaRPr lang="en-IN"/>
          </a:p>
        </p:txBody>
      </p:sp>
      <p:sp>
        <p:nvSpPr>
          <p:cNvPr id="8" name="Footer Placeholder 7">
            <a:extLst>
              <a:ext uri="{FF2B5EF4-FFF2-40B4-BE49-F238E27FC236}">
                <a16:creationId xmlns:a16="http://schemas.microsoft.com/office/drawing/2014/main" id="{72917840-1723-D139-441D-96930B03F70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8706A4-3C3C-FFE3-0042-F5BB13F5AC3C}"/>
              </a:ext>
            </a:extLst>
          </p:cNvPr>
          <p:cNvSpPr>
            <a:spLocks noGrp="1"/>
          </p:cNvSpPr>
          <p:nvPr>
            <p:ph type="sldNum" sz="quarter" idx="12"/>
          </p:nvPr>
        </p:nvSpPr>
        <p:spPr/>
        <p:txBody>
          <a:bodyPr/>
          <a:lstStyle/>
          <a:p>
            <a:fld id="{B653FA79-3A41-42A0-BA19-F14256D8FD32}" type="slidenum">
              <a:rPr lang="en-IN" smtClean="0"/>
              <a:t>‹#›</a:t>
            </a:fld>
            <a:endParaRPr lang="en-IN"/>
          </a:p>
        </p:txBody>
      </p:sp>
    </p:spTree>
    <p:extLst>
      <p:ext uri="{BB962C8B-B14F-4D97-AF65-F5344CB8AC3E}">
        <p14:creationId xmlns:p14="http://schemas.microsoft.com/office/powerpoint/2010/main" val="2668865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B34C-FD70-AC36-EE33-AB00E63FF5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08B07C-9A8D-FE96-4527-2FACFE93BA07}"/>
              </a:ext>
            </a:extLst>
          </p:cNvPr>
          <p:cNvSpPr>
            <a:spLocks noGrp="1"/>
          </p:cNvSpPr>
          <p:nvPr>
            <p:ph type="dt" sz="half" idx="10"/>
          </p:nvPr>
        </p:nvSpPr>
        <p:spPr/>
        <p:txBody>
          <a:bodyPr/>
          <a:lstStyle/>
          <a:p>
            <a:fld id="{F80E907A-1BDF-433E-85FA-32C446378C92}" type="datetimeFigureOut">
              <a:rPr lang="en-IN" smtClean="0"/>
              <a:t>21-05-2024</a:t>
            </a:fld>
            <a:endParaRPr lang="en-IN"/>
          </a:p>
        </p:txBody>
      </p:sp>
      <p:sp>
        <p:nvSpPr>
          <p:cNvPr id="4" name="Footer Placeholder 3">
            <a:extLst>
              <a:ext uri="{FF2B5EF4-FFF2-40B4-BE49-F238E27FC236}">
                <a16:creationId xmlns:a16="http://schemas.microsoft.com/office/drawing/2014/main" id="{A0B0E088-A83A-7DA0-2BB1-E10419D413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D2FE49-00A1-7409-AEF6-BF8AA4FDD367}"/>
              </a:ext>
            </a:extLst>
          </p:cNvPr>
          <p:cNvSpPr>
            <a:spLocks noGrp="1"/>
          </p:cNvSpPr>
          <p:nvPr>
            <p:ph type="sldNum" sz="quarter" idx="12"/>
          </p:nvPr>
        </p:nvSpPr>
        <p:spPr/>
        <p:txBody>
          <a:bodyPr/>
          <a:lstStyle/>
          <a:p>
            <a:fld id="{B653FA79-3A41-42A0-BA19-F14256D8FD32}" type="slidenum">
              <a:rPr lang="en-IN" smtClean="0"/>
              <a:t>‹#›</a:t>
            </a:fld>
            <a:endParaRPr lang="en-IN"/>
          </a:p>
        </p:txBody>
      </p:sp>
    </p:spTree>
    <p:extLst>
      <p:ext uri="{BB962C8B-B14F-4D97-AF65-F5344CB8AC3E}">
        <p14:creationId xmlns:p14="http://schemas.microsoft.com/office/powerpoint/2010/main" val="2536932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15BBB3-E6FB-1DDF-CEFD-EDD13EADC7AE}"/>
              </a:ext>
            </a:extLst>
          </p:cNvPr>
          <p:cNvSpPr>
            <a:spLocks noGrp="1"/>
          </p:cNvSpPr>
          <p:nvPr>
            <p:ph type="dt" sz="half" idx="10"/>
          </p:nvPr>
        </p:nvSpPr>
        <p:spPr/>
        <p:txBody>
          <a:bodyPr/>
          <a:lstStyle/>
          <a:p>
            <a:fld id="{F80E907A-1BDF-433E-85FA-32C446378C92}" type="datetimeFigureOut">
              <a:rPr lang="en-IN" smtClean="0"/>
              <a:t>21-05-2024</a:t>
            </a:fld>
            <a:endParaRPr lang="en-IN"/>
          </a:p>
        </p:txBody>
      </p:sp>
      <p:sp>
        <p:nvSpPr>
          <p:cNvPr id="3" name="Footer Placeholder 2">
            <a:extLst>
              <a:ext uri="{FF2B5EF4-FFF2-40B4-BE49-F238E27FC236}">
                <a16:creationId xmlns:a16="http://schemas.microsoft.com/office/drawing/2014/main" id="{F42B72CA-F6FD-54C8-AA76-5639EBCB21A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47D8342-BB68-6C64-5054-FF867EAA71D6}"/>
              </a:ext>
            </a:extLst>
          </p:cNvPr>
          <p:cNvSpPr>
            <a:spLocks noGrp="1"/>
          </p:cNvSpPr>
          <p:nvPr>
            <p:ph type="sldNum" sz="quarter" idx="12"/>
          </p:nvPr>
        </p:nvSpPr>
        <p:spPr/>
        <p:txBody>
          <a:bodyPr/>
          <a:lstStyle/>
          <a:p>
            <a:fld id="{B653FA79-3A41-42A0-BA19-F14256D8FD32}" type="slidenum">
              <a:rPr lang="en-IN" smtClean="0"/>
              <a:t>‹#›</a:t>
            </a:fld>
            <a:endParaRPr lang="en-IN"/>
          </a:p>
        </p:txBody>
      </p:sp>
    </p:spTree>
    <p:extLst>
      <p:ext uri="{BB962C8B-B14F-4D97-AF65-F5344CB8AC3E}">
        <p14:creationId xmlns:p14="http://schemas.microsoft.com/office/powerpoint/2010/main" val="1380275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1AF3-79B5-9A67-DBD9-70B729769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A931A2-414C-C497-4D5F-9F29732B3D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C7E5968-854C-A01F-1F44-535045A18F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55BB48-B42D-35D0-34F0-76BC3BA2861D}"/>
              </a:ext>
            </a:extLst>
          </p:cNvPr>
          <p:cNvSpPr>
            <a:spLocks noGrp="1"/>
          </p:cNvSpPr>
          <p:nvPr>
            <p:ph type="dt" sz="half" idx="10"/>
          </p:nvPr>
        </p:nvSpPr>
        <p:spPr/>
        <p:txBody>
          <a:bodyPr/>
          <a:lstStyle/>
          <a:p>
            <a:fld id="{F80E907A-1BDF-433E-85FA-32C446378C92}" type="datetimeFigureOut">
              <a:rPr lang="en-IN" smtClean="0"/>
              <a:t>21-05-2024</a:t>
            </a:fld>
            <a:endParaRPr lang="en-IN"/>
          </a:p>
        </p:txBody>
      </p:sp>
      <p:sp>
        <p:nvSpPr>
          <p:cNvPr id="6" name="Footer Placeholder 5">
            <a:extLst>
              <a:ext uri="{FF2B5EF4-FFF2-40B4-BE49-F238E27FC236}">
                <a16:creationId xmlns:a16="http://schemas.microsoft.com/office/drawing/2014/main" id="{9559C22A-9A5B-9863-A649-DD72F6BF20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DCEAFD-AEC2-0173-869A-75208136ACAD}"/>
              </a:ext>
            </a:extLst>
          </p:cNvPr>
          <p:cNvSpPr>
            <a:spLocks noGrp="1"/>
          </p:cNvSpPr>
          <p:nvPr>
            <p:ph type="sldNum" sz="quarter" idx="12"/>
          </p:nvPr>
        </p:nvSpPr>
        <p:spPr/>
        <p:txBody>
          <a:bodyPr/>
          <a:lstStyle/>
          <a:p>
            <a:fld id="{B653FA79-3A41-42A0-BA19-F14256D8FD32}" type="slidenum">
              <a:rPr lang="en-IN" smtClean="0"/>
              <a:t>‹#›</a:t>
            </a:fld>
            <a:endParaRPr lang="en-IN"/>
          </a:p>
        </p:txBody>
      </p:sp>
    </p:spTree>
    <p:extLst>
      <p:ext uri="{BB962C8B-B14F-4D97-AF65-F5344CB8AC3E}">
        <p14:creationId xmlns:p14="http://schemas.microsoft.com/office/powerpoint/2010/main" val="723159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99C-C5B4-C701-99AA-030DBFCB31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CCE9A9-A601-66D9-1E55-A39440B39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DABEE3-AB9C-7F52-8344-6017E084F0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EFE3E6-0029-F0B4-425A-4F3B080E4102}"/>
              </a:ext>
            </a:extLst>
          </p:cNvPr>
          <p:cNvSpPr>
            <a:spLocks noGrp="1"/>
          </p:cNvSpPr>
          <p:nvPr>
            <p:ph type="dt" sz="half" idx="10"/>
          </p:nvPr>
        </p:nvSpPr>
        <p:spPr/>
        <p:txBody>
          <a:bodyPr/>
          <a:lstStyle/>
          <a:p>
            <a:fld id="{F80E907A-1BDF-433E-85FA-32C446378C92}" type="datetimeFigureOut">
              <a:rPr lang="en-IN" smtClean="0"/>
              <a:t>21-05-2024</a:t>
            </a:fld>
            <a:endParaRPr lang="en-IN"/>
          </a:p>
        </p:txBody>
      </p:sp>
      <p:sp>
        <p:nvSpPr>
          <p:cNvPr id="6" name="Footer Placeholder 5">
            <a:extLst>
              <a:ext uri="{FF2B5EF4-FFF2-40B4-BE49-F238E27FC236}">
                <a16:creationId xmlns:a16="http://schemas.microsoft.com/office/drawing/2014/main" id="{48CE5661-AF49-E302-5E88-A46EC35910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13DD4-B8F0-EF92-8521-1A94FA4BDF6E}"/>
              </a:ext>
            </a:extLst>
          </p:cNvPr>
          <p:cNvSpPr>
            <a:spLocks noGrp="1"/>
          </p:cNvSpPr>
          <p:nvPr>
            <p:ph type="sldNum" sz="quarter" idx="12"/>
          </p:nvPr>
        </p:nvSpPr>
        <p:spPr/>
        <p:txBody>
          <a:bodyPr/>
          <a:lstStyle/>
          <a:p>
            <a:fld id="{B653FA79-3A41-42A0-BA19-F14256D8FD32}" type="slidenum">
              <a:rPr lang="en-IN" smtClean="0"/>
              <a:t>‹#›</a:t>
            </a:fld>
            <a:endParaRPr lang="en-IN"/>
          </a:p>
        </p:txBody>
      </p:sp>
    </p:spTree>
    <p:extLst>
      <p:ext uri="{BB962C8B-B14F-4D97-AF65-F5344CB8AC3E}">
        <p14:creationId xmlns:p14="http://schemas.microsoft.com/office/powerpoint/2010/main" val="708357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74B002-266C-AF9C-5C2D-364F5465EB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3187D4-B0A6-8673-B007-7382413F66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2D7828-9DFA-2055-DE71-9BCD01BAA0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0E907A-1BDF-433E-85FA-32C446378C92}" type="datetimeFigureOut">
              <a:rPr lang="en-IN" smtClean="0"/>
              <a:t>21-05-2024</a:t>
            </a:fld>
            <a:endParaRPr lang="en-IN"/>
          </a:p>
        </p:txBody>
      </p:sp>
      <p:sp>
        <p:nvSpPr>
          <p:cNvPr id="5" name="Footer Placeholder 4">
            <a:extLst>
              <a:ext uri="{FF2B5EF4-FFF2-40B4-BE49-F238E27FC236}">
                <a16:creationId xmlns:a16="http://schemas.microsoft.com/office/drawing/2014/main" id="{640F0578-F3B2-F29C-34B6-12859D5BE9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D3B4B5B-970F-826B-914D-EDFA610E73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3FA79-3A41-42A0-BA19-F14256D8FD32}" type="slidenum">
              <a:rPr lang="en-IN" smtClean="0"/>
              <a:t>‹#›</a:t>
            </a:fld>
            <a:endParaRPr lang="en-IN"/>
          </a:p>
        </p:txBody>
      </p:sp>
    </p:spTree>
    <p:extLst>
      <p:ext uri="{BB962C8B-B14F-4D97-AF65-F5344CB8AC3E}">
        <p14:creationId xmlns:p14="http://schemas.microsoft.com/office/powerpoint/2010/main" val="1578741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my.fluke.com/en-us/article/KA-03028"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linkedin.com/pulse/web-application-using-fastapi-python-framework-rakesh-kurulkar"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delphiapi-flkts-dev-eastus-001.azurewebsites.net/docs"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training/modules/explore-foundation-models-in-model-catalog/2-statistical-techniques" TargetMode="External"/><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42.jpeg"/><Relationship Id="rId7" Type="http://schemas.openxmlformats.org/officeDocument/2006/relationships/image" Target="../media/image28.png"/><Relationship Id="rId12" Type="http://schemas.openxmlformats.org/officeDocument/2006/relationships/image" Target="../media/image33.jpe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6.png"/><Relationship Id="rId18" Type="http://schemas.openxmlformats.org/officeDocument/2006/relationships/image" Target="../media/image41.jpeg"/><Relationship Id="rId3" Type="http://schemas.openxmlformats.org/officeDocument/2006/relationships/image" Target="../media/image24.png"/><Relationship Id="rId21" Type="http://schemas.openxmlformats.org/officeDocument/2006/relationships/image" Target="../media/image45.png"/><Relationship Id="rId7" Type="http://schemas.openxmlformats.org/officeDocument/2006/relationships/image" Target="../media/image39.png"/><Relationship Id="rId12" Type="http://schemas.openxmlformats.org/officeDocument/2006/relationships/image" Target="../media/image25.png"/><Relationship Id="rId17" Type="http://schemas.openxmlformats.org/officeDocument/2006/relationships/image" Target="../media/image40.png"/><Relationship Id="rId2" Type="http://schemas.openxmlformats.org/officeDocument/2006/relationships/image" Target="../media/image23.png"/><Relationship Id="rId16" Type="http://schemas.openxmlformats.org/officeDocument/2006/relationships/image" Target="../media/image34.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29.png"/><Relationship Id="rId5" Type="http://schemas.openxmlformats.org/officeDocument/2006/relationships/image" Target="../media/image37.png"/><Relationship Id="rId15" Type="http://schemas.openxmlformats.org/officeDocument/2006/relationships/image" Target="../media/image33.jpeg"/><Relationship Id="rId10" Type="http://schemas.openxmlformats.org/officeDocument/2006/relationships/image" Target="../media/image43.png"/><Relationship Id="rId19"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28.png"/><Relationship Id="rId14" Type="http://schemas.openxmlformats.org/officeDocument/2006/relationships/image" Target="../media/image31.pn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6.png"/><Relationship Id="rId18" Type="http://schemas.openxmlformats.org/officeDocument/2006/relationships/image" Target="../media/image41.jpeg"/><Relationship Id="rId3" Type="http://schemas.openxmlformats.org/officeDocument/2006/relationships/image" Target="../media/image24.png"/><Relationship Id="rId21" Type="http://schemas.openxmlformats.org/officeDocument/2006/relationships/image" Target="../media/image45.png"/><Relationship Id="rId7" Type="http://schemas.openxmlformats.org/officeDocument/2006/relationships/image" Target="../media/image39.png"/><Relationship Id="rId12" Type="http://schemas.openxmlformats.org/officeDocument/2006/relationships/image" Target="../media/image25.png"/><Relationship Id="rId17" Type="http://schemas.openxmlformats.org/officeDocument/2006/relationships/image" Target="../media/image40.png"/><Relationship Id="rId2" Type="http://schemas.openxmlformats.org/officeDocument/2006/relationships/image" Target="../media/image23.png"/><Relationship Id="rId16" Type="http://schemas.openxmlformats.org/officeDocument/2006/relationships/image" Target="../media/image34.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29.png"/><Relationship Id="rId5" Type="http://schemas.openxmlformats.org/officeDocument/2006/relationships/image" Target="../media/image37.png"/><Relationship Id="rId15" Type="http://schemas.openxmlformats.org/officeDocument/2006/relationships/image" Target="../media/image33.jpeg"/><Relationship Id="rId10" Type="http://schemas.openxmlformats.org/officeDocument/2006/relationships/image" Target="../media/image43.png"/><Relationship Id="rId19"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28.png"/><Relationship Id="rId14" Type="http://schemas.openxmlformats.org/officeDocument/2006/relationships/image" Target="../media/image31.png"/><Relationship Id="rId22" Type="http://schemas.openxmlformats.org/officeDocument/2006/relationships/image" Target="../media/image46.jpeg"/></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6.png"/><Relationship Id="rId18" Type="http://schemas.openxmlformats.org/officeDocument/2006/relationships/image" Target="../media/image41.jpeg"/><Relationship Id="rId3" Type="http://schemas.openxmlformats.org/officeDocument/2006/relationships/image" Target="../media/image24.png"/><Relationship Id="rId21" Type="http://schemas.openxmlformats.org/officeDocument/2006/relationships/image" Target="../media/image45.png"/><Relationship Id="rId7" Type="http://schemas.openxmlformats.org/officeDocument/2006/relationships/image" Target="../media/image39.png"/><Relationship Id="rId12" Type="http://schemas.openxmlformats.org/officeDocument/2006/relationships/image" Target="../media/image25.png"/><Relationship Id="rId17" Type="http://schemas.openxmlformats.org/officeDocument/2006/relationships/image" Target="../media/image40.png"/><Relationship Id="rId2" Type="http://schemas.openxmlformats.org/officeDocument/2006/relationships/image" Target="../media/image23.png"/><Relationship Id="rId16" Type="http://schemas.openxmlformats.org/officeDocument/2006/relationships/image" Target="../media/image34.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29.png"/><Relationship Id="rId5" Type="http://schemas.openxmlformats.org/officeDocument/2006/relationships/image" Target="../media/image37.png"/><Relationship Id="rId15" Type="http://schemas.openxmlformats.org/officeDocument/2006/relationships/image" Target="../media/image33.jpeg"/><Relationship Id="rId10" Type="http://schemas.openxmlformats.org/officeDocument/2006/relationships/image" Target="../media/image43.png"/><Relationship Id="rId19"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28.png"/><Relationship Id="rId14" Type="http://schemas.openxmlformats.org/officeDocument/2006/relationships/image" Target="../media/image31.png"/><Relationship Id="rId22" Type="http://schemas.openxmlformats.org/officeDocument/2006/relationships/image" Target="../media/image46.jpe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6.png"/><Relationship Id="rId18" Type="http://schemas.openxmlformats.org/officeDocument/2006/relationships/image" Target="../media/image41.jpeg"/><Relationship Id="rId3" Type="http://schemas.openxmlformats.org/officeDocument/2006/relationships/image" Target="../media/image24.png"/><Relationship Id="rId21" Type="http://schemas.openxmlformats.org/officeDocument/2006/relationships/image" Target="../media/image45.png"/><Relationship Id="rId7" Type="http://schemas.openxmlformats.org/officeDocument/2006/relationships/image" Target="../media/image39.png"/><Relationship Id="rId12" Type="http://schemas.openxmlformats.org/officeDocument/2006/relationships/image" Target="../media/image25.png"/><Relationship Id="rId17" Type="http://schemas.openxmlformats.org/officeDocument/2006/relationships/image" Target="../media/image40.png"/><Relationship Id="rId2" Type="http://schemas.openxmlformats.org/officeDocument/2006/relationships/image" Target="../media/image23.png"/><Relationship Id="rId16" Type="http://schemas.openxmlformats.org/officeDocument/2006/relationships/image" Target="../media/image34.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29.png"/><Relationship Id="rId5" Type="http://schemas.openxmlformats.org/officeDocument/2006/relationships/image" Target="../media/image37.png"/><Relationship Id="rId15" Type="http://schemas.openxmlformats.org/officeDocument/2006/relationships/image" Target="../media/image33.jpeg"/><Relationship Id="rId10" Type="http://schemas.openxmlformats.org/officeDocument/2006/relationships/image" Target="../media/image43.png"/><Relationship Id="rId19"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28.png"/><Relationship Id="rId14" Type="http://schemas.openxmlformats.org/officeDocument/2006/relationships/image" Target="../media/image31.png"/><Relationship Id="rId22" Type="http://schemas.openxmlformats.org/officeDocument/2006/relationships/image" Target="../media/image4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0.png"/><Relationship Id="rId18" Type="http://schemas.openxmlformats.org/officeDocument/2006/relationships/image" Target="../media/image46.jpeg"/><Relationship Id="rId3" Type="http://schemas.openxmlformats.org/officeDocument/2006/relationships/image" Target="../media/image24.png"/><Relationship Id="rId21" Type="http://schemas.openxmlformats.org/officeDocument/2006/relationships/image" Target="../media/image38.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45.png"/><Relationship Id="rId2" Type="http://schemas.openxmlformats.org/officeDocument/2006/relationships/image" Target="../media/image23.png"/><Relationship Id="rId16" Type="http://schemas.openxmlformats.org/officeDocument/2006/relationships/image" Target="../media/image44.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33.jpeg"/><Relationship Id="rId5" Type="http://schemas.openxmlformats.org/officeDocument/2006/relationships/image" Target="../media/image28.png"/><Relationship Id="rId15" Type="http://schemas.openxmlformats.org/officeDocument/2006/relationships/image" Target="../media/image42.jpeg"/><Relationship Id="rId23" Type="http://schemas.openxmlformats.org/officeDocument/2006/relationships/image" Target="../media/image47.jpeg"/><Relationship Id="rId10" Type="http://schemas.openxmlformats.org/officeDocument/2006/relationships/image" Target="../media/image31.png"/><Relationship Id="rId19"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26.png"/><Relationship Id="rId14" Type="http://schemas.openxmlformats.org/officeDocument/2006/relationships/image" Target="../media/image41.jpeg"/><Relationship Id="rId22"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hyperlink" Target="https://cog-flktsgpt-prd-eastus-001.search.windows.net/" TargetMode="Externa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0.png"/><Relationship Id="rId4" Type="http://schemas.openxmlformats.org/officeDocument/2006/relationships/image" Target="../media/image41.jpeg"/><Relationship Id="rId9" Type="http://schemas.openxmlformats.org/officeDocument/2006/relationships/image" Target="../media/image47.jpe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techcommunity.microsoft.com/t5/ai-azure-ai-services-blog/azure-ai-search-outperforming-vector-search-with-hybrid/ba-p/3929167#:~:text=Keyword%3A%20Uses%20traditional%20full%2Dtext,representations%20using%20an%20embedding%20mode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5.png"/><Relationship Id="rId18" Type="http://schemas.openxmlformats.org/officeDocument/2006/relationships/image" Target="../media/image40.png"/><Relationship Id="rId3" Type="http://schemas.openxmlformats.org/officeDocument/2006/relationships/image" Target="../media/image53.png"/><Relationship Id="rId21" Type="http://schemas.openxmlformats.org/officeDocument/2006/relationships/image" Target="../media/image44.png"/><Relationship Id="rId7" Type="http://schemas.openxmlformats.org/officeDocument/2006/relationships/image" Target="../media/image37.png"/><Relationship Id="rId12" Type="http://schemas.openxmlformats.org/officeDocument/2006/relationships/image" Target="../media/image43.png"/><Relationship Id="rId17" Type="http://schemas.openxmlformats.org/officeDocument/2006/relationships/image" Target="../media/image34.png"/><Relationship Id="rId2" Type="http://schemas.openxmlformats.org/officeDocument/2006/relationships/notesSlide" Target="../notesSlides/notesSlide1.xml"/><Relationship Id="rId16" Type="http://schemas.openxmlformats.org/officeDocument/2006/relationships/image" Target="../media/image33.jpeg"/><Relationship Id="rId20"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28.png"/><Relationship Id="rId5" Type="http://schemas.openxmlformats.org/officeDocument/2006/relationships/image" Target="../media/image24.png"/><Relationship Id="rId15" Type="http://schemas.openxmlformats.org/officeDocument/2006/relationships/image" Target="../media/image31.png"/><Relationship Id="rId23" Type="http://schemas.openxmlformats.org/officeDocument/2006/relationships/image" Target="../media/image46.jpeg"/><Relationship Id="rId10" Type="http://schemas.openxmlformats.org/officeDocument/2006/relationships/image" Target="../media/image27.png"/><Relationship Id="rId19" Type="http://schemas.openxmlformats.org/officeDocument/2006/relationships/image" Target="../media/image41.jpeg"/><Relationship Id="rId4" Type="http://schemas.openxmlformats.org/officeDocument/2006/relationships/image" Target="../media/image23.png"/><Relationship Id="rId9" Type="http://schemas.openxmlformats.org/officeDocument/2006/relationships/image" Target="../media/image39.png"/><Relationship Id="rId14" Type="http://schemas.openxmlformats.org/officeDocument/2006/relationships/image" Target="../media/image26.png"/><Relationship Id="rId22"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hyperlink" Target="https://medium.com/@tam.tamanna18/exploring-the-power-of-nlp-why-embeddings-usually-outperform-tf-idf-98742e7b0bce#:~:text=Unlike%20TF%2DIDF%2C%20which%20only,documents%20based%20on%20their%20content."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learn.microsoft.com/en-us/training/modules/explore-foundation-models-in-model-catalog/2-statistical-techniques" TargetMode="External"/><Relationship Id="rId2" Type="http://schemas.openxmlformats.org/officeDocument/2006/relationships/hyperlink" Target="https://medium.com/@tam.tamanna18/exploring-the-power-of-nlp-why-embeddings-usually-outperform-tf-idf-98742e7b0bce#:~:text=Unlike%20TF%2DIDF%2C%20which%20only,documents%20based%20on%20their%20content." TargetMode="External"/><Relationship Id="rId1" Type="http://schemas.openxmlformats.org/officeDocument/2006/relationships/slideLayout" Target="../slideLayouts/slideLayout7.xml"/><Relationship Id="rId4" Type="http://schemas.openxmlformats.org/officeDocument/2006/relationships/hyperlink" Target="https://techcommunity.microsoft.com/t5/ai-azure-ai-services-blog/revolutionize-your-enterprise-data-with-chatgpt-next-gen-apps-w/ba-p/3762087"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https://medium.com/@tam.tamanna18/exploring-the-power-of-nlp-why-embeddings-usually-outperform-tf-idf-98742e7b0bce#:~:text=Unlike%20TF%2DIDF%2C%20which%20only,documents%20based%20on%20their%20content"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learn.microsoft.com/en-us/azure/cosmos-db/mongodb/vcore/vector-search" TargetMode="External"/><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medium.com/neuml/getting-started-with-semantic-search-a9fd9d8a48cf" TargetMode="Externa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hyperlink" Target="https://flukeflc.openai.azure.com/%22" TargetMode="Externa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hyperlink" Target="https://fortive.sharepoint.com/sites/FTV-FTV-OpenAI-Readers/Shared%20Documents/Forms/AllItems.aspx?fromShare=true&amp;ga=1&amp;id=%2Fsites%2FFTV%2DFTV%2DOpenAI%2DReaders%2FShared%20Documents%2Ffluketsgpt&amp;viewid=8a7e4fa6%2D859e%2D4c62%2Dba09%2Dc00b3982d35c"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s://portal.azure.com/?pwa=1#@fortive.onmicrosoft.com/resource/subscriptions/52a1d076-bbbf-422a-9bf7-95d61247be4b/resourcegroups/flk-techsupport-gpt-dev/overview" TargetMode="External"/><Relationship Id="rId2" Type="http://schemas.openxmlformats.org/officeDocument/2006/relationships/hyperlink" Target="https://make.powerautomate.com/environments/Default-0f634ac3-b39f-41a6-83ba-8f107876c692/flows" TargetMode="External"/><Relationship Id="rId1" Type="http://schemas.openxmlformats.org/officeDocument/2006/relationships/slideLayout" Target="../slideLayouts/slideLayout7.xml"/><Relationship Id="rId6" Type="http://schemas.openxmlformats.org/officeDocument/2006/relationships/hyperlink" Target="https://gitlab.com/fortive/fluke/fluke-techsupport-gpt" TargetMode="External"/><Relationship Id="rId5" Type="http://schemas.openxmlformats.org/officeDocument/2006/relationships/hyperlink" Target="https://portal.azure.com/?pwa=1#@fortive.onmicrosoft.com/resource/subscriptions/e6d6e3ed-8350-4165-b328-016d88a7aae7/resourceGroups/flk-techsupport-gpt-prd/overview" TargetMode="External"/><Relationship Id="rId4" Type="http://schemas.openxmlformats.org/officeDocument/2006/relationships/hyperlink" Target="https://portal.azure.com/?pwa=1#@fortive.onmicrosoft.com/resource/subscriptions/52a1d076-bbbf-422a-9bf7-95d61247be4b/resourceGroups/flk-techsupport-gpt-uat/overvie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7.png"/><Relationship Id="rId10" Type="http://schemas.openxmlformats.org/officeDocument/2006/relationships/image" Target="../media/image81.png"/><Relationship Id="rId4" Type="http://schemas.openxmlformats.org/officeDocument/2006/relationships/image" Target="../media/image26.png"/><Relationship Id="rId9" Type="http://schemas.openxmlformats.org/officeDocument/2006/relationships/image" Target="../media/image8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3A01CE-AB86-C4C2-2C23-766F51A61D0E}"/>
              </a:ext>
            </a:extLst>
          </p:cNvPr>
          <p:cNvPicPr>
            <a:picLocks noChangeAspect="1"/>
          </p:cNvPicPr>
          <p:nvPr/>
        </p:nvPicPr>
        <p:blipFill>
          <a:blip r:embed="rId2"/>
          <a:stretch>
            <a:fillRect/>
          </a:stretch>
        </p:blipFill>
        <p:spPr>
          <a:xfrm>
            <a:off x="8392160" y="5223829"/>
            <a:ext cx="3256529" cy="1361860"/>
          </a:xfrm>
          <a:prstGeom prst="rect">
            <a:avLst/>
          </a:prstGeom>
        </p:spPr>
      </p:pic>
      <p:sp>
        <p:nvSpPr>
          <p:cNvPr id="4" name="TextBox 3">
            <a:extLst>
              <a:ext uri="{FF2B5EF4-FFF2-40B4-BE49-F238E27FC236}">
                <a16:creationId xmlns:a16="http://schemas.microsoft.com/office/drawing/2014/main" id="{386A629C-F910-C15A-379F-04F93B466E17}"/>
              </a:ext>
            </a:extLst>
          </p:cNvPr>
          <p:cNvSpPr txBox="1"/>
          <p:nvPr/>
        </p:nvSpPr>
        <p:spPr>
          <a:xfrm>
            <a:off x="206223" y="372532"/>
            <a:ext cx="5039545" cy="307777"/>
          </a:xfrm>
          <a:prstGeom prst="rect">
            <a:avLst/>
          </a:prstGeom>
          <a:noFill/>
        </p:spPr>
        <p:txBody>
          <a:bodyPr wrap="square">
            <a:spAutoFit/>
          </a:bodyPr>
          <a:lstStyle/>
          <a:p>
            <a:r>
              <a:rPr lang="en-IN" sz="1400" b="1" dirty="0"/>
              <a:t>Azure Cost Analysis</a:t>
            </a:r>
          </a:p>
        </p:txBody>
      </p:sp>
      <p:pic>
        <p:nvPicPr>
          <p:cNvPr id="6" name="Picture 5">
            <a:extLst>
              <a:ext uri="{FF2B5EF4-FFF2-40B4-BE49-F238E27FC236}">
                <a16:creationId xmlns:a16="http://schemas.microsoft.com/office/drawing/2014/main" id="{7AE04CF9-1DD6-4877-3B2D-CA97E78CC7EC}"/>
              </a:ext>
            </a:extLst>
          </p:cNvPr>
          <p:cNvPicPr>
            <a:picLocks noChangeAspect="1"/>
          </p:cNvPicPr>
          <p:nvPr/>
        </p:nvPicPr>
        <p:blipFill>
          <a:blip r:embed="rId3"/>
          <a:stretch>
            <a:fillRect/>
          </a:stretch>
        </p:blipFill>
        <p:spPr>
          <a:xfrm>
            <a:off x="668865" y="886336"/>
            <a:ext cx="9153805" cy="4035147"/>
          </a:xfrm>
          <a:prstGeom prst="rect">
            <a:avLst/>
          </a:prstGeom>
        </p:spPr>
      </p:pic>
    </p:spTree>
    <p:extLst>
      <p:ext uri="{BB962C8B-B14F-4D97-AF65-F5344CB8AC3E}">
        <p14:creationId xmlns:p14="http://schemas.microsoft.com/office/powerpoint/2010/main" val="3022255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719666-BEA6-9809-3A2C-EBD987C6EB58}"/>
              </a:ext>
            </a:extLst>
          </p:cNvPr>
          <p:cNvSpPr txBox="1"/>
          <p:nvPr/>
        </p:nvSpPr>
        <p:spPr>
          <a:xfrm>
            <a:off x="510139" y="1138112"/>
            <a:ext cx="10260529" cy="1015663"/>
          </a:xfrm>
          <a:prstGeom prst="rect">
            <a:avLst/>
          </a:prstGeom>
          <a:noFill/>
        </p:spPr>
        <p:txBody>
          <a:bodyPr wrap="square">
            <a:spAutoFit/>
          </a:bodyPr>
          <a:lstStyle/>
          <a:p>
            <a:pPr algn="l"/>
            <a:r>
              <a:rPr lang="en-IN" sz="1200" b="1" i="0" dirty="0">
                <a:solidFill>
                  <a:srgbClr val="000000"/>
                </a:solidFill>
                <a:effectLst/>
                <a:latin typeface="Calibri" panose="020F0502020204030204" pitchFamily="34" charset="0"/>
              </a:rPr>
              <a:t>Expected response :::</a:t>
            </a:r>
            <a:br>
              <a:rPr lang="en-IN" sz="1200" b="0" i="0" dirty="0">
                <a:solidFill>
                  <a:srgbClr val="000000"/>
                </a:solidFill>
                <a:effectLst/>
                <a:latin typeface="Calibri" panose="020F0502020204030204" pitchFamily="34" charset="0"/>
              </a:rPr>
            </a:br>
            <a:r>
              <a:rPr lang="en-IN" sz="1200" b="0" i="0" dirty="0">
                <a:solidFill>
                  <a:srgbClr val="000000"/>
                </a:solidFill>
                <a:effectLst/>
                <a:latin typeface="Calibri" panose="020F0502020204030204" pitchFamily="34" charset="0"/>
              </a:rPr>
              <a:t>https://fortive.sharepoint.com/:f:/s/FLK-Customer-Support/EorjHB07neFIqaAp1OwW5tUBDruE_9LESaKOhgX6JV60mA?e=8TepZ2</a:t>
            </a:r>
          </a:p>
          <a:p>
            <a:pPr algn="l"/>
            <a:r>
              <a:rPr lang="en-IN" sz="1200" b="0" i="0" dirty="0">
                <a:solidFill>
                  <a:srgbClr val="000000"/>
                </a:solidFill>
                <a:effectLst/>
                <a:latin typeface="Calibri" panose="020F0502020204030204" pitchFamily="34" charset="0"/>
              </a:rPr>
              <a:t>https://fortive.sharepoint.com/:f:/s/FLK-Customer-Support/ErBH6fSgji9Js-6nvxe0_f0B83o80hs5gmPHTcJcImbOUw?e=TJEyxW</a:t>
            </a:r>
          </a:p>
          <a:p>
            <a:pPr algn="l"/>
            <a:r>
              <a:rPr lang="en-IN" sz="1200" b="0" i="0" dirty="0">
                <a:solidFill>
                  <a:srgbClr val="000000"/>
                </a:solidFill>
                <a:effectLst/>
                <a:latin typeface="Calibri" panose="020F0502020204030204" pitchFamily="34" charset="0"/>
              </a:rPr>
              <a:t>https://my.fluke.com/en-us/article/KA-03824</a:t>
            </a:r>
          </a:p>
          <a:p>
            <a:pPr algn="l"/>
            <a:r>
              <a:rPr lang="en-IN" sz="1200" b="0" i="0" dirty="0">
                <a:solidFill>
                  <a:srgbClr val="000000"/>
                </a:solidFill>
                <a:effectLst/>
                <a:latin typeface="Calibri" panose="020F0502020204030204" pitchFamily="34" charset="0"/>
                <a:hlinkClick r:id="rId2"/>
              </a:rPr>
              <a:t>https://my.fluke.com/en-us/article/KA-03028</a:t>
            </a:r>
            <a:endParaRPr lang="en-IN" sz="1200" b="0" i="0" dirty="0">
              <a:solidFill>
                <a:srgbClr val="000000"/>
              </a:solidFill>
              <a:effectLst/>
              <a:latin typeface="Calibri" panose="020F0502020204030204" pitchFamily="34" charset="0"/>
            </a:endParaRPr>
          </a:p>
        </p:txBody>
      </p:sp>
      <p:sp>
        <p:nvSpPr>
          <p:cNvPr id="5" name="TextBox 4">
            <a:extLst>
              <a:ext uri="{FF2B5EF4-FFF2-40B4-BE49-F238E27FC236}">
                <a16:creationId xmlns:a16="http://schemas.microsoft.com/office/drawing/2014/main" id="{86D31A0E-637D-A686-18E9-EC1092A50682}"/>
              </a:ext>
            </a:extLst>
          </p:cNvPr>
          <p:cNvSpPr txBox="1"/>
          <p:nvPr/>
        </p:nvSpPr>
        <p:spPr>
          <a:xfrm>
            <a:off x="267101" y="214782"/>
            <a:ext cx="6097604" cy="1200329"/>
          </a:xfrm>
          <a:prstGeom prst="rect">
            <a:avLst/>
          </a:prstGeom>
          <a:noFill/>
        </p:spPr>
        <p:txBody>
          <a:bodyPr wrap="square">
            <a:spAutoFit/>
          </a:bodyPr>
          <a:lstStyle/>
          <a:p>
            <a:r>
              <a:rPr lang="en-IN" b="1" i="0" dirty="0">
                <a:solidFill>
                  <a:srgbClr val="444444"/>
                </a:solidFill>
                <a:effectLst/>
                <a:latin typeface="Aptos Narrow" panose="020B0004020202020204" pitchFamily="34" charset="0"/>
              </a:rPr>
              <a:t>what adapters are available for deadweight testers?</a:t>
            </a:r>
          </a:p>
          <a:p>
            <a:endParaRPr lang="en-IN" b="1" dirty="0">
              <a:solidFill>
                <a:srgbClr val="444444"/>
              </a:solidFill>
              <a:latin typeface="Aptos Narrow" panose="020B0004020202020204" pitchFamily="34" charset="0"/>
            </a:endParaRPr>
          </a:p>
          <a:p>
            <a:r>
              <a:rPr lang="en-IN" b="1" dirty="0">
                <a:solidFill>
                  <a:srgbClr val="FF0000"/>
                </a:solidFill>
                <a:latin typeface="Aptos Narrow" panose="020B0004020202020204" pitchFamily="34" charset="0"/>
              </a:rPr>
              <a:t>Is this answer is correct?</a:t>
            </a:r>
          </a:p>
          <a:p>
            <a:r>
              <a:rPr lang="en-IN" b="1" dirty="0">
                <a:solidFill>
                  <a:srgbClr val="FF0000"/>
                </a:solidFill>
                <a:latin typeface="Aptos Narrow" panose="020B0004020202020204" pitchFamily="34" charset="0"/>
              </a:rPr>
              <a:t>Exact answer, exact page, exact content needed</a:t>
            </a:r>
            <a:endParaRPr lang="en-IN" b="1" dirty="0">
              <a:solidFill>
                <a:srgbClr val="FF0000"/>
              </a:solidFill>
            </a:endParaRPr>
          </a:p>
        </p:txBody>
      </p:sp>
      <p:sp>
        <p:nvSpPr>
          <p:cNvPr id="7" name="TextBox 6">
            <a:extLst>
              <a:ext uri="{FF2B5EF4-FFF2-40B4-BE49-F238E27FC236}">
                <a16:creationId xmlns:a16="http://schemas.microsoft.com/office/drawing/2014/main" id="{EA444C68-51E1-78B4-31BF-4A86C8660691}"/>
              </a:ext>
            </a:extLst>
          </p:cNvPr>
          <p:cNvSpPr txBox="1"/>
          <p:nvPr/>
        </p:nvSpPr>
        <p:spPr>
          <a:xfrm>
            <a:off x="510139" y="2249459"/>
            <a:ext cx="9384632" cy="2800767"/>
          </a:xfrm>
          <a:prstGeom prst="rect">
            <a:avLst/>
          </a:prstGeom>
          <a:noFill/>
        </p:spPr>
        <p:txBody>
          <a:bodyPr wrap="square">
            <a:spAutoFit/>
          </a:bodyPr>
          <a:lstStyle/>
          <a:p>
            <a:pPr algn="l"/>
            <a:endParaRPr lang="en-IN" sz="1100" b="0" i="0" dirty="0">
              <a:solidFill>
                <a:srgbClr val="000000"/>
              </a:solidFill>
              <a:effectLst/>
              <a:latin typeface="Calibri" panose="020F0502020204030204" pitchFamily="34" charset="0"/>
            </a:endParaRPr>
          </a:p>
          <a:p>
            <a:pPr algn="l"/>
            <a:r>
              <a:rPr lang="en-IN" sz="1100" b="1" u="sng" dirty="0">
                <a:solidFill>
                  <a:srgbClr val="000000"/>
                </a:solidFill>
                <a:latin typeface="Calibri" panose="020F0502020204030204" pitchFamily="34" charset="0"/>
              </a:rPr>
              <a:t>Bot Answer : </a:t>
            </a:r>
          </a:p>
          <a:p>
            <a:pPr algn="l"/>
            <a:endParaRPr lang="en-IN" sz="1100" b="0" i="0" dirty="0">
              <a:solidFill>
                <a:srgbClr val="000000"/>
              </a:solidFill>
              <a:effectLst/>
              <a:latin typeface="Calibri" panose="020F0502020204030204" pitchFamily="34" charset="0"/>
            </a:endParaRPr>
          </a:p>
          <a:p>
            <a:pPr algn="l"/>
            <a:r>
              <a:rPr lang="en-IN" sz="1100" b="0" i="0" dirty="0">
                <a:solidFill>
                  <a:srgbClr val="000000"/>
                </a:solidFill>
                <a:effectLst/>
                <a:latin typeface="Calibri" panose="020F0502020204030204" pitchFamily="34" charset="0"/>
              </a:rPr>
              <a:t>"Wooden Carrying Case containing: Set of Adaptors, 1/8", 1/4", 3/8", 1/2" BSP Female Right angle conversion adaptor for above" - Source: SI-9000dwt.pdf</a:t>
            </a:r>
          </a:p>
          <a:p>
            <a:pPr algn="l"/>
            <a:r>
              <a:rPr lang="en-IN" sz="1100" b="0" i="0" dirty="0">
                <a:solidFill>
                  <a:srgbClr val="000000"/>
                </a:solidFill>
                <a:effectLst/>
                <a:latin typeface="Calibri" panose="020F0502020204030204" pitchFamily="34" charset="0"/>
              </a:rPr>
              <a:t>https://fortive.sharepoint.com/sites/FLK-Customer-Support/Shared%20Documents/Support-PCAL/PCAL/7000%20Series%20Controllers/Training_all_Ruska_Controllers/Reviewed_PDF_MANUALS/Archive/SI%20MANUALS/SI-9000dwt.pdf</a:t>
            </a:r>
          </a:p>
          <a:p>
            <a:pPr algn="l"/>
            <a:br>
              <a:rPr lang="en-IN" sz="1100" b="0" i="0" dirty="0">
                <a:solidFill>
                  <a:srgbClr val="000000"/>
                </a:solidFill>
                <a:effectLst/>
                <a:latin typeface="Calibri" panose="020F0502020204030204" pitchFamily="34" charset="0"/>
              </a:rPr>
            </a:br>
            <a:endParaRPr lang="en-IN" sz="1100" b="0" i="0" dirty="0">
              <a:solidFill>
                <a:srgbClr val="000000"/>
              </a:solidFill>
              <a:effectLst/>
              <a:latin typeface="Calibri" panose="020F0502020204030204" pitchFamily="34" charset="0"/>
            </a:endParaRPr>
          </a:p>
          <a:p>
            <a:pPr algn="l"/>
            <a:r>
              <a:rPr lang="en-IN" sz="1100" b="0" i="0" dirty="0">
                <a:solidFill>
                  <a:srgbClr val="000000"/>
                </a:solidFill>
                <a:effectLst/>
                <a:latin typeface="Calibri" panose="020F0502020204030204" pitchFamily="34" charset="0"/>
              </a:rPr>
              <a:t>"Wooden Carrying Case containing: Set of Adaptors, 1/8", 1/4", 3/8", 1/2" BSP Female Right angle conversion adaptor for above Set of Seals" - Source: S421-203-55.pdf</a:t>
            </a:r>
          </a:p>
          <a:p>
            <a:pPr algn="l"/>
            <a:r>
              <a:rPr lang="en-IN" sz="1100" b="0" i="0" dirty="0">
                <a:solidFill>
                  <a:srgbClr val="000000"/>
                </a:solidFill>
                <a:effectLst/>
                <a:latin typeface="Calibri" panose="020F0502020204030204" pitchFamily="34" charset="0"/>
              </a:rPr>
              <a:t>https://fortive.sharepoint.com/sites/FLK-Customer-Support/Shared%20Documents/Support-PCAL/PCAL/DWT/Manuals%20and%20Brochures/SI%20MANUALS/S421-203-55.pdf</a:t>
            </a:r>
          </a:p>
          <a:p>
            <a:pPr algn="l"/>
            <a:br>
              <a:rPr lang="en-IN" sz="1100" b="0" i="0" dirty="0">
                <a:solidFill>
                  <a:srgbClr val="000000"/>
                </a:solidFill>
                <a:effectLst/>
                <a:latin typeface="Calibri" panose="020F0502020204030204" pitchFamily="34" charset="0"/>
              </a:rPr>
            </a:br>
            <a:endParaRPr lang="en-IN" sz="1100" b="0" i="0" dirty="0">
              <a:solidFill>
                <a:srgbClr val="000000"/>
              </a:solidFill>
              <a:effectLst/>
              <a:latin typeface="Calibri" panose="020F0502020204030204" pitchFamily="34" charset="0"/>
            </a:endParaRPr>
          </a:p>
          <a:p>
            <a:pPr algn="l"/>
            <a:r>
              <a:rPr lang="en-IN" sz="1100" b="0" i="0" dirty="0">
                <a:solidFill>
                  <a:srgbClr val="000000"/>
                </a:solidFill>
                <a:effectLst/>
                <a:latin typeface="Calibri" panose="020F0502020204030204" pitchFamily="34" charset="0"/>
              </a:rPr>
              <a:t>Please note that these citations provide information about the available adapters mentioned in the context. For more detailed information on adapters for specific deadweight testers, I recommend referring to the respective manuals and brochures provided by the manufacturer.</a:t>
            </a:r>
          </a:p>
        </p:txBody>
      </p:sp>
    </p:spTree>
    <p:extLst>
      <p:ext uri="{BB962C8B-B14F-4D97-AF65-F5344CB8AC3E}">
        <p14:creationId xmlns:p14="http://schemas.microsoft.com/office/powerpoint/2010/main" val="2385039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9564D7-5025-626E-71CA-4FBAB446D5B6}"/>
              </a:ext>
            </a:extLst>
          </p:cNvPr>
          <p:cNvSpPr txBox="1"/>
          <p:nvPr/>
        </p:nvSpPr>
        <p:spPr>
          <a:xfrm>
            <a:off x="1171875" y="792298"/>
            <a:ext cx="6097604" cy="369332"/>
          </a:xfrm>
          <a:prstGeom prst="rect">
            <a:avLst/>
          </a:prstGeom>
          <a:noFill/>
        </p:spPr>
        <p:txBody>
          <a:bodyPr wrap="square">
            <a:spAutoFit/>
          </a:bodyPr>
          <a:lstStyle/>
          <a:p>
            <a:r>
              <a:rPr lang="en-IN" b="0" i="0" dirty="0">
                <a:solidFill>
                  <a:srgbClr val="000000"/>
                </a:solidFill>
                <a:effectLst/>
                <a:latin typeface="Calibri" panose="020F0502020204030204" pitchFamily="34" charset="0"/>
              </a:rPr>
              <a:t>what is the part number for an </a:t>
            </a:r>
            <a:r>
              <a:rPr lang="en-IN" b="0" i="0" dirty="0" err="1">
                <a:solidFill>
                  <a:srgbClr val="000000"/>
                </a:solidFill>
                <a:effectLst/>
                <a:latin typeface="Calibri" panose="020F0502020204030204" pitchFamily="34" charset="0"/>
              </a:rPr>
              <a:t>eprom</a:t>
            </a:r>
            <a:r>
              <a:rPr lang="en-IN" b="0" i="0" dirty="0">
                <a:solidFill>
                  <a:srgbClr val="000000"/>
                </a:solidFill>
                <a:effectLst/>
                <a:latin typeface="Calibri" panose="020F0502020204030204" pitchFamily="34" charset="0"/>
              </a:rPr>
              <a:t> for </a:t>
            </a:r>
            <a:r>
              <a:rPr lang="en-IN" b="0" i="0" dirty="0" err="1">
                <a:solidFill>
                  <a:srgbClr val="000000"/>
                </a:solidFill>
                <a:effectLst/>
                <a:latin typeface="Calibri" panose="020F0502020204030204" pitchFamily="34" charset="0"/>
              </a:rPr>
              <a:t>molbloc</a:t>
            </a:r>
            <a:r>
              <a:rPr lang="en-IN" b="0" i="0" dirty="0">
                <a:solidFill>
                  <a:srgbClr val="000000"/>
                </a:solidFill>
                <a:effectLst/>
                <a:latin typeface="Calibri" panose="020F0502020204030204" pitchFamily="34" charset="0"/>
              </a:rPr>
              <a:t>?</a:t>
            </a:r>
            <a:endParaRPr lang="en-IN" dirty="0"/>
          </a:p>
        </p:txBody>
      </p:sp>
      <p:sp>
        <p:nvSpPr>
          <p:cNvPr id="5" name="TextBox 4">
            <a:extLst>
              <a:ext uri="{FF2B5EF4-FFF2-40B4-BE49-F238E27FC236}">
                <a16:creationId xmlns:a16="http://schemas.microsoft.com/office/drawing/2014/main" id="{3E0D5CA7-2118-EBA4-0566-D3B3D9578B62}"/>
              </a:ext>
            </a:extLst>
          </p:cNvPr>
          <p:cNvSpPr txBox="1"/>
          <p:nvPr/>
        </p:nvSpPr>
        <p:spPr>
          <a:xfrm>
            <a:off x="1171875" y="1327568"/>
            <a:ext cx="6097604" cy="646331"/>
          </a:xfrm>
          <a:prstGeom prst="rect">
            <a:avLst/>
          </a:prstGeom>
          <a:noFill/>
        </p:spPr>
        <p:txBody>
          <a:bodyPr wrap="square">
            <a:spAutoFit/>
          </a:bodyPr>
          <a:lstStyle/>
          <a:p>
            <a:r>
              <a:rPr lang="en-IN" b="0" i="0" dirty="0">
                <a:solidFill>
                  <a:srgbClr val="000000"/>
                </a:solidFill>
                <a:effectLst/>
                <a:latin typeface="Calibri" panose="020F0502020204030204" pitchFamily="34" charset="0"/>
              </a:rPr>
              <a:t>There is no connection between the question and the mentioned </a:t>
            </a:r>
            <a:r>
              <a:rPr lang="en-IN" b="0" i="0" dirty="0" err="1">
                <a:solidFill>
                  <a:srgbClr val="000000"/>
                </a:solidFill>
                <a:effectLst/>
                <a:latin typeface="Calibri" panose="020F0502020204030204" pitchFamily="34" charset="0"/>
              </a:rPr>
              <a:t>sharepoint</a:t>
            </a:r>
            <a:r>
              <a:rPr lang="en-IN" b="0" i="0" dirty="0">
                <a:solidFill>
                  <a:srgbClr val="000000"/>
                </a:solidFill>
                <a:effectLst/>
                <a:latin typeface="Calibri" panose="020F0502020204030204" pitchFamily="34" charset="0"/>
              </a:rPr>
              <a:t> data</a:t>
            </a:r>
            <a:endParaRPr lang="en-IN" dirty="0"/>
          </a:p>
        </p:txBody>
      </p:sp>
    </p:spTree>
    <p:extLst>
      <p:ext uri="{BB962C8B-B14F-4D97-AF65-F5344CB8AC3E}">
        <p14:creationId xmlns:p14="http://schemas.microsoft.com/office/powerpoint/2010/main" val="4050007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01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E877F1-2327-162F-22F7-19A71ACED16D}"/>
              </a:ext>
            </a:extLst>
          </p:cNvPr>
          <p:cNvSpPr txBox="1"/>
          <p:nvPr/>
        </p:nvSpPr>
        <p:spPr>
          <a:xfrm>
            <a:off x="603984" y="1674674"/>
            <a:ext cx="10840453" cy="5078313"/>
          </a:xfrm>
          <a:prstGeom prst="rect">
            <a:avLst/>
          </a:prstGeom>
          <a:noFill/>
        </p:spPr>
        <p:txBody>
          <a:bodyPr wrap="square">
            <a:spAutoFit/>
          </a:bodyPr>
          <a:lstStyle/>
          <a:p>
            <a:pPr marL="342900" indent="-342900">
              <a:buAutoNum type="arabicPeriod"/>
            </a:pPr>
            <a:endParaRPr lang="en-IN" dirty="0"/>
          </a:p>
          <a:p>
            <a:pPr marL="342900" indent="-342900">
              <a:buAutoNum type="arabicPeriod"/>
            </a:pPr>
            <a:r>
              <a:rPr lang="en-IN" dirty="0" err="1"/>
              <a:t>Reingested</a:t>
            </a:r>
            <a:r>
              <a:rPr lang="en-IN" dirty="0"/>
              <a:t> the entire share point data.</a:t>
            </a:r>
          </a:p>
          <a:p>
            <a:pPr marL="342900" indent="-342900">
              <a:buAutoNum type="arabicPeriod"/>
            </a:pPr>
            <a:r>
              <a:rPr lang="en-IN" dirty="0"/>
              <a:t>Getting the URLs for the share point documents</a:t>
            </a:r>
          </a:p>
          <a:p>
            <a:pPr marL="342900" indent="-342900">
              <a:buAutoNum type="arabicPeriod"/>
            </a:pPr>
            <a:r>
              <a:rPr lang="en-IN" dirty="0"/>
              <a:t>Code is modified to get the folder path where the bot is unable to get the file path</a:t>
            </a:r>
          </a:p>
          <a:p>
            <a:pPr marL="342900" indent="-342900">
              <a:buAutoNum type="arabicPeriod"/>
            </a:pPr>
            <a:endParaRPr lang="en-IN" dirty="0"/>
          </a:p>
          <a:p>
            <a:pPr marL="342900" indent="-342900">
              <a:buAutoNum type="arabicPeriod"/>
            </a:pPr>
            <a:r>
              <a:rPr lang="en-IN" dirty="0"/>
              <a:t>Working to resolve the issues with tabular data</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r>
              <a:rPr lang="en-IN" dirty="0"/>
              <a:t>The data ingestion is successful. You can try more number of questions</a:t>
            </a:r>
          </a:p>
          <a:p>
            <a:pPr marL="342900" indent="-342900">
              <a:buAutoNum type="arabicPeriod"/>
            </a:pPr>
            <a:endParaRPr lang="en-IN" dirty="0"/>
          </a:p>
          <a:p>
            <a:pPr marL="342900" indent="-342900">
              <a:buAutoNum type="arabicPeriod"/>
            </a:pPr>
            <a:r>
              <a:rPr lang="en-IN" dirty="0"/>
              <a:t>When we are trying to get the folder path the bot is not able to provide the path for file. Do you need folder path only for those questions which does not give the URL?</a:t>
            </a:r>
          </a:p>
          <a:p>
            <a:pPr marL="342900" indent="-342900">
              <a:buAutoNum type="arabicPeriod"/>
            </a:pPr>
            <a:endParaRPr lang="en-IN" dirty="0"/>
          </a:p>
          <a:p>
            <a:pPr marL="342900" indent="-342900">
              <a:buAutoNum type="arabicPeriod"/>
            </a:pPr>
            <a:r>
              <a:rPr lang="en-IN" dirty="0"/>
              <a:t>The root cause is found why the part numbers are not being retrieved for 6270A. The data is in the form of tables. </a:t>
            </a:r>
          </a:p>
          <a:p>
            <a:pPr marL="342900" indent="-342900">
              <a:buAutoNum type="arabicPeriod"/>
            </a:pPr>
            <a:endParaRPr lang="en-IN" dirty="0"/>
          </a:p>
        </p:txBody>
      </p:sp>
    </p:spTree>
    <p:extLst>
      <p:ext uri="{BB962C8B-B14F-4D97-AF65-F5344CB8AC3E}">
        <p14:creationId xmlns:p14="http://schemas.microsoft.com/office/powerpoint/2010/main" val="145824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0A10B8-5F00-172B-D617-B19A20B34051}"/>
              </a:ext>
            </a:extLst>
          </p:cNvPr>
          <p:cNvPicPr>
            <a:picLocks noChangeAspect="1"/>
          </p:cNvPicPr>
          <p:nvPr/>
        </p:nvPicPr>
        <p:blipFill>
          <a:blip r:embed="rId2"/>
          <a:stretch>
            <a:fillRect/>
          </a:stretch>
        </p:blipFill>
        <p:spPr>
          <a:xfrm>
            <a:off x="1371357" y="1206386"/>
            <a:ext cx="9449286" cy="4445228"/>
          </a:xfrm>
          <a:prstGeom prst="rect">
            <a:avLst/>
          </a:prstGeom>
        </p:spPr>
      </p:pic>
    </p:spTree>
    <p:extLst>
      <p:ext uri="{BB962C8B-B14F-4D97-AF65-F5344CB8AC3E}">
        <p14:creationId xmlns:p14="http://schemas.microsoft.com/office/powerpoint/2010/main" val="3669848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16547-EBEC-B9A1-6F8E-FF17DBD7C0AC}"/>
              </a:ext>
            </a:extLst>
          </p:cNvPr>
          <p:cNvPicPr>
            <a:picLocks noChangeAspect="1"/>
          </p:cNvPicPr>
          <p:nvPr/>
        </p:nvPicPr>
        <p:blipFill>
          <a:blip r:embed="rId2"/>
          <a:stretch>
            <a:fillRect/>
          </a:stretch>
        </p:blipFill>
        <p:spPr>
          <a:xfrm>
            <a:off x="817885" y="1384213"/>
            <a:ext cx="8033163" cy="3378374"/>
          </a:xfrm>
          <a:prstGeom prst="rect">
            <a:avLst/>
          </a:prstGeom>
        </p:spPr>
      </p:pic>
    </p:spTree>
    <p:extLst>
      <p:ext uri="{BB962C8B-B14F-4D97-AF65-F5344CB8AC3E}">
        <p14:creationId xmlns:p14="http://schemas.microsoft.com/office/powerpoint/2010/main" val="130428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057AFE-7141-96AB-D557-F4CCFCC4B4AE}"/>
              </a:ext>
            </a:extLst>
          </p:cNvPr>
          <p:cNvPicPr>
            <a:picLocks noChangeAspect="1"/>
          </p:cNvPicPr>
          <p:nvPr/>
        </p:nvPicPr>
        <p:blipFill>
          <a:blip r:embed="rId2"/>
          <a:stretch>
            <a:fillRect/>
          </a:stretch>
        </p:blipFill>
        <p:spPr>
          <a:xfrm>
            <a:off x="415729" y="1125922"/>
            <a:ext cx="7601341" cy="2819545"/>
          </a:xfrm>
          <a:prstGeom prst="rect">
            <a:avLst/>
          </a:prstGeom>
        </p:spPr>
      </p:pic>
      <p:sp>
        <p:nvSpPr>
          <p:cNvPr id="6" name="TextBox 5">
            <a:extLst>
              <a:ext uri="{FF2B5EF4-FFF2-40B4-BE49-F238E27FC236}">
                <a16:creationId xmlns:a16="http://schemas.microsoft.com/office/drawing/2014/main" id="{2CE4986D-3979-8370-9139-67DBA06EB5D8}"/>
              </a:ext>
            </a:extLst>
          </p:cNvPr>
          <p:cNvSpPr txBox="1"/>
          <p:nvPr/>
        </p:nvSpPr>
        <p:spPr>
          <a:xfrm>
            <a:off x="387282" y="633536"/>
            <a:ext cx="8242835" cy="400110"/>
          </a:xfrm>
          <a:prstGeom prst="rect">
            <a:avLst/>
          </a:prstGeom>
          <a:noFill/>
        </p:spPr>
        <p:txBody>
          <a:bodyPr wrap="square">
            <a:spAutoFit/>
          </a:bodyPr>
          <a:lstStyle/>
          <a:p>
            <a:r>
              <a:rPr lang="en-IN" sz="2000" b="1" u="sng" dirty="0">
                <a:effectLst/>
                <a:latin typeface="Calibri" panose="020F0502020204030204" pitchFamily="34" charset="0"/>
                <a:ea typeface="Calibri" panose="020F0502020204030204" pitchFamily="34" charset="0"/>
              </a:rPr>
              <a:t>Auth.docs.py</a:t>
            </a:r>
            <a:endParaRPr lang="en-IN" sz="2000" b="1" u="sng"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77441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04A79FB-65EE-84A7-CFEB-FA8071E97437}"/>
              </a:ext>
            </a:extLst>
          </p:cNvPr>
          <p:cNvGraphicFramePr>
            <a:graphicFrameLocks noGrp="1"/>
          </p:cNvGraphicFramePr>
          <p:nvPr>
            <p:extLst>
              <p:ext uri="{D42A27DB-BD31-4B8C-83A1-F6EECF244321}">
                <p14:modId xmlns:p14="http://schemas.microsoft.com/office/powerpoint/2010/main" val="1525487440"/>
              </p:ext>
            </p:extLst>
          </p:nvPr>
        </p:nvGraphicFramePr>
        <p:xfrm>
          <a:off x="679449" y="886618"/>
          <a:ext cx="9184842" cy="4338890"/>
        </p:xfrm>
        <a:graphic>
          <a:graphicData uri="http://schemas.openxmlformats.org/drawingml/2006/table">
            <a:tbl>
              <a:tblPr>
                <a:tableStyleId>{2D5ABB26-0587-4C30-8999-92F81FD0307C}</a:tableStyleId>
              </a:tblPr>
              <a:tblGrid>
                <a:gridCol w="4444278">
                  <a:extLst>
                    <a:ext uri="{9D8B030D-6E8A-4147-A177-3AD203B41FA5}">
                      <a16:colId xmlns:a16="http://schemas.microsoft.com/office/drawing/2014/main" val="2913155002"/>
                    </a:ext>
                  </a:extLst>
                </a:gridCol>
                <a:gridCol w="1580188">
                  <a:extLst>
                    <a:ext uri="{9D8B030D-6E8A-4147-A177-3AD203B41FA5}">
                      <a16:colId xmlns:a16="http://schemas.microsoft.com/office/drawing/2014/main" val="2163322193"/>
                    </a:ext>
                  </a:extLst>
                </a:gridCol>
                <a:gridCol w="1580188">
                  <a:extLst>
                    <a:ext uri="{9D8B030D-6E8A-4147-A177-3AD203B41FA5}">
                      <a16:colId xmlns:a16="http://schemas.microsoft.com/office/drawing/2014/main" val="3110143863"/>
                    </a:ext>
                  </a:extLst>
                </a:gridCol>
                <a:gridCol w="1580188">
                  <a:extLst>
                    <a:ext uri="{9D8B030D-6E8A-4147-A177-3AD203B41FA5}">
                      <a16:colId xmlns:a16="http://schemas.microsoft.com/office/drawing/2014/main" val="1253644792"/>
                    </a:ext>
                  </a:extLst>
                </a:gridCol>
              </a:tblGrid>
              <a:tr h="214414">
                <a:tc>
                  <a:txBody>
                    <a:bodyPr/>
                    <a:lstStyle/>
                    <a:p>
                      <a:pPr algn="l" fontAlgn="b"/>
                      <a:r>
                        <a:rPr lang="en-IN" sz="1800" u="none" strike="noStrike" dirty="0">
                          <a:effectLst/>
                        </a:rPr>
                        <a:t>Code in webserver</a:t>
                      </a:r>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642581"/>
                  </a:ext>
                </a:extLst>
              </a:tr>
              <a:tr h="214414">
                <a:tc>
                  <a:txBody>
                    <a:bodyPr/>
                    <a:lstStyle/>
                    <a:p>
                      <a:pPr algn="l" fontAlgn="ctr"/>
                      <a:r>
                        <a:rPr lang="en-IN" sz="1800" b="0" i="0" u="none" strike="noStrike" dirty="0">
                          <a:solidFill>
                            <a:srgbClr val="000000"/>
                          </a:solidFill>
                          <a:effectLst/>
                          <a:latin typeface="Calibri" panose="020F0502020204030204" pitchFamily="34" charset="0"/>
                        </a:rPr>
                        <a:t>Code in </a:t>
                      </a:r>
                      <a:r>
                        <a:rPr lang="en-IN" sz="1800" b="0" i="0" u="none" strike="noStrike" dirty="0" err="1">
                          <a:solidFill>
                            <a:srgbClr val="000000"/>
                          </a:solidFill>
                          <a:effectLst/>
                          <a:latin typeface="Calibri" panose="020F0502020204030204" pitchFamily="34" charset="0"/>
                        </a:rPr>
                        <a:t>docsync</a:t>
                      </a:r>
                      <a:endParaRPr lang="en-IN" sz="18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5471827"/>
                  </a:ext>
                </a:extLst>
              </a:tr>
              <a:tr h="214414">
                <a:tc>
                  <a:txBody>
                    <a:bodyPr/>
                    <a:lstStyle/>
                    <a:p>
                      <a:pPr algn="l" fontAlgn="ctr"/>
                      <a:r>
                        <a:rPr lang="en-IN" sz="1800" b="0" i="0" u="none" strike="noStrike" dirty="0">
                          <a:solidFill>
                            <a:srgbClr val="000000"/>
                          </a:solidFill>
                          <a:effectLst/>
                          <a:latin typeface="Calibri" panose="020F0502020204030204" pitchFamily="34" charset="0"/>
                        </a:rPr>
                        <a:t>Architecture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b="0" i="0" u="none" strike="noStrike" dirty="0">
                          <a:solidFill>
                            <a:srgbClr val="000000"/>
                          </a:solidFill>
                          <a:effectLst/>
                          <a:latin typeface="Calibri" panose="020F0502020204030204" pitchFamily="34" charset="0"/>
                        </a:rPr>
                        <a:t>Done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935106049"/>
                  </a:ext>
                </a:extLst>
              </a:tr>
              <a:tr h="214414">
                <a:tc>
                  <a:txBody>
                    <a:bodyPr/>
                    <a:lstStyle/>
                    <a:p>
                      <a:pPr algn="l" fontAlgn="ctr"/>
                      <a:r>
                        <a:rPr lang="en-IN" sz="1800" b="0" i="0" u="none" strike="noStrike" dirty="0">
                          <a:solidFill>
                            <a:srgbClr val="000000"/>
                          </a:solidFill>
                          <a:effectLst/>
                          <a:latin typeface="Calibri" panose="020F0502020204030204" pitchFamily="34" charset="0"/>
                        </a:rPr>
                        <a:t>Azure Resources utilized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b="0" i="0" u="none" strike="noStrike" dirty="0">
                          <a:solidFill>
                            <a:srgbClr val="000000"/>
                          </a:solidFill>
                          <a:effectLst/>
                          <a:latin typeface="Calibri" panose="020F0502020204030204" pitchFamily="34" charset="0"/>
                        </a:rPr>
                        <a:t>Done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4522381"/>
                  </a:ext>
                </a:extLst>
              </a:tr>
              <a:tr h="428828">
                <a:tc>
                  <a:txBody>
                    <a:bodyPr/>
                    <a:lstStyle/>
                    <a:p>
                      <a:pPr algn="l" fontAlgn="ctr"/>
                      <a:r>
                        <a:rPr lang="en-IN" sz="1800" b="0" i="0" u="none" strike="noStrike" dirty="0">
                          <a:solidFill>
                            <a:srgbClr val="000000"/>
                          </a:solidFill>
                          <a:effectLst/>
                          <a:latin typeface="Calibri" panose="020F0502020204030204" pitchFamily="34" charset="0"/>
                        </a:rPr>
                        <a:t>Indexing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182928"/>
                  </a:ext>
                </a:extLst>
              </a:tr>
              <a:tr h="643242">
                <a:tc>
                  <a:txBody>
                    <a:bodyPr/>
                    <a:lstStyle/>
                    <a:p>
                      <a:pPr algn="l" fontAlgn="b"/>
                      <a:r>
                        <a:rPr lang="en-IN" sz="1800" b="0" i="0" u="none" strike="noStrike" dirty="0">
                          <a:solidFill>
                            <a:srgbClr val="000000"/>
                          </a:solidFill>
                          <a:effectLst/>
                          <a:latin typeface="Calibri" panose="020F0502020204030204" pitchFamily="34" charset="0"/>
                        </a:rPr>
                        <a:t>Cognitive search</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767685680"/>
                  </a:ext>
                </a:extLst>
              </a:tr>
              <a:tr h="428828">
                <a:tc>
                  <a:txBody>
                    <a:bodyPr/>
                    <a:lstStyle/>
                    <a:p>
                      <a:pPr algn="l" fontAlgn="b"/>
                      <a:r>
                        <a:rPr lang="en-IN" sz="1800" b="0" i="0" u="none" strike="noStrike" dirty="0">
                          <a:solidFill>
                            <a:srgbClr val="000000"/>
                          </a:solidFill>
                          <a:effectLst/>
                          <a:latin typeface="Calibri" panose="020F0502020204030204" pitchFamily="34" charset="0"/>
                        </a:rPr>
                        <a:t>Embedding </a:t>
                      </a:r>
                      <a:r>
                        <a:rPr lang="en-IN" sz="1800" b="0" i="0" u="none" strike="noStrike" dirty="0" err="1">
                          <a:solidFill>
                            <a:srgbClr val="000000"/>
                          </a:solidFill>
                          <a:effectLst/>
                          <a:latin typeface="Calibri" panose="020F0502020204030204" pitchFamily="34" charset="0"/>
                        </a:rPr>
                        <a:t>tf-idf</a:t>
                      </a:r>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1082232"/>
                  </a:ext>
                </a:extLst>
              </a:tr>
              <a:tr h="428828">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4462302"/>
                  </a:ext>
                </a:extLst>
              </a:tr>
              <a:tr h="643242">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32082"/>
                  </a:ext>
                </a:extLst>
              </a:tr>
              <a:tr h="643242">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2165709"/>
                  </a:ext>
                </a:extLst>
              </a:tr>
            </a:tbl>
          </a:graphicData>
        </a:graphic>
      </p:graphicFrame>
    </p:spTree>
    <p:extLst>
      <p:ext uri="{BB962C8B-B14F-4D97-AF65-F5344CB8AC3E}">
        <p14:creationId xmlns:p14="http://schemas.microsoft.com/office/powerpoint/2010/main" val="526949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A7A98-1129-EA83-A123-948376421D72}"/>
              </a:ext>
            </a:extLst>
          </p:cNvPr>
          <p:cNvPicPr>
            <a:picLocks noChangeAspect="1"/>
          </p:cNvPicPr>
          <p:nvPr/>
        </p:nvPicPr>
        <p:blipFill>
          <a:blip r:embed="rId2"/>
          <a:stretch>
            <a:fillRect/>
          </a:stretch>
        </p:blipFill>
        <p:spPr>
          <a:xfrm>
            <a:off x="497065" y="1181777"/>
            <a:ext cx="6693244" cy="971600"/>
          </a:xfrm>
          <a:prstGeom prst="rect">
            <a:avLst/>
          </a:prstGeom>
        </p:spPr>
      </p:pic>
      <p:pic>
        <p:nvPicPr>
          <p:cNvPr id="5" name="Picture 4">
            <a:extLst>
              <a:ext uri="{FF2B5EF4-FFF2-40B4-BE49-F238E27FC236}">
                <a16:creationId xmlns:a16="http://schemas.microsoft.com/office/drawing/2014/main" id="{EFE791BF-D136-0007-C87F-7216178BC2C8}"/>
              </a:ext>
            </a:extLst>
          </p:cNvPr>
          <p:cNvPicPr>
            <a:picLocks noChangeAspect="1"/>
          </p:cNvPicPr>
          <p:nvPr/>
        </p:nvPicPr>
        <p:blipFill>
          <a:blip r:embed="rId3"/>
          <a:stretch>
            <a:fillRect/>
          </a:stretch>
        </p:blipFill>
        <p:spPr>
          <a:xfrm>
            <a:off x="497065" y="3510002"/>
            <a:ext cx="3251367" cy="1047804"/>
          </a:xfrm>
          <a:prstGeom prst="rect">
            <a:avLst/>
          </a:prstGeom>
        </p:spPr>
      </p:pic>
      <p:sp>
        <p:nvSpPr>
          <p:cNvPr id="6" name="TextBox 5">
            <a:extLst>
              <a:ext uri="{FF2B5EF4-FFF2-40B4-BE49-F238E27FC236}">
                <a16:creationId xmlns:a16="http://schemas.microsoft.com/office/drawing/2014/main" id="{EEEF9987-B8A5-D233-0D9D-9584E6C7DB06}"/>
              </a:ext>
            </a:extLst>
          </p:cNvPr>
          <p:cNvSpPr txBox="1"/>
          <p:nvPr/>
        </p:nvSpPr>
        <p:spPr>
          <a:xfrm>
            <a:off x="387282" y="633536"/>
            <a:ext cx="8242835"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When no response from the application default 500 error will occur</a:t>
            </a:r>
            <a:endParaRPr lang="en-IN" dirty="0">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F5761CF4-81C6-D811-C2EB-B3F7831E1015}"/>
              </a:ext>
            </a:extLst>
          </p:cNvPr>
          <p:cNvSpPr txBox="1"/>
          <p:nvPr/>
        </p:nvSpPr>
        <p:spPr>
          <a:xfrm>
            <a:off x="387282" y="2505670"/>
            <a:ext cx="8242835" cy="923330"/>
          </a:xfrm>
          <a:prstGeom prst="rect">
            <a:avLst/>
          </a:prstGeom>
          <a:noFill/>
        </p:spPr>
        <p:txBody>
          <a:bodyPr wrap="square">
            <a:spAutoFit/>
          </a:bodyPr>
          <a:lstStyle/>
          <a:p>
            <a:r>
              <a:rPr lang="en-IN" sz="1800" dirty="0" err="1">
                <a:effectLst/>
                <a:latin typeface="Calibri" panose="020F0502020204030204" pitchFamily="34" charset="0"/>
                <a:ea typeface="Calibri" panose="020F0502020204030204" pitchFamily="34" charset="0"/>
              </a:rPr>
              <a:t>FastAPI</a:t>
            </a:r>
            <a:r>
              <a:rPr lang="en-IN" sz="1800" dirty="0">
                <a:effectLst/>
                <a:latin typeface="Calibri" panose="020F0502020204030204" pitchFamily="34" charset="0"/>
                <a:ea typeface="Calibri" panose="020F0502020204030204" pitchFamily="34" charset="0"/>
              </a:rPr>
              <a:t> is framework to develop Interactive web application.</a:t>
            </a:r>
            <a:endParaRPr lang="en-IN" dirty="0">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rPr>
              <a:t>With this end point it can be connected with postman or KATA front end UI</a:t>
            </a:r>
          </a:p>
          <a:p>
            <a:r>
              <a:rPr lang="en-IN" dirty="0">
                <a:latin typeface="Calibri" panose="020F0502020204030204" pitchFamily="34" charset="0"/>
                <a:ea typeface="Calibri" panose="020F0502020204030204" pitchFamily="34" charset="0"/>
              </a:rPr>
              <a:t>Middleware is one of the role of the </a:t>
            </a:r>
            <a:r>
              <a:rPr lang="en-IN" dirty="0" err="1">
                <a:latin typeface="Calibri" panose="020F0502020204030204" pitchFamily="34" charset="0"/>
                <a:ea typeface="Calibri" panose="020F0502020204030204" pitchFamily="34" charset="0"/>
              </a:rPr>
              <a:t>FastAPI</a:t>
            </a:r>
            <a:endParaRPr lang="en-IN" dirty="0">
              <a:latin typeface="Calibri" panose="020F0502020204030204" pitchFamily="34" charset="0"/>
              <a:ea typeface="Calibri" panose="020F0502020204030204" pitchFamily="34" charset="0"/>
            </a:endParaRPr>
          </a:p>
        </p:txBody>
      </p:sp>
      <p:sp>
        <p:nvSpPr>
          <p:cNvPr id="8" name="TextBox 7">
            <a:extLst>
              <a:ext uri="{FF2B5EF4-FFF2-40B4-BE49-F238E27FC236}">
                <a16:creationId xmlns:a16="http://schemas.microsoft.com/office/drawing/2014/main" id="{96A960CF-6DD4-F150-E289-FB3D572A350F}"/>
              </a:ext>
            </a:extLst>
          </p:cNvPr>
          <p:cNvSpPr txBox="1"/>
          <p:nvPr/>
        </p:nvSpPr>
        <p:spPr>
          <a:xfrm>
            <a:off x="497065" y="4931802"/>
            <a:ext cx="5294135" cy="954107"/>
          </a:xfrm>
          <a:prstGeom prst="rect">
            <a:avLst/>
          </a:prstGeom>
          <a:noFill/>
        </p:spPr>
        <p:txBody>
          <a:bodyPr wrap="square">
            <a:spAutoFit/>
          </a:bodyPr>
          <a:lstStyle/>
          <a:p>
            <a:r>
              <a:rPr lang="en-IN" sz="1400" dirty="0">
                <a:solidFill>
                  <a:srgbClr val="FF0000"/>
                </a:solidFill>
                <a:latin typeface="Calibri" panose="020F0502020204030204" pitchFamily="34" charset="0"/>
                <a:ea typeface="Calibri" panose="020F0502020204030204" pitchFamily="34" charset="0"/>
              </a:rPr>
              <a:t>METHOD / DEFINITION / FUNCTION  :  A common code logic, which can be called to use at any part of the program (template) </a:t>
            </a:r>
          </a:p>
          <a:p>
            <a:endParaRPr lang="en-IN" sz="1400" dirty="0">
              <a:solidFill>
                <a:srgbClr val="FF0000"/>
              </a:solidFill>
              <a:latin typeface="Calibri" panose="020F0502020204030204" pitchFamily="34" charset="0"/>
              <a:ea typeface="Calibri" panose="020F0502020204030204" pitchFamily="34" charset="0"/>
            </a:endParaRPr>
          </a:p>
          <a:p>
            <a:r>
              <a:rPr lang="en-IN" sz="1400" dirty="0">
                <a:solidFill>
                  <a:srgbClr val="FF0000"/>
                </a:solidFill>
                <a:latin typeface="Calibri" panose="020F0502020204030204" pitchFamily="34" charset="0"/>
                <a:ea typeface="Calibri" panose="020F0502020204030204" pitchFamily="34" charset="0"/>
              </a:rPr>
              <a:t>UVICORN : Library helps to run the application locally</a:t>
            </a:r>
          </a:p>
        </p:txBody>
      </p:sp>
    </p:spTree>
    <p:extLst>
      <p:ext uri="{BB962C8B-B14F-4D97-AF65-F5344CB8AC3E}">
        <p14:creationId xmlns:p14="http://schemas.microsoft.com/office/powerpoint/2010/main" val="4258761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7672D3-5968-C39F-23CD-09BE4953922E}"/>
              </a:ext>
            </a:extLst>
          </p:cNvPr>
          <p:cNvPicPr>
            <a:picLocks noChangeAspect="1"/>
          </p:cNvPicPr>
          <p:nvPr/>
        </p:nvPicPr>
        <p:blipFill>
          <a:blip r:embed="rId2"/>
          <a:stretch>
            <a:fillRect/>
          </a:stretch>
        </p:blipFill>
        <p:spPr>
          <a:xfrm>
            <a:off x="1201184" y="1732213"/>
            <a:ext cx="2686188" cy="1314518"/>
          </a:xfrm>
          <a:prstGeom prst="rect">
            <a:avLst/>
          </a:prstGeom>
        </p:spPr>
      </p:pic>
      <p:sp>
        <p:nvSpPr>
          <p:cNvPr id="4" name="TextBox 3">
            <a:extLst>
              <a:ext uri="{FF2B5EF4-FFF2-40B4-BE49-F238E27FC236}">
                <a16:creationId xmlns:a16="http://schemas.microsoft.com/office/drawing/2014/main" id="{B148EB41-FB3F-B9A9-AAFD-D503E8078255}"/>
              </a:ext>
            </a:extLst>
          </p:cNvPr>
          <p:cNvSpPr txBox="1"/>
          <p:nvPr/>
        </p:nvSpPr>
        <p:spPr>
          <a:xfrm>
            <a:off x="535436" y="829174"/>
            <a:ext cx="10455009" cy="64633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Middleware :Kind of server which </a:t>
            </a:r>
            <a:r>
              <a:rPr lang="en-IN" dirty="0">
                <a:latin typeface="Calibri" panose="020F0502020204030204" pitchFamily="34" charset="0"/>
                <a:ea typeface="Calibri" panose="020F0502020204030204" pitchFamily="34" charset="0"/>
              </a:rPr>
              <a:t>hosts the backend.</a:t>
            </a:r>
          </a:p>
          <a:p>
            <a:r>
              <a:rPr lang="en-IN" dirty="0">
                <a:latin typeface="Calibri" panose="020F0502020204030204" pitchFamily="34" charset="0"/>
                <a:ea typeface="Calibri" panose="020F0502020204030204" pitchFamily="34" charset="0"/>
              </a:rPr>
              <a:t>UI -&gt; user input will be given to Python code (backend) </a:t>
            </a:r>
            <a:r>
              <a:rPr lang="en-IN" sz="1800" dirty="0">
                <a:effectLst/>
                <a:latin typeface="Calibri" panose="020F0502020204030204" pitchFamily="34" charset="0"/>
                <a:ea typeface="Calibri" panose="020F0502020204030204" pitchFamily="34" charset="0"/>
              </a:rPr>
              <a:t>Communication between front end and backend</a:t>
            </a:r>
            <a:endParaRPr lang="en-IN" dirty="0">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9F05BE37-2B76-58EC-4C26-F89748834E01}"/>
              </a:ext>
            </a:extLst>
          </p:cNvPr>
          <p:cNvSpPr txBox="1"/>
          <p:nvPr/>
        </p:nvSpPr>
        <p:spPr>
          <a:xfrm>
            <a:off x="535436" y="3626604"/>
            <a:ext cx="8242835" cy="64633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rPr>
              <a:t>Communication between front end : Interactive UI. The input from the User</a:t>
            </a:r>
          </a:p>
          <a:p>
            <a:r>
              <a:rPr lang="en-IN" sz="1800" dirty="0">
                <a:effectLst/>
                <a:latin typeface="Calibri" panose="020F0502020204030204" pitchFamily="34" charset="0"/>
                <a:ea typeface="Calibri" panose="020F0502020204030204" pitchFamily="34" charset="0"/>
              </a:rPr>
              <a:t>Backend : Where the inputs are processed to get the response/out</a:t>
            </a:r>
            <a:endParaRPr lang="en-IN"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58530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BD3AB1-4532-0889-E6BB-8EF04912A996}"/>
              </a:ext>
            </a:extLst>
          </p:cNvPr>
          <p:cNvPicPr>
            <a:picLocks noChangeAspect="1"/>
          </p:cNvPicPr>
          <p:nvPr/>
        </p:nvPicPr>
        <p:blipFill>
          <a:blip r:embed="rId2"/>
          <a:stretch>
            <a:fillRect/>
          </a:stretch>
        </p:blipFill>
        <p:spPr>
          <a:xfrm>
            <a:off x="691872" y="1104780"/>
            <a:ext cx="10808255" cy="4648439"/>
          </a:xfrm>
          <a:prstGeom prst="rect">
            <a:avLst/>
          </a:prstGeom>
        </p:spPr>
      </p:pic>
    </p:spTree>
    <p:extLst>
      <p:ext uri="{BB962C8B-B14F-4D97-AF65-F5344CB8AC3E}">
        <p14:creationId xmlns:p14="http://schemas.microsoft.com/office/powerpoint/2010/main" val="867557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1C9AC-DB69-50A3-4D5C-0BD7121B5080}"/>
              </a:ext>
            </a:extLst>
          </p:cNvPr>
          <p:cNvPicPr>
            <a:picLocks noChangeAspect="1"/>
          </p:cNvPicPr>
          <p:nvPr/>
        </p:nvPicPr>
        <p:blipFill>
          <a:blip r:embed="rId2"/>
          <a:stretch>
            <a:fillRect/>
          </a:stretch>
        </p:blipFill>
        <p:spPr>
          <a:xfrm>
            <a:off x="461509" y="1049154"/>
            <a:ext cx="10366911" cy="5570831"/>
          </a:xfrm>
          <a:prstGeom prst="rect">
            <a:avLst/>
          </a:prstGeom>
        </p:spPr>
      </p:pic>
      <p:sp>
        <p:nvSpPr>
          <p:cNvPr id="7" name="TextBox 6">
            <a:extLst>
              <a:ext uri="{FF2B5EF4-FFF2-40B4-BE49-F238E27FC236}">
                <a16:creationId xmlns:a16="http://schemas.microsoft.com/office/drawing/2014/main" id="{2E116E30-5813-2073-FEDF-542E1B0924E3}"/>
              </a:ext>
            </a:extLst>
          </p:cNvPr>
          <p:cNvSpPr txBox="1"/>
          <p:nvPr/>
        </p:nvSpPr>
        <p:spPr>
          <a:xfrm>
            <a:off x="183680" y="53349"/>
            <a:ext cx="6097604" cy="369332"/>
          </a:xfrm>
          <a:prstGeom prst="rect">
            <a:avLst/>
          </a:prstGeom>
          <a:noFill/>
        </p:spPr>
        <p:txBody>
          <a:bodyPr wrap="square">
            <a:spAutoFit/>
          </a:bodyPr>
          <a:lstStyle/>
          <a:p>
            <a:pPr algn="l" fontAlgn="auto"/>
            <a:r>
              <a:rPr lang="en-IN" b="1" i="0" dirty="0">
                <a:effectLst/>
                <a:latin typeface="-apple-system"/>
              </a:rPr>
              <a:t>Web application using </a:t>
            </a:r>
            <a:r>
              <a:rPr lang="en-IN" b="1" i="0" dirty="0" err="1">
                <a:effectLst/>
                <a:latin typeface="-apple-system"/>
              </a:rPr>
              <a:t>FastAPI</a:t>
            </a:r>
            <a:r>
              <a:rPr lang="en-IN" b="1" i="0" dirty="0">
                <a:effectLst/>
                <a:latin typeface="-apple-system"/>
              </a:rPr>
              <a:t> Python Framework</a:t>
            </a:r>
          </a:p>
        </p:txBody>
      </p:sp>
      <p:sp>
        <p:nvSpPr>
          <p:cNvPr id="8" name="TextBox 7">
            <a:extLst>
              <a:ext uri="{FF2B5EF4-FFF2-40B4-BE49-F238E27FC236}">
                <a16:creationId xmlns:a16="http://schemas.microsoft.com/office/drawing/2014/main" id="{A5581BE4-26CF-0E02-364F-E4A86D4FF579}"/>
              </a:ext>
            </a:extLst>
          </p:cNvPr>
          <p:cNvSpPr txBox="1"/>
          <p:nvPr/>
        </p:nvSpPr>
        <p:spPr>
          <a:xfrm>
            <a:off x="9728201" y="4175667"/>
            <a:ext cx="1549400" cy="523220"/>
          </a:xfrm>
          <a:prstGeom prst="rect">
            <a:avLst/>
          </a:prstGeom>
          <a:noFill/>
        </p:spPr>
        <p:txBody>
          <a:bodyPr wrap="square">
            <a:spAutoFit/>
          </a:bodyPr>
          <a:lstStyle/>
          <a:p>
            <a:r>
              <a:rPr lang="en-IN" sz="1400" dirty="0" err="1">
                <a:solidFill>
                  <a:srgbClr val="FF0000"/>
                </a:solidFill>
                <a:effectLst/>
                <a:latin typeface="Calibri" panose="020F0502020204030204" pitchFamily="34" charset="0"/>
                <a:ea typeface="Calibri" panose="020F0502020204030204" pitchFamily="34" charset="0"/>
              </a:rPr>
              <a:t>CosmosDB</a:t>
            </a:r>
            <a:endParaRPr lang="en-IN" sz="1400" dirty="0">
              <a:solidFill>
                <a:srgbClr val="FF0000"/>
              </a:solidFill>
              <a:effectLst/>
              <a:latin typeface="Calibri" panose="020F0502020204030204" pitchFamily="34" charset="0"/>
              <a:ea typeface="Calibri" panose="020F0502020204030204" pitchFamily="34" charset="0"/>
            </a:endParaRPr>
          </a:p>
          <a:p>
            <a:r>
              <a:rPr lang="en-IN" sz="1400" dirty="0">
                <a:solidFill>
                  <a:srgbClr val="FF0000"/>
                </a:solidFill>
                <a:latin typeface="Calibri" panose="020F0502020204030204" pitchFamily="34" charset="0"/>
                <a:ea typeface="Calibri" panose="020F0502020204030204" pitchFamily="34" charset="0"/>
              </a:rPr>
              <a:t>SQL</a:t>
            </a:r>
          </a:p>
        </p:txBody>
      </p:sp>
      <p:sp>
        <p:nvSpPr>
          <p:cNvPr id="9" name="TextBox 8">
            <a:extLst>
              <a:ext uri="{FF2B5EF4-FFF2-40B4-BE49-F238E27FC236}">
                <a16:creationId xmlns:a16="http://schemas.microsoft.com/office/drawing/2014/main" id="{808E9DB9-44FC-3EDF-2627-130A6D660758}"/>
              </a:ext>
            </a:extLst>
          </p:cNvPr>
          <p:cNvSpPr txBox="1"/>
          <p:nvPr/>
        </p:nvSpPr>
        <p:spPr>
          <a:xfrm>
            <a:off x="753534" y="5174734"/>
            <a:ext cx="702733" cy="738664"/>
          </a:xfrm>
          <a:prstGeom prst="rect">
            <a:avLst/>
          </a:prstGeom>
          <a:noFill/>
        </p:spPr>
        <p:txBody>
          <a:bodyPr wrap="square">
            <a:spAutoFit/>
          </a:bodyPr>
          <a:lstStyle/>
          <a:p>
            <a:r>
              <a:rPr lang="en-IN" sz="1400" dirty="0">
                <a:solidFill>
                  <a:srgbClr val="FF0000"/>
                </a:solidFill>
                <a:latin typeface="Calibri" panose="020F0502020204030204" pitchFamily="34" charset="0"/>
                <a:ea typeface="Calibri" panose="020F0502020204030204" pitchFamily="34" charset="0"/>
              </a:rPr>
              <a:t>Postman for testing</a:t>
            </a:r>
          </a:p>
        </p:txBody>
      </p:sp>
      <p:sp>
        <p:nvSpPr>
          <p:cNvPr id="10" name="TextBox 9">
            <a:extLst>
              <a:ext uri="{FF2B5EF4-FFF2-40B4-BE49-F238E27FC236}">
                <a16:creationId xmlns:a16="http://schemas.microsoft.com/office/drawing/2014/main" id="{E444A025-7717-1052-0B7E-41BFDA1420F2}"/>
              </a:ext>
            </a:extLst>
          </p:cNvPr>
          <p:cNvSpPr txBox="1"/>
          <p:nvPr/>
        </p:nvSpPr>
        <p:spPr>
          <a:xfrm>
            <a:off x="2929467" y="5501069"/>
            <a:ext cx="948266" cy="307777"/>
          </a:xfrm>
          <a:prstGeom prst="rect">
            <a:avLst/>
          </a:prstGeom>
          <a:noFill/>
        </p:spPr>
        <p:txBody>
          <a:bodyPr wrap="square">
            <a:spAutoFit/>
          </a:bodyPr>
          <a:lstStyle/>
          <a:p>
            <a:r>
              <a:rPr lang="en-IN" sz="1400" dirty="0">
                <a:solidFill>
                  <a:srgbClr val="FF0000"/>
                </a:solidFill>
                <a:latin typeface="Calibri" panose="020F0502020204030204" pitchFamily="34" charset="0"/>
                <a:ea typeface="Calibri" panose="020F0502020204030204" pitchFamily="34" charset="0"/>
              </a:rPr>
              <a:t>UVICORN</a:t>
            </a:r>
          </a:p>
        </p:txBody>
      </p:sp>
      <p:sp>
        <p:nvSpPr>
          <p:cNvPr id="11" name="TextBox 10">
            <a:extLst>
              <a:ext uri="{FF2B5EF4-FFF2-40B4-BE49-F238E27FC236}">
                <a16:creationId xmlns:a16="http://schemas.microsoft.com/office/drawing/2014/main" id="{76EAA2FA-FF84-BB69-BAF9-776957759D6D}"/>
              </a:ext>
            </a:extLst>
          </p:cNvPr>
          <p:cNvSpPr txBox="1"/>
          <p:nvPr/>
        </p:nvSpPr>
        <p:spPr>
          <a:xfrm>
            <a:off x="4343400" y="4811355"/>
            <a:ext cx="1032933" cy="307777"/>
          </a:xfrm>
          <a:prstGeom prst="rect">
            <a:avLst/>
          </a:prstGeom>
          <a:noFill/>
        </p:spPr>
        <p:txBody>
          <a:bodyPr wrap="square">
            <a:spAutoFit/>
          </a:bodyPr>
          <a:lstStyle/>
          <a:p>
            <a:r>
              <a:rPr lang="en-IN" sz="1400" dirty="0">
                <a:solidFill>
                  <a:srgbClr val="FF0000"/>
                </a:solidFill>
                <a:latin typeface="Calibri" panose="020F0502020204030204" pitchFamily="34" charset="0"/>
                <a:ea typeface="Calibri" panose="020F0502020204030204" pitchFamily="34" charset="0"/>
              </a:rPr>
              <a:t>ASGI.PY</a:t>
            </a:r>
          </a:p>
        </p:txBody>
      </p:sp>
      <p:sp>
        <p:nvSpPr>
          <p:cNvPr id="13" name="TextBox 12">
            <a:extLst>
              <a:ext uri="{FF2B5EF4-FFF2-40B4-BE49-F238E27FC236}">
                <a16:creationId xmlns:a16="http://schemas.microsoft.com/office/drawing/2014/main" id="{0FDFDCB6-4471-CE4D-5040-ECAAF090EC47}"/>
              </a:ext>
            </a:extLst>
          </p:cNvPr>
          <p:cNvSpPr txBox="1"/>
          <p:nvPr/>
        </p:nvSpPr>
        <p:spPr>
          <a:xfrm>
            <a:off x="2751667" y="2046645"/>
            <a:ext cx="6096000" cy="369332"/>
          </a:xfrm>
          <a:prstGeom prst="rect">
            <a:avLst/>
          </a:prstGeom>
          <a:noFill/>
        </p:spPr>
        <p:txBody>
          <a:bodyPr wrap="square">
            <a:spAutoFit/>
          </a:bodyPr>
          <a:lstStyle/>
          <a:p>
            <a:r>
              <a:rPr lang="en-IN" sz="1800" dirty="0">
                <a:solidFill>
                  <a:srgbClr val="FF0000"/>
                </a:solidFill>
                <a:latin typeface="Calibri" panose="020F0502020204030204" pitchFamily="34" charset="0"/>
                <a:ea typeface="Calibri" panose="020F0502020204030204" pitchFamily="34" charset="0"/>
              </a:rPr>
              <a:t>Fast API</a:t>
            </a:r>
          </a:p>
        </p:txBody>
      </p:sp>
      <p:sp>
        <p:nvSpPr>
          <p:cNvPr id="14" name="TextBox 13">
            <a:extLst>
              <a:ext uri="{FF2B5EF4-FFF2-40B4-BE49-F238E27FC236}">
                <a16:creationId xmlns:a16="http://schemas.microsoft.com/office/drawing/2014/main" id="{341FC1C2-C26C-D164-2517-F8CF3E43C18F}"/>
              </a:ext>
            </a:extLst>
          </p:cNvPr>
          <p:cNvSpPr txBox="1"/>
          <p:nvPr/>
        </p:nvSpPr>
        <p:spPr>
          <a:xfrm>
            <a:off x="2751667" y="993902"/>
            <a:ext cx="6096000" cy="369332"/>
          </a:xfrm>
          <a:prstGeom prst="rect">
            <a:avLst/>
          </a:prstGeom>
          <a:noFill/>
        </p:spPr>
        <p:txBody>
          <a:bodyPr wrap="square">
            <a:spAutoFit/>
          </a:bodyPr>
          <a:lstStyle/>
          <a:p>
            <a:r>
              <a:rPr lang="en-IN" sz="1800" dirty="0">
                <a:solidFill>
                  <a:srgbClr val="FF0000"/>
                </a:solidFill>
                <a:latin typeface="Calibri" panose="020F0502020204030204" pitchFamily="34" charset="0"/>
                <a:ea typeface="Calibri" panose="020F0502020204030204" pitchFamily="34" charset="0"/>
              </a:rPr>
              <a:t>KATA UI</a:t>
            </a:r>
          </a:p>
        </p:txBody>
      </p:sp>
      <p:sp>
        <p:nvSpPr>
          <p:cNvPr id="16" name="TextBox 15">
            <a:extLst>
              <a:ext uri="{FF2B5EF4-FFF2-40B4-BE49-F238E27FC236}">
                <a16:creationId xmlns:a16="http://schemas.microsoft.com/office/drawing/2014/main" id="{FBE5088C-0AB5-C10A-9D56-18D16311EA45}"/>
              </a:ext>
            </a:extLst>
          </p:cNvPr>
          <p:cNvSpPr txBox="1"/>
          <p:nvPr/>
        </p:nvSpPr>
        <p:spPr>
          <a:xfrm>
            <a:off x="183680" y="412278"/>
            <a:ext cx="10916120" cy="646331"/>
          </a:xfrm>
          <a:prstGeom prst="rect">
            <a:avLst/>
          </a:prstGeom>
          <a:noFill/>
        </p:spPr>
        <p:txBody>
          <a:bodyPr wrap="square">
            <a:spAutoFit/>
          </a:bodyPr>
          <a:lstStyle/>
          <a:p>
            <a:r>
              <a:rPr lang="en-IN" b="1" dirty="0">
                <a:hlinkClick r:id="rId3"/>
              </a:rPr>
              <a:t>https://www.linkedin.com/pulse/web-application-using-fastapi-python-framework-rakesh-kurulkar</a:t>
            </a:r>
            <a:endParaRPr lang="en-IN" b="1" dirty="0"/>
          </a:p>
          <a:p>
            <a:endParaRPr lang="en-IN" b="1" dirty="0"/>
          </a:p>
        </p:txBody>
      </p:sp>
    </p:spTree>
    <p:extLst>
      <p:ext uri="{BB962C8B-B14F-4D97-AF65-F5344CB8AC3E}">
        <p14:creationId xmlns:p14="http://schemas.microsoft.com/office/powerpoint/2010/main" val="3278264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D49AA-E7B1-2A9B-541E-656F4D04820C}"/>
              </a:ext>
            </a:extLst>
          </p:cNvPr>
          <p:cNvPicPr>
            <a:picLocks noChangeAspect="1"/>
          </p:cNvPicPr>
          <p:nvPr/>
        </p:nvPicPr>
        <p:blipFill>
          <a:blip r:embed="rId2"/>
          <a:stretch>
            <a:fillRect/>
          </a:stretch>
        </p:blipFill>
        <p:spPr>
          <a:xfrm>
            <a:off x="643321" y="2773825"/>
            <a:ext cx="5689892" cy="2546481"/>
          </a:xfrm>
          <a:prstGeom prst="rect">
            <a:avLst/>
          </a:prstGeom>
        </p:spPr>
      </p:pic>
      <p:pic>
        <p:nvPicPr>
          <p:cNvPr id="5" name="Picture 4">
            <a:extLst>
              <a:ext uri="{FF2B5EF4-FFF2-40B4-BE49-F238E27FC236}">
                <a16:creationId xmlns:a16="http://schemas.microsoft.com/office/drawing/2014/main" id="{27B884D3-4F3B-6EBF-1E46-A43B634FD0E5}"/>
              </a:ext>
            </a:extLst>
          </p:cNvPr>
          <p:cNvPicPr>
            <a:picLocks noChangeAspect="1"/>
          </p:cNvPicPr>
          <p:nvPr/>
        </p:nvPicPr>
        <p:blipFill>
          <a:blip r:embed="rId3"/>
          <a:stretch>
            <a:fillRect/>
          </a:stretch>
        </p:blipFill>
        <p:spPr>
          <a:xfrm>
            <a:off x="643321" y="2330444"/>
            <a:ext cx="1835244" cy="215911"/>
          </a:xfrm>
          <a:prstGeom prst="rect">
            <a:avLst/>
          </a:prstGeom>
        </p:spPr>
      </p:pic>
    </p:spTree>
    <p:extLst>
      <p:ext uri="{BB962C8B-B14F-4D97-AF65-F5344CB8AC3E}">
        <p14:creationId xmlns:p14="http://schemas.microsoft.com/office/powerpoint/2010/main" val="843727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440E31-0D1B-CA77-46F1-F061DDABD58F}"/>
              </a:ext>
            </a:extLst>
          </p:cNvPr>
          <p:cNvPicPr>
            <a:picLocks noChangeAspect="1"/>
          </p:cNvPicPr>
          <p:nvPr/>
        </p:nvPicPr>
        <p:blipFill>
          <a:blip r:embed="rId2"/>
          <a:stretch>
            <a:fillRect/>
          </a:stretch>
        </p:blipFill>
        <p:spPr>
          <a:xfrm>
            <a:off x="551233" y="1415969"/>
            <a:ext cx="6128065" cy="3111660"/>
          </a:xfrm>
          <a:prstGeom prst="rect">
            <a:avLst/>
          </a:prstGeom>
        </p:spPr>
      </p:pic>
      <p:sp>
        <p:nvSpPr>
          <p:cNvPr id="4" name="TextBox 3">
            <a:extLst>
              <a:ext uri="{FF2B5EF4-FFF2-40B4-BE49-F238E27FC236}">
                <a16:creationId xmlns:a16="http://schemas.microsoft.com/office/drawing/2014/main" id="{D475CBD0-D927-A942-7FEB-0649485247AB}"/>
              </a:ext>
            </a:extLst>
          </p:cNvPr>
          <p:cNvSpPr txBox="1"/>
          <p:nvPr/>
        </p:nvSpPr>
        <p:spPr>
          <a:xfrm>
            <a:off x="403932" y="707397"/>
            <a:ext cx="5294135" cy="307777"/>
          </a:xfrm>
          <a:prstGeom prst="rect">
            <a:avLst/>
          </a:prstGeom>
          <a:noFill/>
        </p:spPr>
        <p:txBody>
          <a:bodyPr wrap="square">
            <a:spAutoFit/>
          </a:bodyPr>
          <a:lstStyle/>
          <a:p>
            <a:r>
              <a:rPr lang="en-IN" sz="1400" dirty="0" err="1">
                <a:solidFill>
                  <a:srgbClr val="FF0000"/>
                </a:solidFill>
                <a:latin typeface="Calibri" panose="020F0502020204030204" pitchFamily="34" charset="0"/>
                <a:ea typeface="Calibri" panose="020F0502020204030204" pitchFamily="34" charset="0"/>
              </a:rPr>
              <a:t>Completion_stream</a:t>
            </a:r>
            <a:r>
              <a:rPr lang="en-IN" sz="1400" dirty="0">
                <a:solidFill>
                  <a:srgbClr val="FF0000"/>
                </a:solidFill>
                <a:latin typeface="Calibri" panose="020F0502020204030204" pitchFamily="34" charset="0"/>
                <a:ea typeface="Calibri" panose="020F0502020204030204" pitchFamily="34" charset="0"/>
              </a:rPr>
              <a:t> METHOD</a:t>
            </a:r>
          </a:p>
        </p:txBody>
      </p:sp>
      <p:sp>
        <p:nvSpPr>
          <p:cNvPr id="5" name="TextBox 4">
            <a:extLst>
              <a:ext uri="{FF2B5EF4-FFF2-40B4-BE49-F238E27FC236}">
                <a16:creationId xmlns:a16="http://schemas.microsoft.com/office/drawing/2014/main" id="{AAA120FF-92D8-F72A-571B-6B1C3A67F9B4}"/>
              </a:ext>
            </a:extLst>
          </p:cNvPr>
          <p:cNvSpPr txBox="1"/>
          <p:nvPr/>
        </p:nvSpPr>
        <p:spPr>
          <a:xfrm>
            <a:off x="551233" y="4817667"/>
            <a:ext cx="5294135" cy="523220"/>
          </a:xfrm>
          <a:prstGeom prst="rect">
            <a:avLst/>
          </a:prstGeom>
          <a:noFill/>
        </p:spPr>
        <p:txBody>
          <a:bodyPr wrap="square">
            <a:spAutoFit/>
          </a:bodyPr>
          <a:lstStyle/>
          <a:p>
            <a:r>
              <a:rPr lang="en-IN" sz="1400" dirty="0">
                <a:solidFill>
                  <a:srgbClr val="FF0000"/>
                </a:solidFill>
                <a:latin typeface="Calibri" panose="020F0502020204030204" pitchFamily="34" charset="0"/>
                <a:ea typeface="Calibri" panose="020F0502020204030204" pitchFamily="34" charset="0"/>
              </a:rPr>
              <a:t>When stream=True</a:t>
            </a:r>
          </a:p>
          <a:p>
            <a:r>
              <a:rPr lang="en-IN" sz="1400" dirty="0">
                <a:solidFill>
                  <a:srgbClr val="FF0000"/>
                </a:solidFill>
                <a:latin typeface="Calibri" panose="020F0502020204030204" pitchFamily="34" charset="0"/>
                <a:ea typeface="Calibri" panose="020F0502020204030204" pitchFamily="34" charset="0"/>
              </a:rPr>
              <a:t>It will send the streaming messages from Azure OpenAI to the UI</a:t>
            </a:r>
          </a:p>
        </p:txBody>
      </p:sp>
    </p:spTree>
    <p:extLst>
      <p:ext uri="{BB962C8B-B14F-4D97-AF65-F5344CB8AC3E}">
        <p14:creationId xmlns:p14="http://schemas.microsoft.com/office/powerpoint/2010/main" val="2503171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ADA7CF-CDE8-AA12-B26E-3A834AB412D2}"/>
              </a:ext>
            </a:extLst>
          </p:cNvPr>
          <p:cNvPicPr>
            <a:picLocks noChangeAspect="1"/>
          </p:cNvPicPr>
          <p:nvPr/>
        </p:nvPicPr>
        <p:blipFill>
          <a:blip r:embed="rId2"/>
          <a:stretch>
            <a:fillRect/>
          </a:stretch>
        </p:blipFill>
        <p:spPr>
          <a:xfrm>
            <a:off x="618831" y="2354066"/>
            <a:ext cx="7458370" cy="3764307"/>
          </a:xfrm>
          <a:prstGeom prst="rect">
            <a:avLst/>
          </a:prstGeom>
        </p:spPr>
      </p:pic>
      <p:sp>
        <p:nvSpPr>
          <p:cNvPr id="5" name="TextBox 4">
            <a:extLst>
              <a:ext uri="{FF2B5EF4-FFF2-40B4-BE49-F238E27FC236}">
                <a16:creationId xmlns:a16="http://schemas.microsoft.com/office/drawing/2014/main" id="{050CF079-6759-6584-AF63-6E7D3BE88A45}"/>
              </a:ext>
            </a:extLst>
          </p:cNvPr>
          <p:cNvSpPr txBox="1"/>
          <p:nvPr/>
        </p:nvSpPr>
        <p:spPr>
          <a:xfrm>
            <a:off x="618830" y="554961"/>
            <a:ext cx="9401469" cy="1754326"/>
          </a:xfrm>
          <a:prstGeom prst="rect">
            <a:avLst/>
          </a:prstGeom>
          <a:noFill/>
        </p:spPr>
        <p:txBody>
          <a:bodyPr wrap="square">
            <a:spAutoFit/>
          </a:bodyPr>
          <a:lstStyle/>
          <a:p>
            <a:endParaRPr lang="en-IN" dirty="0">
              <a:hlinkClick r:id="rId3"/>
            </a:endParaRPr>
          </a:p>
          <a:p>
            <a:r>
              <a:rPr lang="en-IN" dirty="0"/>
              <a:t>Backend code deployed in Webapp and not integrated with front end UI</a:t>
            </a:r>
          </a:p>
          <a:p>
            <a:r>
              <a:rPr lang="en-IN" b="1" dirty="0"/>
              <a:t>Deployed flkts-dev-eastus-001.azurewebsites.net</a:t>
            </a:r>
          </a:p>
          <a:p>
            <a:r>
              <a:rPr lang="en-IN" dirty="0">
                <a:hlinkClick r:id="rId3"/>
              </a:rPr>
              <a:t>https://delphiapi-flkts-dev-eastus-001.azurewebsites.net/docs</a:t>
            </a:r>
            <a:endParaRPr lang="en-IN" dirty="0"/>
          </a:p>
          <a:p>
            <a:endParaRPr lang="en-IN" dirty="0"/>
          </a:p>
          <a:p>
            <a:endParaRPr lang="en-IN" dirty="0"/>
          </a:p>
        </p:txBody>
      </p:sp>
    </p:spTree>
    <p:extLst>
      <p:ext uri="{BB962C8B-B14F-4D97-AF65-F5344CB8AC3E}">
        <p14:creationId xmlns:p14="http://schemas.microsoft.com/office/powerpoint/2010/main" val="3235183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6523FB5-1498-461F-D496-DB070CC06E8F}"/>
              </a:ext>
            </a:extLst>
          </p:cNvPr>
          <p:cNvGraphicFramePr>
            <a:graphicFrameLocks noGrp="1"/>
          </p:cNvGraphicFramePr>
          <p:nvPr>
            <p:extLst>
              <p:ext uri="{D42A27DB-BD31-4B8C-83A1-F6EECF244321}">
                <p14:modId xmlns:p14="http://schemas.microsoft.com/office/powerpoint/2010/main" val="1733889852"/>
              </p:ext>
            </p:extLst>
          </p:nvPr>
        </p:nvGraphicFramePr>
        <p:xfrm>
          <a:off x="679449" y="886618"/>
          <a:ext cx="9184842" cy="4338890"/>
        </p:xfrm>
        <a:graphic>
          <a:graphicData uri="http://schemas.openxmlformats.org/drawingml/2006/table">
            <a:tbl>
              <a:tblPr>
                <a:tableStyleId>{2D5ABB26-0587-4C30-8999-92F81FD0307C}</a:tableStyleId>
              </a:tblPr>
              <a:tblGrid>
                <a:gridCol w="4444278">
                  <a:extLst>
                    <a:ext uri="{9D8B030D-6E8A-4147-A177-3AD203B41FA5}">
                      <a16:colId xmlns:a16="http://schemas.microsoft.com/office/drawing/2014/main" val="2913155002"/>
                    </a:ext>
                  </a:extLst>
                </a:gridCol>
                <a:gridCol w="1580188">
                  <a:extLst>
                    <a:ext uri="{9D8B030D-6E8A-4147-A177-3AD203B41FA5}">
                      <a16:colId xmlns:a16="http://schemas.microsoft.com/office/drawing/2014/main" val="2163322193"/>
                    </a:ext>
                  </a:extLst>
                </a:gridCol>
                <a:gridCol w="1580188">
                  <a:extLst>
                    <a:ext uri="{9D8B030D-6E8A-4147-A177-3AD203B41FA5}">
                      <a16:colId xmlns:a16="http://schemas.microsoft.com/office/drawing/2014/main" val="3110143863"/>
                    </a:ext>
                  </a:extLst>
                </a:gridCol>
                <a:gridCol w="1580188">
                  <a:extLst>
                    <a:ext uri="{9D8B030D-6E8A-4147-A177-3AD203B41FA5}">
                      <a16:colId xmlns:a16="http://schemas.microsoft.com/office/drawing/2014/main" val="1253644792"/>
                    </a:ext>
                  </a:extLst>
                </a:gridCol>
              </a:tblGrid>
              <a:tr h="214414">
                <a:tc>
                  <a:txBody>
                    <a:bodyPr/>
                    <a:lstStyle/>
                    <a:p>
                      <a:pPr algn="l" fontAlgn="b"/>
                      <a:r>
                        <a:rPr lang="en-IN" sz="1800" u="none" strike="noStrike">
                          <a:effectLst/>
                        </a:rPr>
                        <a:t>User Input </a:t>
                      </a:r>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642581"/>
                  </a:ext>
                </a:extLst>
              </a:tr>
              <a:tr h="214414">
                <a:tc>
                  <a:txBody>
                    <a:bodyPr/>
                    <a:lstStyle/>
                    <a:p>
                      <a:pPr algn="l" fontAlgn="ctr"/>
                      <a:r>
                        <a:rPr lang="en-IN" sz="1800" u="none" strike="noStrike">
                          <a:effectLst/>
                        </a:rPr>
                        <a:t>Question</a:t>
                      </a:r>
                      <a:endParaRPr lang="en-IN" sz="18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5471827"/>
                  </a:ext>
                </a:extLst>
              </a:tr>
              <a:tr h="214414">
                <a:tc>
                  <a:txBody>
                    <a:bodyPr/>
                    <a:lstStyle/>
                    <a:p>
                      <a:pPr algn="l" fontAlgn="ctr"/>
                      <a:r>
                        <a:rPr lang="en-IN" sz="1800" u="none" strike="noStrike">
                          <a:effectLst/>
                        </a:rPr>
                        <a:t>FastAPI</a:t>
                      </a:r>
                      <a:endParaRPr lang="en-IN" sz="18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b"/>
                      <a:r>
                        <a:rPr lang="en-IN" sz="1800" u="none" strike="noStrike">
                          <a:effectLst/>
                        </a:rPr>
                        <a:t>What is the price</a:t>
                      </a:r>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935106049"/>
                  </a:ext>
                </a:extLst>
              </a:tr>
              <a:tr h="214414">
                <a:tc>
                  <a:txBody>
                    <a:bodyPr/>
                    <a:lstStyle/>
                    <a:p>
                      <a:pPr algn="l" fontAlgn="ctr"/>
                      <a:r>
                        <a:rPr lang="en-IN" sz="1800" u="none" strike="noStrike">
                          <a:effectLst/>
                        </a:rPr>
                        <a:t>Asgi.py</a:t>
                      </a:r>
                      <a:endParaRPr lang="en-IN" sz="18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4522381"/>
                  </a:ext>
                </a:extLst>
              </a:tr>
              <a:tr h="428828">
                <a:tc>
                  <a:txBody>
                    <a:bodyPr/>
                    <a:lstStyle/>
                    <a:p>
                      <a:pPr algn="l" fontAlgn="ctr"/>
                      <a:r>
                        <a:rPr lang="en-IN" sz="1800" u="none" strike="noStrike">
                          <a:effectLst/>
                        </a:rPr>
                        <a:t>V2/Chat/Completions (All the chat logic)</a:t>
                      </a:r>
                      <a:endParaRPr lang="en-IN" sz="18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182928"/>
                  </a:ext>
                </a:extLst>
              </a:tr>
              <a:tr h="643242">
                <a:tc>
                  <a:txBody>
                    <a:bodyPr/>
                    <a:lstStyle/>
                    <a:p>
                      <a:pPr algn="l" fontAlgn="b"/>
                      <a:r>
                        <a:rPr lang="en-IN" sz="1800" u="none" strike="noStrike" dirty="0">
                          <a:effectLst/>
                        </a:rPr>
                        <a:t>History is </a:t>
                      </a:r>
                      <a:r>
                        <a:rPr lang="en-IN" sz="1800" u="none" strike="noStrike" dirty="0" err="1">
                          <a:effectLst/>
                        </a:rPr>
                        <a:t>presnet</a:t>
                      </a:r>
                      <a:r>
                        <a:rPr lang="en-IN" sz="1800" u="none" strike="noStrike" dirty="0">
                          <a:effectLst/>
                        </a:rPr>
                        <a:t> or not in the SQL</a:t>
                      </a:r>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SQL </a:t>
                      </a:r>
                      <a:br>
                        <a:rPr lang="en-IN" sz="1800" u="none" strike="noStrike">
                          <a:effectLst/>
                        </a:rPr>
                      </a:br>
                      <a:r>
                        <a:rPr lang="en-IN" sz="1800" u="none" strike="noStrike">
                          <a:effectLst/>
                        </a:rPr>
                        <a:t>Cosmos DB</a:t>
                      </a:r>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b"/>
                      <a:r>
                        <a:rPr lang="en-IN" sz="1800" u="none" strike="noStrike">
                          <a:effectLst/>
                        </a:rPr>
                        <a:t>What will CosmosDB do</a:t>
                      </a:r>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767685680"/>
                  </a:ext>
                </a:extLst>
              </a:tr>
              <a:tr h="428828">
                <a:tc>
                  <a:txBody>
                    <a:bodyPr/>
                    <a:lstStyle/>
                    <a:p>
                      <a:pPr algn="l" fontAlgn="b"/>
                      <a:r>
                        <a:rPr lang="en-IN" sz="1800" u="none" strike="noStrike" dirty="0" err="1">
                          <a:effectLst/>
                        </a:rPr>
                        <a:t>Cogsearch</a:t>
                      </a:r>
                      <a:r>
                        <a:rPr lang="en-IN" sz="1800" u="none" strike="noStrike" dirty="0">
                          <a:effectLst/>
                        </a:rPr>
                        <a:t>, Get the </a:t>
                      </a:r>
                      <a:r>
                        <a:rPr lang="en-IN" sz="1800" u="none" strike="noStrike" dirty="0" err="1">
                          <a:effectLst/>
                        </a:rPr>
                        <a:t>relavent</a:t>
                      </a:r>
                      <a:r>
                        <a:rPr lang="en-IN" sz="1800" u="none" strike="noStrike" dirty="0">
                          <a:effectLst/>
                        </a:rPr>
                        <a:t> Chunks</a:t>
                      </a:r>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Product name</a:t>
                      </a:r>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price page</a:t>
                      </a:r>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1082232"/>
                  </a:ext>
                </a:extLst>
              </a:tr>
              <a:tr h="428828">
                <a:tc>
                  <a:txBody>
                    <a:bodyPr/>
                    <a:lstStyle/>
                    <a:p>
                      <a:pPr algn="l" fontAlgn="b"/>
                      <a:r>
                        <a:rPr lang="en-IN" sz="1800" u="none" strike="noStrike">
                          <a:effectLst/>
                        </a:rPr>
                        <a:t>Checking the intent from question</a:t>
                      </a:r>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Price</a:t>
                      </a:r>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4462302"/>
                  </a:ext>
                </a:extLst>
              </a:tr>
              <a:tr h="643242">
                <a:tc>
                  <a:txBody>
                    <a:bodyPr/>
                    <a:lstStyle/>
                    <a:p>
                      <a:pPr algn="l" fontAlgn="b"/>
                      <a:r>
                        <a:rPr lang="en-IN" sz="1800" u="none" strike="noStrike">
                          <a:effectLst/>
                        </a:rPr>
                        <a:t>If safety, do not call the model. Provides the hard-coded response.</a:t>
                      </a:r>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32082"/>
                  </a:ext>
                </a:extLst>
              </a:tr>
              <a:tr h="643242">
                <a:tc>
                  <a:txBody>
                    <a:bodyPr/>
                    <a:lstStyle/>
                    <a:p>
                      <a:pPr algn="l" fontAlgn="b"/>
                      <a:r>
                        <a:rPr lang="en-IN" sz="1800" u="none" strike="noStrike" dirty="0">
                          <a:effectLst/>
                        </a:rPr>
                        <a:t>Based on the intent it will get the price from the </a:t>
                      </a:r>
                      <a:r>
                        <a:rPr lang="en-IN" sz="1800" u="none" strike="noStrike" dirty="0" err="1">
                          <a:effectLst/>
                        </a:rPr>
                        <a:t>cogsearch</a:t>
                      </a:r>
                      <a:r>
                        <a:rPr lang="en-IN" sz="1800" u="none" strike="noStrike" dirty="0">
                          <a:effectLst/>
                        </a:rPr>
                        <a:t> documents</a:t>
                      </a:r>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2165709"/>
                  </a:ext>
                </a:extLst>
              </a:tr>
            </a:tbl>
          </a:graphicData>
        </a:graphic>
      </p:graphicFrame>
    </p:spTree>
    <p:extLst>
      <p:ext uri="{BB962C8B-B14F-4D97-AF65-F5344CB8AC3E}">
        <p14:creationId xmlns:p14="http://schemas.microsoft.com/office/powerpoint/2010/main" val="3736639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A9E700A-5300-A658-888F-9FF705C80659}"/>
              </a:ext>
            </a:extLst>
          </p:cNvPr>
          <p:cNvGraphicFramePr>
            <a:graphicFrameLocks noGrp="1"/>
          </p:cNvGraphicFramePr>
          <p:nvPr>
            <p:extLst>
              <p:ext uri="{D42A27DB-BD31-4B8C-83A1-F6EECF244321}">
                <p14:modId xmlns:p14="http://schemas.microsoft.com/office/powerpoint/2010/main" val="1081537985"/>
              </p:ext>
            </p:extLst>
          </p:nvPr>
        </p:nvGraphicFramePr>
        <p:xfrm>
          <a:off x="563078" y="384342"/>
          <a:ext cx="5778500" cy="3683000"/>
        </p:xfrm>
        <a:graphic>
          <a:graphicData uri="http://schemas.openxmlformats.org/drawingml/2006/table">
            <a:tbl>
              <a:tblPr>
                <a:tableStyleId>{9D7B26C5-4107-4FEC-AEDC-1716B250A1EF}</a:tableStyleId>
              </a:tblPr>
              <a:tblGrid>
                <a:gridCol w="1625600">
                  <a:extLst>
                    <a:ext uri="{9D8B030D-6E8A-4147-A177-3AD203B41FA5}">
                      <a16:colId xmlns:a16="http://schemas.microsoft.com/office/drawing/2014/main" val="2951559702"/>
                    </a:ext>
                  </a:extLst>
                </a:gridCol>
                <a:gridCol w="609600">
                  <a:extLst>
                    <a:ext uri="{9D8B030D-6E8A-4147-A177-3AD203B41FA5}">
                      <a16:colId xmlns:a16="http://schemas.microsoft.com/office/drawing/2014/main" val="3357411146"/>
                    </a:ext>
                  </a:extLst>
                </a:gridCol>
                <a:gridCol w="609600">
                  <a:extLst>
                    <a:ext uri="{9D8B030D-6E8A-4147-A177-3AD203B41FA5}">
                      <a16:colId xmlns:a16="http://schemas.microsoft.com/office/drawing/2014/main" val="2734998936"/>
                    </a:ext>
                  </a:extLst>
                </a:gridCol>
                <a:gridCol w="609600">
                  <a:extLst>
                    <a:ext uri="{9D8B030D-6E8A-4147-A177-3AD203B41FA5}">
                      <a16:colId xmlns:a16="http://schemas.microsoft.com/office/drawing/2014/main" val="983554360"/>
                    </a:ext>
                  </a:extLst>
                </a:gridCol>
                <a:gridCol w="609600">
                  <a:extLst>
                    <a:ext uri="{9D8B030D-6E8A-4147-A177-3AD203B41FA5}">
                      <a16:colId xmlns:a16="http://schemas.microsoft.com/office/drawing/2014/main" val="3734517767"/>
                    </a:ext>
                  </a:extLst>
                </a:gridCol>
                <a:gridCol w="1714500">
                  <a:extLst>
                    <a:ext uri="{9D8B030D-6E8A-4147-A177-3AD203B41FA5}">
                      <a16:colId xmlns:a16="http://schemas.microsoft.com/office/drawing/2014/main" val="1389055337"/>
                    </a:ext>
                  </a:extLst>
                </a:gridCol>
              </a:tblGrid>
              <a:tr h="368300">
                <a:tc>
                  <a:txBody>
                    <a:bodyPr/>
                    <a:lstStyle/>
                    <a:p>
                      <a:pPr algn="l" fontAlgn="b"/>
                      <a:r>
                        <a:rPr lang="en-IN" sz="1100" u="none" strike="noStrike">
                          <a:effectLst/>
                        </a:rPr>
                        <a:t>History</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5 chunks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Intent </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GPT3.5</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9242505"/>
                  </a:ext>
                </a:extLst>
              </a:tr>
              <a:tr h="36830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9610061"/>
                  </a:ext>
                </a:extLst>
              </a:tr>
              <a:tr h="5524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87V</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0065110"/>
                  </a:ext>
                </a:extLst>
              </a:tr>
              <a:tr h="5524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b"/>
                      <a:r>
                        <a:rPr lang="en-IN" sz="1100" u="none" strike="noStrike">
                          <a:effectLst/>
                        </a:rPr>
                        <a:t>hot environment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8115249"/>
                  </a:ext>
                </a:extLst>
              </a:tr>
              <a:tr h="1841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5973674"/>
                  </a:ext>
                </a:extLst>
              </a:tr>
              <a:tr h="1841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l" fontAlgn="b"/>
                      <a:r>
                        <a:rPr lang="en-IN" sz="1100" u="none" strike="noStrike">
                          <a:effectLst/>
                        </a:rPr>
                        <a:t>87V is used in the hot environment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0148366"/>
                  </a:ext>
                </a:extLst>
              </a:tr>
              <a:tr h="1841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6821020"/>
                  </a:ext>
                </a:extLst>
              </a:tr>
              <a:tr h="1841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176864"/>
                  </a:ext>
                </a:extLst>
              </a:tr>
              <a:tr h="1841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1242281"/>
                  </a:ext>
                </a:extLst>
              </a:tr>
              <a:tr h="1841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measure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5384638"/>
                  </a:ext>
                </a:extLst>
              </a:tr>
              <a:tr h="1841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b"/>
                      <a:r>
                        <a:rPr lang="en-IN" sz="1100" u="none" strike="noStrike">
                          <a:effectLst/>
                        </a:rPr>
                        <a:t>Temperature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3130278"/>
                  </a:ext>
                </a:extLst>
              </a:tr>
              <a:tr h="1841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l" fontAlgn="b"/>
                      <a:r>
                        <a:rPr lang="en-IN" sz="1100" u="none" strike="noStrike">
                          <a:effectLst/>
                        </a:rPr>
                        <a:t>The thermal multimeter is use to measure the temperature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17184065"/>
                  </a:ext>
                </a:extLst>
              </a:tr>
              <a:tr h="1841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17460"/>
                  </a:ext>
                </a:extLst>
              </a:tr>
              <a:tr h="184150">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Streaming </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b"/>
                      <a:r>
                        <a:rPr lang="en-IN" sz="1100" u="none" strike="noStrike">
                          <a:effectLst/>
                        </a:rPr>
                        <a:t>The flow of words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3085956"/>
                  </a:ext>
                </a:extLst>
              </a:tr>
            </a:tbl>
          </a:graphicData>
        </a:graphic>
      </p:graphicFrame>
      <p:sp>
        <p:nvSpPr>
          <p:cNvPr id="4" name="TextBox 3">
            <a:extLst>
              <a:ext uri="{FF2B5EF4-FFF2-40B4-BE49-F238E27FC236}">
                <a16:creationId xmlns:a16="http://schemas.microsoft.com/office/drawing/2014/main" id="{754DA02C-16EF-6253-F72F-A7A83285E130}"/>
              </a:ext>
            </a:extLst>
          </p:cNvPr>
          <p:cNvSpPr txBox="1"/>
          <p:nvPr/>
        </p:nvSpPr>
        <p:spPr>
          <a:xfrm>
            <a:off x="1556886" y="5081420"/>
            <a:ext cx="6097604" cy="646331"/>
          </a:xfrm>
          <a:prstGeom prst="rect">
            <a:avLst/>
          </a:prstGeom>
          <a:noFill/>
        </p:spPr>
        <p:txBody>
          <a:bodyPr wrap="square">
            <a:spAutoFit/>
          </a:bodyPr>
          <a:lstStyle/>
          <a:p>
            <a:r>
              <a:rPr lang="en-IN" sz="1100" b="0" i="0" u="none" strike="noStrike" dirty="0">
                <a:solidFill>
                  <a:srgbClr val="000000"/>
                </a:solidFill>
                <a:effectLst/>
                <a:latin typeface="Calibri" panose="020F0502020204030204" pitchFamily="34" charset="0"/>
              </a:rPr>
              <a:t>to measure </a:t>
            </a:r>
            <a:r>
              <a:rPr lang="en-IN" sz="1100" b="0" i="0" u="none" strike="noStrike" dirty="0" err="1">
                <a:solidFill>
                  <a:srgbClr val="000000"/>
                </a:solidFill>
                <a:effectLst/>
                <a:latin typeface="Calibri" panose="020F0502020204030204" pitchFamily="34" charset="0"/>
              </a:rPr>
              <a:t>tempurature</a:t>
            </a:r>
            <a:r>
              <a:rPr lang="en-IN" sz="1100" b="0" i="0" u="none" strike="noStrike" dirty="0">
                <a:solidFill>
                  <a:srgbClr val="000000"/>
                </a:solidFill>
                <a:effectLst/>
                <a:latin typeface="Calibri" panose="020F0502020204030204" pitchFamily="34" charset="0"/>
              </a:rPr>
              <a:t>, thermal multi meter is required</a:t>
            </a:r>
            <a:r>
              <a:rPr lang="en-IN" dirty="0"/>
              <a:t> </a:t>
            </a:r>
            <a:r>
              <a:rPr lang="en-IN" sz="1100" b="0" i="0" u="none" strike="noStrike" dirty="0">
                <a:solidFill>
                  <a:srgbClr val="000000"/>
                </a:solidFill>
                <a:effectLst/>
                <a:latin typeface="Calibri" panose="020F0502020204030204" pitchFamily="34" charset="0"/>
              </a:rPr>
              <a:t>Streaming</a:t>
            </a:r>
            <a:r>
              <a:rPr lang="en-IN" dirty="0"/>
              <a:t> </a:t>
            </a:r>
            <a:r>
              <a:rPr lang="en-IN" sz="1100" b="0" i="0" u="none" strike="noStrike" dirty="0">
                <a:solidFill>
                  <a:srgbClr val="000000"/>
                </a:solidFill>
                <a:effectLst/>
                <a:latin typeface="Calibri" panose="020F0502020204030204" pitchFamily="34" charset="0"/>
              </a:rPr>
              <a:t>The</a:t>
            </a:r>
            <a:r>
              <a:rPr lang="en-IN" dirty="0"/>
              <a:t> </a:t>
            </a:r>
            <a:r>
              <a:rPr lang="en-IN" sz="1100" b="0" i="0" u="none" strike="noStrike" dirty="0">
                <a:solidFill>
                  <a:srgbClr val="000000"/>
                </a:solidFill>
                <a:effectLst/>
                <a:latin typeface="Calibri" panose="020F0502020204030204" pitchFamily="34" charset="0"/>
              </a:rPr>
              <a:t>Thermal</a:t>
            </a:r>
            <a:r>
              <a:rPr lang="en-IN" dirty="0"/>
              <a:t> </a:t>
            </a:r>
            <a:r>
              <a:rPr lang="en-IN" sz="1100" b="0" i="0" u="none" strike="noStrike" dirty="0" err="1">
                <a:solidFill>
                  <a:srgbClr val="000000"/>
                </a:solidFill>
                <a:effectLst/>
                <a:latin typeface="Calibri" panose="020F0502020204030204" pitchFamily="34" charset="0"/>
              </a:rPr>
              <a:t>Multimeter</a:t>
            </a:r>
            <a:r>
              <a:rPr lang="en-IN" dirty="0"/>
              <a:t> </a:t>
            </a:r>
            <a:r>
              <a:rPr lang="en-IN" sz="1100" b="0" i="0" u="none" strike="noStrike" dirty="0">
                <a:solidFill>
                  <a:srgbClr val="000000"/>
                </a:solidFill>
                <a:effectLst/>
                <a:latin typeface="Calibri" panose="020F0502020204030204" pitchFamily="34" charset="0"/>
              </a:rPr>
              <a:t>is </a:t>
            </a:r>
            <a:r>
              <a:rPr lang="en-IN" dirty="0"/>
              <a:t> </a:t>
            </a:r>
            <a:r>
              <a:rPr lang="en-IN" sz="1100" b="0" i="0" u="none" strike="noStrike" dirty="0">
                <a:solidFill>
                  <a:srgbClr val="000000"/>
                </a:solidFill>
                <a:effectLst/>
                <a:latin typeface="Calibri" panose="020F0502020204030204" pitchFamily="34" charset="0"/>
              </a:rPr>
              <a:t>used </a:t>
            </a:r>
            <a:r>
              <a:rPr lang="en-IN" dirty="0"/>
              <a:t> </a:t>
            </a:r>
            <a:r>
              <a:rPr lang="en-IN" sz="1100" b="0" i="0" u="none" strike="noStrike" dirty="0">
                <a:solidFill>
                  <a:srgbClr val="000000"/>
                </a:solidFill>
                <a:effectLst/>
                <a:latin typeface="Calibri" panose="020F0502020204030204" pitchFamily="34" charset="0"/>
              </a:rPr>
              <a:t>to</a:t>
            </a:r>
            <a:r>
              <a:rPr lang="en-IN" dirty="0"/>
              <a:t> </a:t>
            </a:r>
            <a:r>
              <a:rPr lang="en-IN" sz="1100" b="0" i="0" u="none" strike="noStrike" dirty="0">
                <a:solidFill>
                  <a:srgbClr val="000000"/>
                </a:solidFill>
                <a:effectLst/>
                <a:latin typeface="Calibri" panose="020F0502020204030204" pitchFamily="34" charset="0"/>
              </a:rPr>
              <a:t>measure</a:t>
            </a:r>
            <a:r>
              <a:rPr lang="en-IN" dirty="0"/>
              <a:t> </a:t>
            </a:r>
            <a:r>
              <a:rPr lang="en-IN" sz="1100" b="0" i="0" u="none" strike="noStrike" dirty="0">
                <a:solidFill>
                  <a:srgbClr val="000000"/>
                </a:solidFill>
                <a:effectLst/>
                <a:latin typeface="Calibri" panose="020F0502020204030204" pitchFamily="34" charset="0"/>
              </a:rPr>
              <a:t>the </a:t>
            </a:r>
            <a:r>
              <a:rPr lang="en-IN" dirty="0"/>
              <a:t> </a:t>
            </a:r>
            <a:r>
              <a:rPr lang="en-IN" sz="1100" b="0" i="0" u="none" strike="noStrike" dirty="0">
                <a:solidFill>
                  <a:srgbClr val="000000"/>
                </a:solidFill>
                <a:effectLst/>
                <a:latin typeface="Calibri" panose="020F0502020204030204" pitchFamily="34" charset="0"/>
              </a:rPr>
              <a:t>temperature</a:t>
            </a:r>
            <a:r>
              <a:rPr lang="en-IN" dirty="0"/>
              <a:t> </a:t>
            </a:r>
          </a:p>
        </p:txBody>
      </p:sp>
    </p:spTree>
    <p:extLst>
      <p:ext uri="{BB962C8B-B14F-4D97-AF65-F5344CB8AC3E}">
        <p14:creationId xmlns:p14="http://schemas.microsoft.com/office/powerpoint/2010/main" val="2667234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EDFD1-2674-25A4-CBB4-16E136F413A7}"/>
              </a:ext>
            </a:extLst>
          </p:cNvPr>
          <p:cNvSpPr txBox="1"/>
          <p:nvPr/>
        </p:nvSpPr>
        <p:spPr>
          <a:xfrm>
            <a:off x="700238" y="551667"/>
            <a:ext cx="6097604" cy="369332"/>
          </a:xfrm>
          <a:prstGeom prst="rect">
            <a:avLst/>
          </a:prstGeom>
          <a:noFill/>
        </p:spPr>
        <p:txBody>
          <a:bodyPr wrap="square">
            <a:spAutoFit/>
          </a:bodyPr>
          <a:lstStyle/>
          <a:p>
            <a:r>
              <a:rPr lang="en-IN" b="1" dirty="0"/>
              <a:t>Information in chunks : </a:t>
            </a:r>
          </a:p>
        </p:txBody>
      </p:sp>
      <p:sp>
        <p:nvSpPr>
          <p:cNvPr id="7" name="TextBox 6">
            <a:extLst>
              <a:ext uri="{FF2B5EF4-FFF2-40B4-BE49-F238E27FC236}">
                <a16:creationId xmlns:a16="http://schemas.microsoft.com/office/drawing/2014/main" id="{DDB020FC-AC7C-AFD3-FA3B-7A5239A98EFE}"/>
              </a:ext>
            </a:extLst>
          </p:cNvPr>
          <p:cNvSpPr txBox="1"/>
          <p:nvPr/>
        </p:nvSpPr>
        <p:spPr>
          <a:xfrm>
            <a:off x="700238" y="1196559"/>
            <a:ext cx="6097604" cy="369332"/>
          </a:xfrm>
          <a:prstGeom prst="rect">
            <a:avLst/>
          </a:prstGeom>
          <a:noFill/>
        </p:spPr>
        <p:txBody>
          <a:bodyPr wrap="square">
            <a:spAutoFit/>
          </a:bodyPr>
          <a:lstStyle/>
          <a:p>
            <a:r>
              <a:rPr lang="en-IN" sz="1100" b="1" i="0" u="none" strike="noStrike" dirty="0">
                <a:solidFill>
                  <a:srgbClr val="000000"/>
                </a:solidFill>
                <a:effectLst/>
                <a:latin typeface="Calibri" panose="020F0502020204030204" pitchFamily="34" charset="0"/>
              </a:rPr>
              <a:t>Streaming</a:t>
            </a:r>
            <a:r>
              <a:rPr lang="en-IN" dirty="0"/>
              <a:t> </a:t>
            </a:r>
            <a:r>
              <a:rPr lang="en-IN" sz="1100" b="0" i="0" u="none" strike="noStrike" dirty="0">
                <a:solidFill>
                  <a:srgbClr val="000000"/>
                </a:solidFill>
                <a:effectLst/>
                <a:latin typeface="Calibri" panose="020F0502020204030204" pitchFamily="34" charset="0"/>
              </a:rPr>
              <a:t>The</a:t>
            </a:r>
            <a:r>
              <a:rPr lang="en-IN" dirty="0"/>
              <a:t> </a:t>
            </a:r>
            <a:r>
              <a:rPr lang="en-IN" sz="1100" b="0" i="0" u="none" strike="noStrike" dirty="0">
                <a:solidFill>
                  <a:srgbClr val="000000"/>
                </a:solidFill>
                <a:effectLst/>
                <a:latin typeface="Calibri" panose="020F0502020204030204" pitchFamily="34" charset="0"/>
              </a:rPr>
              <a:t>Thermal</a:t>
            </a:r>
            <a:r>
              <a:rPr lang="en-IN" dirty="0"/>
              <a:t> </a:t>
            </a:r>
            <a:r>
              <a:rPr lang="en-IN" sz="1100" b="0" i="0" u="none" strike="noStrike" dirty="0" err="1">
                <a:solidFill>
                  <a:srgbClr val="000000"/>
                </a:solidFill>
                <a:effectLst/>
                <a:latin typeface="Calibri" panose="020F0502020204030204" pitchFamily="34" charset="0"/>
              </a:rPr>
              <a:t>Multimeter</a:t>
            </a:r>
            <a:r>
              <a:rPr lang="en-IN" dirty="0"/>
              <a:t> </a:t>
            </a:r>
            <a:r>
              <a:rPr lang="en-IN" sz="1100" b="0" i="0" u="none" strike="noStrike" dirty="0">
                <a:solidFill>
                  <a:srgbClr val="000000"/>
                </a:solidFill>
                <a:effectLst/>
                <a:latin typeface="Calibri" panose="020F0502020204030204" pitchFamily="34" charset="0"/>
              </a:rPr>
              <a:t>is </a:t>
            </a:r>
            <a:r>
              <a:rPr lang="en-IN" dirty="0"/>
              <a:t> </a:t>
            </a:r>
            <a:r>
              <a:rPr lang="en-IN" sz="1100" b="0" i="0" u="none" strike="noStrike" dirty="0">
                <a:solidFill>
                  <a:srgbClr val="000000"/>
                </a:solidFill>
                <a:effectLst/>
                <a:latin typeface="Calibri" panose="020F0502020204030204" pitchFamily="34" charset="0"/>
              </a:rPr>
              <a:t>used </a:t>
            </a:r>
            <a:r>
              <a:rPr lang="en-IN" dirty="0"/>
              <a:t> </a:t>
            </a:r>
            <a:r>
              <a:rPr lang="en-IN" sz="1100" b="0" i="0" u="none" strike="noStrike" dirty="0">
                <a:solidFill>
                  <a:srgbClr val="000000"/>
                </a:solidFill>
                <a:effectLst/>
                <a:latin typeface="Calibri" panose="020F0502020204030204" pitchFamily="34" charset="0"/>
              </a:rPr>
              <a:t>to</a:t>
            </a:r>
            <a:r>
              <a:rPr lang="en-IN" dirty="0"/>
              <a:t> </a:t>
            </a:r>
            <a:r>
              <a:rPr lang="en-IN" sz="1100" b="0" i="0" u="none" strike="noStrike" dirty="0">
                <a:solidFill>
                  <a:srgbClr val="000000"/>
                </a:solidFill>
                <a:effectLst/>
                <a:latin typeface="Calibri" panose="020F0502020204030204" pitchFamily="34" charset="0"/>
              </a:rPr>
              <a:t>measure</a:t>
            </a:r>
            <a:r>
              <a:rPr lang="en-IN" dirty="0"/>
              <a:t> </a:t>
            </a:r>
            <a:r>
              <a:rPr lang="en-IN" sz="1100" b="0" i="0" u="none" strike="noStrike" dirty="0">
                <a:solidFill>
                  <a:srgbClr val="000000"/>
                </a:solidFill>
                <a:effectLst/>
                <a:latin typeface="Calibri" panose="020F0502020204030204" pitchFamily="34" charset="0"/>
              </a:rPr>
              <a:t>the </a:t>
            </a:r>
            <a:r>
              <a:rPr lang="en-IN" dirty="0"/>
              <a:t> </a:t>
            </a:r>
            <a:r>
              <a:rPr lang="en-IN" sz="1100" b="0" i="0" u="none" strike="noStrike" dirty="0">
                <a:solidFill>
                  <a:srgbClr val="000000"/>
                </a:solidFill>
                <a:effectLst/>
                <a:latin typeface="Calibri" panose="020F0502020204030204" pitchFamily="34" charset="0"/>
              </a:rPr>
              <a:t>temperature</a:t>
            </a:r>
            <a:r>
              <a:rPr lang="en-IN" dirty="0"/>
              <a:t> </a:t>
            </a:r>
          </a:p>
        </p:txBody>
      </p:sp>
      <p:pic>
        <p:nvPicPr>
          <p:cNvPr id="9" name="Picture 8">
            <a:extLst>
              <a:ext uri="{FF2B5EF4-FFF2-40B4-BE49-F238E27FC236}">
                <a16:creationId xmlns:a16="http://schemas.microsoft.com/office/drawing/2014/main" id="{4301D596-FC7E-38AD-07BC-3BF5EED667C1}"/>
              </a:ext>
            </a:extLst>
          </p:cNvPr>
          <p:cNvPicPr>
            <a:picLocks noChangeAspect="1"/>
          </p:cNvPicPr>
          <p:nvPr/>
        </p:nvPicPr>
        <p:blipFill>
          <a:blip r:embed="rId2"/>
          <a:stretch>
            <a:fillRect/>
          </a:stretch>
        </p:blipFill>
        <p:spPr>
          <a:xfrm>
            <a:off x="700238" y="1949204"/>
            <a:ext cx="6642441" cy="476274"/>
          </a:xfrm>
          <a:prstGeom prst="rect">
            <a:avLst/>
          </a:prstGeom>
        </p:spPr>
      </p:pic>
      <p:sp>
        <p:nvSpPr>
          <p:cNvPr id="11" name="TextBox 10">
            <a:extLst>
              <a:ext uri="{FF2B5EF4-FFF2-40B4-BE49-F238E27FC236}">
                <a16:creationId xmlns:a16="http://schemas.microsoft.com/office/drawing/2014/main" id="{C4206E80-AD28-6D07-F742-21DDFD5EFAE9}"/>
              </a:ext>
            </a:extLst>
          </p:cNvPr>
          <p:cNvSpPr txBox="1"/>
          <p:nvPr/>
        </p:nvSpPr>
        <p:spPr>
          <a:xfrm>
            <a:off x="4126832" y="496757"/>
            <a:ext cx="6097604" cy="923330"/>
          </a:xfrm>
          <a:prstGeom prst="rect">
            <a:avLst/>
          </a:prstGeom>
          <a:noFill/>
        </p:spPr>
        <p:txBody>
          <a:bodyPr wrap="square">
            <a:spAutoFit/>
          </a:bodyPr>
          <a:lstStyle/>
          <a:p>
            <a:r>
              <a:rPr lang="en-IN" dirty="0">
                <a:hlinkClick r:id="rId3"/>
              </a:rPr>
              <a:t>https://learn.microsoft.com/en-us/training/modules/explore-foundation-models-in-model-catalog/2-statistical-techniques</a:t>
            </a:r>
            <a:endParaRPr lang="en-IN" dirty="0"/>
          </a:p>
          <a:p>
            <a:endParaRPr lang="en-IN" dirty="0"/>
          </a:p>
        </p:txBody>
      </p:sp>
      <p:pic>
        <p:nvPicPr>
          <p:cNvPr id="13" name="Picture 12">
            <a:extLst>
              <a:ext uri="{FF2B5EF4-FFF2-40B4-BE49-F238E27FC236}">
                <a16:creationId xmlns:a16="http://schemas.microsoft.com/office/drawing/2014/main" id="{8676D243-ECC0-B579-9EF7-5C3168D36A11}"/>
              </a:ext>
            </a:extLst>
          </p:cNvPr>
          <p:cNvPicPr>
            <a:picLocks noChangeAspect="1"/>
          </p:cNvPicPr>
          <p:nvPr/>
        </p:nvPicPr>
        <p:blipFill>
          <a:blip r:embed="rId4"/>
          <a:stretch>
            <a:fillRect/>
          </a:stretch>
        </p:blipFill>
        <p:spPr>
          <a:xfrm>
            <a:off x="3476621" y="2425478"/>
            <a:ext cx="6642441" cy="4076910"/>
          </a:xfrm>
          <a:prstGeom prst="rect">
            <a:avLst/>
          </a:prstGeom>
        </p:spPr>
      </p:pic>
      <p:sp>
        <p:nvSpPr>
          <p:cNvPr id="15" name="TextBox 14">
            <a:extLst>
              <a:ext uri="{FF2B5EF4-FFF2-40B4-BE49-F238E27FC236}">
                <a16:creationId xmlns:a16="http://schemas.microsoft.com/office/drawing/2014/main" id="{09767164-9833-F15E-25FE-42C2A653E52D}"/>
              </a:ext>
            </a:extLst>
          </p:cNvPr>
          <p:cNvSpPr txBox="1"/>
          <p:nvPr/>
        </p:nvSpPr>
        <p:spPr>
          <a:xfrm>
            <a:off x="427819" y="249758"/>
            <a:ext cx="6097604" cy="369332"/>
          </a:xfrm>
          <a:prstGeom prst="rect">
            <a:avLst/>
          </a:prstGeom>
          <a:noFill/>
        </p:spPr>
        <p:txBody>
          <a:bodyPr wrap="square">
            <a:spAutoFit/>
          </a:bodyPr>
          <a:lstStyle/>
          <a:p>
            <a:pPr algn="l"/>
            <a:r>
              <a:rPr lang="en-IN" b="1" i="0" dirty="0">
                <a:solidFill>
                  <a:srgbClr val="161616"/>
                </a:solidFill>
                <a:effectLst/>
                <a:latin typeface="Segoe UI" panose="020B0502040204020203" pitchFamily="34" charset="0"/>
              </a:rPr>
              <a:t>Understanding tokenization</a:t>
            </a:r>
          </a:p>
        </p:txBody>
      </p:sp>
    </p:spTree>
    <p:extLst>
      <p:ext uri="{BB962C8B-B14F-4D97-AF65-F5344CB8AC3E}">
        <p14:creationId xmlns:p14="http://schemas.microsoft.com/office/powerpoint/2010/main" val="19355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32554-7849-48D0-ABAE-E5E456A566E3}"/>
              </a:ext>
            </a:extLst>
          </p:cNvPr>
          <p:cNvSpPr txBox="1"/>
          <p:nvPr/>
        </p:nvSpPr>
        <p:spPr>
          <a:xfrm>
            <a:off x="690613" y="904056"/>
            <a:ext cx="6097604" cy="646331"/>
          </a:xfrm>
          <a:prstGeom prst="rect">
            <a:avLst/>
          </a:prstGeom>
          <a:noFill/>
        </p:spPr>
        <p:txBody>
          <a:bodyPr wrap="square">
            <a:spAutoFit/>
          </a:bodyPr>
          <a:lstStyle/>
          <a:p>
            <a:r>
              <a:rPr lang="en-IN" i="0" dirty="0">
                <a:solidFill>
                  <a:srgbClr val="161616"/>
                </a:solidFill>
                <a:effectLst/>
                <a:latin typeface="Segoe UI" panose="020B0502040204020203" pitchFamily="34" charset="0"/>
              </a:rPr>
              <a:t>Word </a:t>
            </a:r>
            <a:r>
              <a:rPr lang="en-IN" b="1" i="0" dirty="0">
                <a:solidFill>
                  <a:srgbClr val="161616"/>
                </a:solidFill>
                <a:effectLst/>
                <a:latin typeface="Segoe UI" panose="020B0502040204020203" pitchFamily="34" charset="0"/>
              </a:rPr>
              <a:t>embeddings</a:t>
            </a:r>
            <a:r>
              <a:rPr lang="en-IN" i="0" dirty="0">
                <a:solidFill>
                  <a:srgbClr val="161616"/>
                </a:solidFill>
                <a:effectLst/>
                <a:latin typeface="Segoe UI" panose="020B0502040204020203" pitchFamily="34" charset="0"/>
              </a:rPr>
              <a:t> solved the problem of not being able to define the semantic relationship between words</a:t>
            </a:r>
            <a:endParaRPr lang="en-IN" dirty="0"/>
          </a:p>
        </p:txBody>
      </p:sp>
      <p:sp>
        <p:nvSpPr>
          <p:cNvPr id="5" name="TextBox 4">
            <a:extLst>
              <a:ext uri="{FF2B5EF4-FFF2-40B4-BE49-F238E27FC236}">
                <a16:creationId xmlns:a16="http://schemas.microsoft.com/office/drawing/2014/main" id="{8F118BFC-B2B0-A101-F92B-5F5D539FCBE5}"/>
              </a:ext>
            </a:extLst>
          </p:cNvPr>
          <p:cNvSpPr txBox="1"/>
          <p:nvPr/>
        </p:nvSpPr>
        <p:spPr>
          <a:xfrm>
            <a:off x="546234" y="2261218"/>
            <a:ext cx="6097604" cy="646331"/>
          </a:xfrm>
          <a:prstGeom prst="rect">
            <a:avLst/>
          </a:prstGeom>
          <a:noFill/>
        </p:spPr>
        <p:txBody>
          <a:bodyPr wrap="square">
            <a:spAutoFit/>
          </a:bodyPr>
          <a:lstStyle/>
          <a:p>
            <a:r>
              <a:rPr lang="en-IN" dirty="0"/>
              <a:t>https://learn.microsoft.com/en-us/training/modules/explore-foundation-models-in-model-catalog/3-deep-learning</a:t>
            </a:r>
          </a:p>
        </p:txBody>
      </p:sp>
    </p:spTree>
    <p:extLst>
      <p:ext uri="{BB962C8B-B14F-4D97-AF65-F5344CB8AC3E}">
        <p14:creationId xmlns:p14="http://schemas.microsoft.com/office/powerpoint/2010/main" val="924752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2C594-5E29-4432-438C-09A7A584BEB1}"/>
              </a:ext>
            </a:extLst>
          </p:cNvPr>
          <p:cNvPicPr>
            <a:picLocks noChangeAspect="1"/>
          </p:cNvPicPr>
          <p:nvPr/>
        </p:nvPicPr>
        <p:blipFill>
          <a:blip r:embed="rId2"/>
          <a:stretch>
            <a:fillRect/>
          </a:stretch>
        </p:blipFill>
        <p:spPr>
          <a:xfrm>
            <a:off x="892265" y="810547"/>
            <a:ext cx="5575587" cy="539778"/>
          </a:xfrm>
          <a:prstGeom prst="rect">
            <a:avLst/>
          </a:prstGeom>
        </p:spPr>
      </p:pic>
      <p:pic>
        <p:nvPicPr>
          <p:cNvPr id="5" name="Picture 4">
            <a:extLst>
              <a:ext uri="{FF2B5EF4-FFF2-40B4-BE49-F238E27FC236}">
                <a16:creationId xmlns:a16="http://schemas.microsoft.com/office/drawing/2014/main" id="{0A118E27-1937-096E-C903-38A57FBC6638}"/>
              </a:ext>
            </a:extLst>
          </p:cNvPr>
          <p:cNvPicPr>
            <a:picLocks noChangeAspect="1"/>
          </p:cNvPicPr>
          <p:nvPr/>
        </p:nvPicPr>
        <p:blipFill>
          <a:blip r:embed="rId3"/>
          <a:stretch>
            <a:fillRect/>
          </a:stretch>
        </p:blipFill>
        <p:spPr>
          <a:xfrm>
            <a:off x="892265" y="2091640"/>
            <a:ext cx="8407832" cy="1943200"/>
          </a:xfrm>
          <a:prstGeom prst="rect">
            <a:avLst/>
          </a:prstGeom>
        </p:spPr>
      </p:pic>
      <p:sp>
        <p:nvSpPr>
          <p:cNvPr id="6" name="TextBox 5">
            <a:extLst>
              <a:ext uri="{FF2B5EF4-FFF2-40B4-BE49-F238E27FC236}">
                <a16:creationId xmlns:a16="http://schemas.microsoft.com/office/drawing/2014/main" id="{113E9F98-F117-14E4-65A1-1CE226E547BD}"/>
              </a:ext>
            </a:extLst>
          </p:cNvPr>
          <p:cNvSpPr txBox="1"/>
          <p:nvPr/>
        </p:nvSpPr>
        <p:spPr>
          <a:xfrm>
            <a:off x="631256" y="4776155"/>
            <a:ext cx="6097604" cy="646331"/>
          </a:xfrm>
          <a:prstGeom prst="rect">
            <a:avLst/>
          </a:prstGeom>
          <a:noFill/>
        </p:spPr>
        <p:txBody>
          <a:bodyPr wrap="square">
            <a:spAutoFit/>
          </a:bodyPr>
          <a:lstStyle/>
          <a:p>
            <a:r>
              <a:rPr lang="en-IN" dirty="0"/>
              <a:t>Where the Storage and cognitive search are connected in </a:t>
            </a:r>
            <a:r>
              <a:rPr lang="en-IN" dirty="0" err="1"/>
              <a:t>Cogsearch</a:t>
            </a:r>
            <a:endParaRPr lang="en-IN" dirty="0"/>
          </a:p>
        </p:txBody>
      </p:sp>
    </p:spTree>
    <p:extLst>
      <p:ext uri="{BB962C8B-B14F-4D97-AF65-F5344CB8AC3E}">
        <p14:creationId xmlns:p14="http://schemas.microsoft.com/office/powerpoint/2010/main" val="1485690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FF96E1-4898-3955-5D4E-FBC921A2DD14}"/>
              </a:ext>
            </a:extLst>
          </p:cNvPr>
          <p:cNvSpPr txBox="1"/>
          <p:nvPr/>
        </p:nvSpPr>
        <p:spPr>
          <a:xfrm>
            <a:off x="2095901" y="1346818"/>
            <a:ext cx="6097604" cy="2031325"/>
          </a:xfrm>
          <a:prstGeom prst="rect">
            <a:avLst/>
          </a:prstGeom>
          <a:noFill/>
        </p:spPr>
        <p:txBody>
          <a:bodyPr wrap="square">
            <a:spAutoFit/>
          </a:bodyPr>
          <a:lstStyle/>
          <a:p>
            <a:r>
              <a:rPr lang="en-IN" dirty="0">
                <a:solidFill>
                  <a:srgbClr val="FF0000"/>
                </a:solidFill>
              </a:rPr>
              <a:t>Azure OpenAI</a:t>
            </a:r>
          </a:p>
          <a:p>
            <a:r>
              <a:rPr lang="en-IN" dirty="0">
                <a:solidFill>
                  <a:srgbClr val="FF0000"/>
                </a:solidFill>
              </a:rPr>
              <a:t>Cognitive search indexes </a:t>
            </a:r>
          </a:p>
          <a:p>
            <a:r>
              <a:rPr lang="en-IN" dirty="0">
                <a:solidFill>
                  <a:srgbClr val="FF0000"/>
                </a:solidFill>
              </a:rPr>
              <a:t>Storage </a:t>
            </a:r>
            <a:r>
              <a:rPr lang="en-IN" dirty="0" err="1">
                <a:solidFill>
                  <a:srgbClr val="FF0000"/>
                </a:solidFill>
              </a:rPr>
              <a:t>CosmoDB</a:t>
            </a:r>
            <a:r>
              <a:rPr lang="en-IN" dirty="0">
                <a:solidFill>
                  <a:srgbClr val="FF0000"/>
                </a:solidFill>
              </a:rPr>
              <a:t> </a:t>
            </a:r>
          </a:p>
          <a:p>
            <a:r>
              <a:rPr lang="en-IN" dirty="0">
                <a:solidFill>
                  <a:srgbClr val="FF0000"/>
                </a:solidFill>
              </a:rPr>
              <a:t>SQL</a:t>
            </a:r>
          </a:p>
          <a:p>
            <a:endParaRPr lang="en-IN" dirty="0">
              <a:solidFill>
                <a:srgbClr val="FF0000"/>
              </a:solidFill>
            </a:endParaRPr>
          </a:p>
          <a:p>
            <a:r>
              <a:rPr lang="en-IN" dirty="0">
                <a:solidFill>
                  <a:srgbClr val="FF0000"/>
                </a:solidFill>
              </a:rPr>
              <a:t>How the app and container are connected</a:t>
            </a:r>
          </a:p>
          <a:p>
            <a:r>
              <a:rPr lang="en-IN" dirty="0">
                <a:solidFill>
                  <a:srgbClr val="FF0000"/>
                </a:solidFill>
              </a:rPr>
              <a:t>How the code is connecting with Azure resources</a:t>
            </a:r>
          </a:p>
        </p:txBody>
      </p:sp>
    </p:spTree>
    <p:extLst>
      <p:ext uri="{BB962C8B-B14F-4D97-AF65-F5344CB8AC3E}">
        <p14:creationId xmlns:p14="http://schemas.microsoft.com/office/powerpoint/2010/main" val="437262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218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1FB4F-52CF-89BC-F3C9-EB41B84F9AAB}"/>
              </a:ext>
            </a:extLst>
          </p:cNvPr>
          <p:cNvPicPr>
            <a:picLocks noChangeAspect="1"/>
          </p:cNvPicPr>
          <p:nvPr/>
        </p:nvPicPr>
        <p:blipFill>
          <a:blip r:embed="rId2"/>
          <a:stretch>
            <a:fillRect/>
          </a:stretch>
        </p:blipFill>
        <p:spPr>
          <a:xfrm>
            <a:off x="481262" y="164246"/>
            <a:ext cx="10963176" cy="6575694"/>
          </a:xfrm>
          <a:prstGeom prst="rect">
            <a:avLst/>
          </a:prstGeom>
        </p:spPr>
      </p:pic>
    </p:spTree>
    <p:extLst>
      <p:ext uri="{BB962C8B-B14F-4D97-AF65-F5344CB8AC3E}">
        <p14:creationId xmlns:p14="http://schemas.microsoft.com/office/powerpoint/2010/main" val="3621770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508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DB8CF2-21D6-A1C6-0300-D1EA4C332988}"/>
              </a:ext>
            </a:extLst>
          </p:cNvPr>
          <p:cNvSpPr txBox="1"/>
          <p:nvPr/>
        </p:nvSpPr>
        <p:spPr>
          <a:xfrm>
            <a:off x="151598" y="259163"/>
            <a:ext cx="6097604" cy="523220"/>
          </a:xfrm>
          <a:prstGeom prst="rect">
            <a:avLst/>
          </a:prstGeom>
          <a:noFill/>
        </p:spPr>
        <p:txBody>
          <a:bodyPr wrap="square">
            <a:spAutoFit/>
          </a:bodyPr>
          <a:lstStyle/>
          <a:p>
            <a:r>
              <a:rPr lang="en-IN" sz="2800" b="1" dirty="0">
                <a:solidFill>
                  <a:srgbClr val="FF0000"/>
                </a:solidFill>
              </a:rPr>
              <a:t>Deployment code</a:t>
            </a:r>
          </a:p>
        </p:txBody>
      </p:sp>
      <p:sp>
        <p:nvSpPr>
          <p:cNvPr id="3" name="TextBox 2">
            <a:extLst>
              <a:ext uri="{FF2B5EF4-FFF2-40B4-BE49-F238E27FC236}">
                <a16:creationId xmlns:a16="http://schemas.microsoft.com/office/drawing/2014/main" id="{8C1EB6A2-8B5A-0BD0-3FE1-3269E9B7D8CE}"/>
              </a:ext>
            </a:extLst>
          </p:cNvPr>
          <p:cNvSpPr txBox="1"/>
          <p:nvPr/>
        </p:nvSpPr>
        <p:spPr>
          <a:xfrm>
            <a:off x="719488" y="1597075"/>
            <a:ext cx="6097604" cy="1477328"/>
          </a:xfrm>
          <a:prstGeom prst="rect">
            <a:avLst/>
          </a:prstGeom>
          <a:noFill/>
        </p:spPr>
        <p:txBody>
          <a:bodyPr wrap="square">
            <a:spAutoFit/>
          </a:bodyPr>
          <a:lstStyle/>
          <a:p>
            <a:pPr marL="342900" indent="-342900">
              <a:buAutoNum type="arabicPeriod"/>
            </a:pPr>
            <a:r>
              <a:rPr lang="en-IN" dirty="0"/>
              <a:t>Delphi architecture</a:t>
            </a:r>
          </a:p>
          <a:p>
            <a:pPr marL="342900" indent="-342900">
              <a:buAutoNum type="arabicPeriod"/>
            </a:pPr>
            <a:r>
              <a:rPr lang="en-IN" dirty="0"/>
              <a:t>MLOPS commands</a:t>
            </a:r>
          </a:p>
          <a:p>
            <a:r>
              <a:rPr lang="en-IN" dirty="0"/>
              <a:t>2. DEMO on deployment</a:t>
            </a:r>
          </a:p>
          <a:p>
            <a:r>
              <a:rPr lang="en-IN" dirty="0"/>
              <a:t>3. Resource creation</a:t>
            </a:r>
          </a:p>
          <a:p>
            <a:endParaRPr lang="en-IN" dirty="0"/>
          </a:p>
        </p:txBody>
      </p:sp>
    </p:spTree>
    <p:extLst>
      <p:ext uri="{BB962C8B-B14F-4D97-AF65-F5344CB8AC3E}">
        <p14:creationId xmlns:p14="http://schemas.microsoft.com/office/powerpoint/2010/main" val="962108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320F13-BDF3-3DB9-AB92-E205B6A65FA1}"/>
              </a:ext>
            </a:extLst>
          </p:cNvPr>
          <p:cNvPicPr>
            <a:picLocks noChangeAspect="1"/>
          </p:cNvPicPr>
          <p:nvPr/>
        </p:nvPicPr>
        <p:blipFill>
          <a:blip r:embed="rId2"/>
          <a:stretch>
            <a:fillRect/>
          </a:stretch>
        </p:blipFill>
        <p:spPr>
          <a:xfrm>
            <a:off x="2422336" y="1447698"/>
            <a:ext cx="7347328" cy="3962604"/>
          </a:xfrm>
          <a:prstGeom prst="rect">
            <a:avLst/>
          </a:prstGeom>
        </p:spPr>
      </p:pic>
    </p:spTree>
    <p:extLst>
      <p:ext uri="{BB962C8B-B14F-4D97-AF65-F5344CB8AC3E}">
        <p14:creationId xmlns:p14="http://schemas.microsoft.com/office/powerpoint/2010/main" val="3747808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96AB99-D1E1-A94B-EEA2-5B6C5B224140}"/>
              </a:ext>
            </a:extLst>
          </p:cNvPr>
          <p:cNvSpPr txBox="1"/>
          <p:nvPr/>
        </p:nvSpPr>
        <p:spPr>
          <a:xfrm>
            <a:off x="382604" y="503540"/>
            <a:ext cx="6097604" cy="369332"/>
          </a:xfrm>
          <a:prstGeom prst="rect">
            <a:avLst/>
          </a:prstGeom>
          <a:noFill/>
        </p:spPr>
        <p:txBody>
          <a:bodyPr wrap="square">
            <a:spAutoFit/>
          </a:bodyPr>
          <a:lstStyle/>
          <a:p>
            <a:r>
              <a:rPr lang="en-IN" dirty="0"/>
              <a:t>https://github.com/Azure-Samples/azure-search-openai-demo</a:t>
            </a:r>
          </a:p>
        </p:txBody>
      </p:sp>
      <p:pic>
        <p:nvPicPr>
          <p:cNvPr id="5" name="Picture 4">
            <a:extLst>
              <a:ext uri="{FF2B5EF4-FFF2-40B4-BE49-F238E27FC236}">
                <a16:creationId xmlns:a16="http://schemas.microsoft.com/office/drawing/2014/main" id="{357893D6-443D-E876-67F6-620C8A4BF837}"/>
              </a:ext>
            </a:extLst>
          </p:cNvPr>
          <p:cNvPicPr>
            <a:picLocks noChangeAspect="1"/>
          </p:cNvPicPr>
          <p:nvPr/>
        </p:nvPicPr>
        <p:blipFill>
          <a:blip r:embed="rId2"/>
          <a:stretch>
            <a:fillRect/>
          </a:stretch>
        </p:blipFill>
        <p:spPr>
          <a:xfrm>
            <a:off x="739326" y="1060780"/>
            <a:ext cx="2220182" cy="729616"/>
          </a:xfrm>
          <a:prstGeom prst="rect">
            <a:avLst/>
          </a:prstGeom>
        </p:spPr>
      </p:pic>
      <p:pic>
        <p:nvPicPr>
          <p:cNvPr id="7" name="Picture 6">
            <a:extLst>
              <a:ext uri="{FF2B5EF4-FFF2-40B4-BE49-F238E27FC236}">
                <a16:creationId xmlns:a16="http://schemas.microsoft.com/office/drawing/2014/main" id="{10F8162D-C123-77E9-4C93-F23527B7A725}"/>
              </a:ext>
            </a:extLst>
          </p:cNvPr>
          <p:cNvPicPr>
            <a:picLocks noChangeAspect="1"/>
          </p:cNvPicPr>
          <p:nvPr/>
        </p:nvPicPr>
        <p:blipFill>
          <a:blip r:embed="rId3"/>
          <a:stretch>
            <a:fillRect/>
          </a:stretch>
        </p:blipFill>
        <p:spPr>
          <a:xfrm>
            <a:off x="3230551" y="1135347"/>
            <a:ext cx="661620" cy="673505"/>
          </a:xfrm>
          <a:prstGeom prst="rect">
            <a:avLst/>
          </a:prstGeom>
        </p:spPr>
      </p:pic>
      <p:pic>
        <p:nvPicPr>
          <p:cNvPr id="9" name="Picture 8">
            <a:extLst>
              <a:ext uri="{FF2B5EF4-FFF2-40B4-BE49-F238E27FC236}">
                <a16:creationId xmlns:a16="http://schemas.microsoft.com/office/drawing/2014/main" id="{40A839A1-8876-0EB3-E086-A41A696D50CE}"/>
              </a:ext>
            </a:extLst>
          </p:cNvPr>
          <p:cNvPicPr>
            <a:picLocks noChangeAspect="1"/>
          </p:cNvPicPr>
          <p:nvPr/>
        </p:nvPicPr>
        <p:blipFill>
          <a:blip r:embed="rId4"/>
          <a:stretch>
            <a:fillRect/>
          </a:stretch>
        </p:blipFill>
        <p:spPr>
          <a:xfrm>
            <a:off x="1089099" y="2377307"/>
            <a:ext cx="1038243" cy="853882"/>
          </a:xfrm>
          <a:prstGeom prst="rect">
            <a:avLst/>
          </a:prstGeom>
        </p:spPr>
      </p:pic>
      <p:pic>
        <p:nvPicPr>
          <p:cNvPr id="10" name="Picture 9">
            <a:extLst>
              <a:ext uri="{FF2B5EF4-FFF2-40B4-BE49-F238E27FC236}">
                <a16:creationId xmlns:a16="http://schemas.microsoft.com/office/drawing/2014/main" id="{B413E574-C9C7-8592-C549-C9AAF58EDECD}"/>
              </a:ext>
            </a:extLst>
          </p:cNvPr>
          <p:cNvPicPr>
            <a:picLocks noChangeAspect="1"/>
          </p:cNvPicPr>
          <p:nvPr/>
        </p:nvPicPr>
        <p:blipFill>
          <a:blip r:embed="rId5"/>
          <a:stretch>
            <a:fillRect/>
          </a:stretch>
        </p:blipFill>
        <p:spPr>
          <a:xfrm>
            <a:off x="4113475" y="2306841"/>
            <a:ext cx="1038242" cy="853882"/>
          </a:xfrm>
          <a:prstGeom prst="rect">
            <a:avLst/>
          </a:prstGeom>
        </p:spPr>
      </p:pic>
      <p:pic>
        <p:nvPicPr>
          <p:cNvPr id="11" name="Picture 10">
            <a:extLst>
              <a:ext uri="{FF2B5EF4-FFF2-40B4-BE49-F238E27FC236}">
                <a16:creationId xmlns:a16="http://schemas.microsoft.com/office/drawing/2014/main" id="{DAC29A5A-28B1-D2AF-5359-CDB1FD8C8139}"/>
              </a:ext>
            </a:extLst>
          </p:cNvPr>
          <p:cNvPicPr>
            <a:picLocks noChangeAspect="1"/>
          </p:cNvPicPr>
          <p:nvPr/>
        </p:nvPicPr>
        <p:blipFill rotWithShape="1">
          <a:blip r:embed="rId6"/>
          <a:srcRect t="27189"/>
          <a:stretch/>
        </p:blipFill>
        <p:spPr>
          <a:xfrm>
            <a:off x="6877548" y="3445717"/>
            <a:ext cx="2371384" cy="1024130"/>
          </a:xfrm>
          <a:prstGeom prst="rect">
            <a:avLst/>
          </a:prstGeom>
        </p:spPr>
      </p:pic>
      <p:pic>
        <p:nvPicPr>
          <p:cNvPr id="14" name="Picture 13">
            <a:extLst>
              <a:ext uri="{FF2B5EF4-FFF2-40B4-BE49-F238E27FC236}">
                <a16:creationId xmlns:a16="http://schemas.microsoft.com/office/drawing/2014/main" id="{55795331-5093-92E7-F5A9-4FD177C74458}"/>
              </a:ext>
            </a:extLst>
          </p:cNvPr>
          <p:cNvPicPr>
            <a:picLocks noChangeAspect="1"/>
          </p:cNvPicPr>
          <p:nvPr/>
        </p:nvPicPr>
        <p:blipFill rotWithShape="1">
          <a:blip r:embed="rId7"/>
          <a:srcRect t="17527"/>
          <a:stretch/>
        </p:blipFill>
        <p:spPr>
          <a:xfrm>
            <a:off x="5252954" y="3433111"/>
            <a:ext cx="1269041" cy="1120626"/>
          </a:xfrm>
          <a:prstGeom prst="rect">
            <a:avLst/>
          </a:prstGeom>
        </p:spPr>
      </p:pic>
      <p:grpSp>
        <p:nvGrpSpPr>
          <p:cNvPr id="26" name="Group 25">
            <a:extLst>
              <a:ext uri="{FF2B5EF4-FFF2-40B4-BE49-F238E27FC236}">
                <a16:creationId xmlns:a16="http://schemas.microsoft.com/office/drawing/2014/main" id="{06256949-0C4A-4DDF-D746-63C06A666AF6}"/>
              </a:ext>
            </a:extLst>
          </p:cNvPr>
          <p:cNvGrpSpPr/>
          <p:nvPr/>
        </p:nvGrpSpPr>
        <p:grpSpPr>
          <a:xfrm>
            <a:off x="10179722" y="1043870"/>
            <a:ext cx="1111307" cy="1031758"/>
            <a:chOff x="9823587" y="1678947"/>
            <a:chExt cx="1111307" cy="1031758"/>
          </a:xfrm>
        </p:grpSpPr>
        <p:pic>
          <p:nvPicPr>
            <p:cNvPr id="23" name="Picture 22">
              <a:extLst>
                <a:ext uri="{FF2B5EF4-FFF2-40B4-BE49-F238E27FC236}">
                  <a16:creationId xmlns:a16="http://schemas.microsoft.com/office/drawing/2014/main" id="{268F36A7-827C-6945-503B-AE64D1B03348}"/>
                </a:ext>
              </a:extLst>
            </p:cNvPr>
            <p:cNvPicPr>
              <a:picLocks noChangeAspect="1"/>
            </p:cNvPicPr>
            <p:nvPr/>
          </p:nvPicPr>
          <p:blipFill>
            <a:blip r:embed="rId8"/>
            <a:stretch>
              <a:fillRect/>
            </a:stretch>
          </p:blipFill>
          <p:spPr>
            <a:xfrm>
              <a:off x="10039499" y="1678947"/>
              <a:ext cx="679485" cy="838243"/>
            </a:xfrm>
            <a:prstGeom prst="rect">
              <a:avLst/>
            </a:prstGeom>
          </p:spPr>
        </p:pic>
        <p:pic>
          <p:nvPicPr>
            <p:cNvPr id="25" name="Picture 24">
              <a:extLst>
                <a:ext uri="{FF2B5EF4-FFF2-40B4-BE49-F238E27FC236}">
                  <a16:creationId xmlns:a16="http://schemas.microsoft.com/office/drawing/2014/main" id="{B35F1F60-A1EB-879F-2D39-08A3CF34CE22}"/>
                </a:ext>
              </a:extLst>
            </p:cNvPr>
            <p:cNvPicPr>
              <a:picLocks noChangeAspect="1"/>
            </p:cNvPicPr>
            <p:nvPr/>
          </p:nvPicPr>
          <p:blipFill>
            <a:blip r:embed="rId9"/>
            <a:stretch>
              <a:fillRect/>
            </a:stretch>
          </p:blipFill>
          <p:spPr>
            <a:xfrm>
              <a:off x="9823587" y="2577348"/>
              <a:ext cx="1111307" cy="133357"/>
            </a:xfrm>
            <a:prstGeom prst="rect">
              <a:avLst/>
            </a:prstGeom>
          </p:spPr>
        </p:pic>
      </p:grpSp>
      <p:pic>
        <p:nvPicPr>
          <p:cNvPr id="28" name="Picture 27">
            <a:extLst>
              <a:ext uri="{FF2B5EF4-FFF2-40B4-BE49-F238E27FC236}">
                <a16:creationId xmlns:a16="http://schemas.microsoft.com/office/drawing/2014/main" id="{5FFFFAD1-B453-A2F8-44D9-4C1E2050B862}"/>
              </a:ext>
            </a:extLst>
          </p:cNvPr>
          <p:cNvPicPr>
            <a:picLocks noChangeAspect="1"/>
          </p:cNvPicPr>
          <p:nvPr/>
        </p:nvPicPr>
        <p:blipFill rotWithShape="1">
          <a:blip r:embed="rId10"/>
          <a:srcRect b="35800"/>
          <a:stretch/>
        </p:blipFill>
        <p:spPr>
          <a:xfrm>
            <a:off x="916635" y="4883948"/>
            <a:ext cx="864562" cy="729616"/>
          </a:xfrm>
          <a:prstGeom prst="rect">
            <a:avLst/>
          </a:prstGeom>
        </p:spPr>
      </p:pic>
      <p:pic>
        <p:nvPicPr>
          <p:cNvPr id="30" name="Picture 29">
            <a:extLst>
              <a:ext uri="{FF2B5EF4-FFF2-40B4-BE49-F238E27FC236}">
                <a16:creationId xmlns:a16="http://schemas.microsoft.com/office/drawing/2014/main" id="{1667E979-D16D-A148-4021-88FD0140120E}"/>
              </a:ext>
            </a:extLst>
          </p:cNvPr>
          <p:cNvPicPr>
            <a:picLocks noChangeAspect="1"/>
          </p:cNvPicPr>
          <p:nvPr/>
        </p:nvPicPr>
        <p:blipFill>
          <a:blip r:embed="rId11"/>
          <a:stretch>
            <a:fillRect/>
          </a:stretch>
        </p:blipFill>
        <p:spPr>
          <a:xfrm>
            <a:off x="11395810" y="440543"/>
            <a:ext cx="495325" cy="495325"/>
          </a:xfrm>
          <a:prstGeom prst="rect">
            <a:avLst/>
          </a:prstGeom>
        </p:spPr>
      </p:pic>
      <p:pic>
        <p:nvPicPr>
          <p:cNvPr id="3076" name="Picture 4" descr="User Icon Jpg #214317 - Free Icons Library">
            <a:extLst>
              <a:ext uri="{FF2B5EF4-FFF2-40B4-BE49-F238E27FC236}">
                <a16:creationId xmlns:a16="http://schemas.microsoft.com/office/drawing/2014/main" id="{0A882B1E-E114-A529-29EF-5EDEB9D0AB6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736" t="23433" r="15626" b="21937"/>
          <a:stretch/>
        </p:blipFill>
        <p:spPr bwMode="auto">
          <a:xfrm flipH="1">
            <a:off x="1659749" y="5870942"/>
            <a:ext cx="660144" cy="525695"/>
          </a:xfrm>
          <a:prstGeom prst="rect">
            <a:avLst/>
          </a:prstGeom>
          <a:noFill/>
          <a:extLst>
            <a:ext uri="{909E8E84-426E-40DD-AFC4-6F175D3DCCD1}">
              <a14:hiddenFill xmlns:a14="http://schemas.microsoft.com/office/drawing/2010/main">
                <a:solidFill>
                  <a:srgbClr val="FFFFFF"/>
                </a:solidFill>
              </a14:hiddenFill>
            </a:ext>
          </a:extLst>
        </p:spPr>
      </p:pic>
      <p:grpSp>
        <p:nvGrpSpPr>
          <p:cNvPr id="3087" name="Group 3086">
            <a:extLst>
              <a:ext uri="{FF2B5EF4-FFF2-40B4-BE49-F238E27FC236}">
                <a16:creationId xmlns:a16="http://schemas.microsoft.com/office/drawing/2014/main" id="{2034957C-F840-E124-6C93-6462AE0F063B}"/>
              </a:ext>
            </a:extLst>
          </p:cNvPr>
          <p:cNvGrpSpPr/>
          <p:nvPr/>
        </p:nvGrpSpPr>
        <p:grpSpPr>
          <a:xfrm>
            <a:off x="10430560" y="3561830"/>
            <a:ext cx="1212912" cy="966118"/>
            <a:chOff x="1502985" y="5480421"/>
            <a:chExt cx="1212912" cy="966118"/>
          </a:xfrm>
        </p:grpSpPr>
        <p:pic>
          <p:nvPicPr>
            <p:cNvPr id="3088" name="Picture 3087">
              <a:extLst>
                <a:ext uri="{FF2B5EF4-FFF2-40B4-BE49-F238E27FC236}">
                  <a16:creationId xmlns:a16="http://schemas.microsoft.com/office/drawing/2014/main" id="{8C0D76E5-FD78-27D7-3089-1780F9D61A08}"/>
                </a:ext>
              </a:extLst>
            </p:cNvPr>
            <p:cNvPicPr>
              <a:picLocks noChangeAspect="1"/>
            </p:cNvPicPr>
            <p:nvPr/>
          </p:nvPicPr>
          <p:blipFill>
            <a:blip r:embed="rId13"/>
            <a:stretch>
              <a:fillRect/>
            </a:stretch>
          </p:blipFill>
          <p:spPr>
            <a:xfrm>
              <a:off x="1583933" y="5480421"/>
              <a:ext cx="876345" cy="876345"/>
            </a:xfrm>
            <a:prstGeom prst="rect">
              <a:avLst/>
            </a:prstGeom>
          </p:spPr>
        </p:pic>
        <p:pic>
          <p:nvPicPr>
            <p:cNvPr id="3089" name="Picture 3088">
              <a:extLst>
                <a:ext uri="{FF2B5EF4-FFF2-40B4-BE49-F238E27FC236}">
                  <a16:creationId xmlns:a16="http://schemas.microsoft.com/office/drawing/2014/main" id="{0587AC2C-DF30-CC20-E134-0B8E771B824E}"/>
                </a:ext>
              </a:extLst>
            </p:cNvPr>
            <p:cNvPicPr>
              <a:picLocks noChangeAspect="1"/>
            </p:cNvPicPr>
            <p:nvPr/>
          </p:nvPicPr>
          <p:blipFill>
            <a:blip r:embed="rId14"/>
            <a:stretch>
              <a:fillRect/>
            </a:stretch>
          </p:blipFill>
          <p:spPr>
            <a:xfrm>
              <a:off x="1502985" y="6262380"/>
              <a:ext cx="1212912" cy="184159"/>
            </a:xfrm>
            <a:prstGeom prst="rect">
              <a:avLst/>
            </a:prstGeom>
          </p:spPr>
        </p:pic>
      </p:grpSp>
      <p:grpSp>
        <p:nvGrpSpPr>
          <p:cNvPr id="3091" name="Group 3090">
            <a:extLst>
              <a:ext uri="{FF2B5EF4-FFF2-40B4-BE49-F238E27FC236}">
                <a16:creationId xmlns:a16="http://schemas.microsoft.com/office/drawing/2014/main" id="{E5FA83C8-1099-D7F3-EBB7-1BD28EBFA4A4}"/>
              </a:ext>
            </a:extLst>
          </p:cNvPr>
          <p:cNvGrpSpPr/>
          <p:nvPr/>
        </p:nvGrpSpPr>
        <p:grpSpPr>
          <a:xfrm>
            <a:off x="7158465" y="5512984"/>
            <a:ext cx="1943417" cy="1111307"/>
            <a:chOff x="7026838" y="5457322"/>
            <a:chExt cx="1943417" cy="1111307"/>
          </a:xfrm>
        </p:grpSpPr>
        <p:grpSp>
          <p:nvGrpSpPr>
            <p:cNvPr id="3086" name="Group 3085">
              <a:extLst>
                <a:ext uri="{FF2B5EF4-FFF2-40B4-BE49-F238E27FC236}">
                  <a16:creationId xmlns:a16="http://schemas.microsoft.com/office/drawing/2014/main" id="{18D29F48-E147-0BC4-6BF9-252BAFEF5BC8}"/>
                </a:ext>
              </a:extLst>
            </p:cNvPr>
            <p:cNvGrpSpPr/>
            <p:nvPr/>
          </p:nvGrpSpPr>
          <p:grpSpPr>
            <a:xfrm>
              <a:off x="7026838" y="5457322"/>
              <a:ext cx="987474" cy="1111307"/>
              <a:chOff x="2191131" y="4730386"/>
              <a:chExt cx="1543129" cy="1727289"/>
            </a:xfrm>
          </p:grpSpPr>
          <p:grpSp>
            <p:nvGrpSpPr>
              <p:cNvPr id="3083" name="Group 3082">
                <a:extLst>
                  <a:ext uri="{FF2B5EF4-FFF2-40B4-BE49-F238E27FC236}">
                    <a16:creationId xmlns:a16="http://schemas.microsoft.com/office/drawing/2014/main" id="{4C61D5EE-26F4-ED0B-65FD-26A3F6801867}"/>
                  </a:ext>
                </a:extLst>
              </p:cNvPr>
              <p:cNvGrpSpPr/>
              <p:nvPr/>
            </p:nvGrpSpPr>
            <p:grpSpPr>
              <a:xfrm>
                <a:off x="2191131" y="4730386"/>
                <a:ext cx="1543129" cy="1727289"/>
                <a:chOff x="6607003" y="3999380"/>
                <a:chExt cx="1543129" cy="1727289"/>
              </a:xfrm>
            </p:grpSpPr>
            <p:pic>
              <p:nvPicPr>
                <p:cNvPr id="3077" name="Picture 3076">
                  <a:extLst>
                    <a:ext uri="{FF2B5EF4-FFF2-40B4-BE49-F238E27FC236}">
                      <a16:creationId xmlns:a16="http://schemas.microsoft.com/office/drawing/2014/main" id="{E4ECDC37-CD24-B996-E995-F947826ECA64}"/>
                    </a:ext>
                  </a:extLst>
                </p:cNvPr>
                <p:cNvPicPr>
                  <a:picLocks noChangeAspect="1"/>
                </p:cNvPicPr>
                <p:nvPr/>
              </p:nvPicPr>
              <p:blipFill>
                <a:blip r:embed="rId15"/>
                <a:stretch>
                  <a:fillRect/>
                </a:stretch>
              </p:blipFill>
              <p:spPr>
                <a:xfrm>
                  <a:off x="6607003" y="3999380"/>
                  <a:ext cx="1543129" cy="1727289"/>
                </a:xfrm>
                <a:prstGeom prst="rect">
                  <a:avLst/>
                </a:prstGeom>
              </p:spPr>
            </p:pic>
            <p:pic>
              <p:nvPicPr>
                <p:cNvPr id="3082" name="Picture 3081">
                  <a:extLst>
                    <a:ext uri="{FF2B5EF4-FFF2-40B4-BE49-F238E27FC236}">
                      <a16:creationId xmlns:a16="http://schemas.microsoft.com/office/drawing/2014/main" id="{54F9F6D0-CA2B-0ED9-A526-578F1E18E4ED}"/>
                    </a:ext>
                  </a:extLst>
                </p:cNvPr>
                <p:cNvPicPr>
                  <a:picLocks noChangeAspect="1"/>
                </p:cNvPicPr>
                <p:nvPr/>
              </p:nvPicPr>
              <p:blipFill>
                <a:blip r:embed="rId16"/>
                <a:stretch>
                  <a:fillRect/>
                </a:stretch>
              </p:blipFill>
              <p:spPr>
                <a:xfrm>
                  <a:off x="6825756" y="5221273"/>
                  <a:ext cx="1152847" cy="373291"/>
                </a:xfrm>
                <a:prstGeom prst="rect">
                  <a:avLst/>
                </a:prstGeom>
              </p:spPr>
            </p:pic>
          </p:grpSp>
          <p:pic>
            <p:nvPicPr>
              <p:cNvPr id="3085" name="Picture 3084">
                <a:extLst>
                  <a:ext uri="{FF2B5EF4-FFF2-40B4-BE49-F238E27FC236}">
                    <a16:creationId xmlns:a16="http://schemas.microsoft.com/office/drawing/2014/main" id="{748566C5-E9CA-723F-2DA9-F463F71971D6}"/>
                  </a:ext>
                </a:extLst>
              </p:cNvPr>
              <p:cNvPicPr>
                <a:picLocks noChangeAspect="1"/>
              </p:cNvPicPr>
              <p:nvPr/>
            </p:nvPicPr>
            <p:blipFill>
              <a:blip r:embed="rId17"/>
              <a:stretch>
                <a:fillRect/>
              </a:stretch>
            </p:blipFill>
            <p:spPr>
              <a:xfrm>
                <a:off x="2409884" y="6051254"/>
                <a:ext cx="1023096" cy="166997"/>
              </a:xfrm>
              <a:prstGeom prst="rect">
                <a:avLst/>
              </a:prstGeom>
            </p:spPr>
          </p:pic>
        </p:grpSp>
        <p:pic>
          <p:nvPicPr>
            <p:cNvPr id="3090" name="Picture 3089">
              <a:extLst>
                <a:ext uri="{FF2B5EF4-FFF2-40B4-BE49-F238E27FC236}">
                  <a16:creationId xmlns:a16="http://schemas.microsoft.com/office/drawing/2014/main" id="{29221A2C-B722-C61E-86DF-C05CDD3FC05E}"/>
                </a:ext>
              </a:extLst>
            </p:cNvPr>
            <p:cNvPicPr>
              <a:picLocks noChangeAspect="1"/>
            </p:cNvPicPr>
            <p:nvPr/>
          </p:nvPicPr>
          <p:blipFill rotWithShape="1">
            <a:blip r:embed="rId18"/>
            <a:srcRect l="17801" t="4793" r="16234" b="40957"/>
            <a:stretch/>
          </p:blipFill>
          <p:spPr>
            <a:xfrm>
              <a:off x="8065480" y="5535573"/>
              <a:ext cx="904775" cy="769930"/>
            </a:xfrm>
            <a:prstGeom prst="rect">
              <a:avLst/>
            </a:prstGeom>
          </p:spPr>
        </p:pic>
      </p:grpSp>
      <p:sp>
        <p:nvSpPr>
          <p:cNvPr id="3092" name="Rectangle: Rounded Corners 3091">
            <a:extLst>
              <a:ext uri="{FF2B5EF4-FFF2-40B4-BE49-F238E27FC236}">
                <a16:creationId xmlns:a16="http://schemas.microsoft.com/office/drawing/2014/main" id="{BC461677-E1D2-0915-A2A2-8B500AAB732D}"/>
              </a:ext>
            </a:extLst>
          </p:cNvPr>
          <p:cNvSpPr/>
          <p:nvPr/>
        </p:nvSpPr>
        <p:spPr>
          <a:xfrm>
            <a:off x="2780723" y="5067605"/>
            <a:ext cx="1745189" cy="1643945"/>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Picture 17">
            <a:extLst>
              <a:ext uri="{FF2B5EF4-FFF2-40B4-BE49-F238E27FC236}">
                <a16:creationId xmlns:a16="http://schemas.microsoft.com/office/drawing/2014/main" id="{CAFD4E41-11E0-3D21-2936-A0096AEDA5DB}"/>
              </a:ext>
            </a:extLst>
          </p:cNvPr>
          <p:cNvPicPr>
            <a:picLocks noChangeAspect="1"/>
          </p:cNvPicPr>
          <p:nvPr/>
        </p:nvPicPr>
        <p:blipFill>
          <a:blip r:embed="rId13"/>
          <a:stretch>
            <a:fillRect/>
          </a:stretch>
        </p:blipFill>
        <p:spPr>
          <a:xfrm>
            <a:off x="3154142" y="5802079"/>
            <a:ext cx="737218" cy="737218"/>
          </a:xfrm>
          <a:prstGeom prst="rect">
            <a:avLst/>
          </a:prstGeom>
        </p:spPr>
      </p:pic>
      <p:pic>
        <p:nvPicPr>
          <p:cNvPr id="3094" name="Picture 3093">
            <a:extLst>
              <a:ext uri="{FF2B5EF4-FFF2-40B4-BE49-F238E27FC236}">
                <a16:creationId xmlns:a16="http://schemas.microsoft.com/office/drawing/2014/main" id="{D6297C66-8A41-645B-7EC2-5872543F28DF}"/>
              </a:ext>
            </a:extLst>
          </p:cNvPr>
          <p:cNvPicPr>
            <a:picLocks noChangeAspect="1"/>
          </p:cNvPicPr>
          <p:nvPr/>
        </p:nvPicPr>
        <p:blipFill>
          <a:blip r:embed="rId19"/>
          <a:stretch>
            <a:fillRect/>
          </a:stretch>
        </p:blipFill>
        <p:spPr>
          <a:xfrm>
            <a:off x="3838553" y="5227958"/>
            <a:ext cx="549844" cy="546104"/>
          </a:xfrm>
          <a:prstGeom prst="rect">
            <a:avLst/>
          </a:prstGeom>
        </p:spPr>
      </p:pic>
      <p:pic>
        <p:nvPicPr>
          <p:cNvPr id="3095" name="Picture 8" descr="Azure Static Web App: Cloud Resume Challenge">
            <a:extLst>
              <a:ext uri="{FF2B5EF4-FFF2-40B4-BE49-F238E27FC236}">
                <a16:creationId xmlns:a16="http://schemas.microsoft.com/office/drawing/2014/main" id="{49366096-982C-D949-6121-DC9BD2312FE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18616" y="5204281"/>
            <a:ext cx="569781" cy="56978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B58FDBA-972E-4AEB-86A3-F5E4A6A819B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19893" y="4953419"/>
            <a:ext cx="660144" cy="660144"/>
          </a:xfrm>
          <a:prstGeom prst="ellipse">
            <a:avLst/>
          </a:prstGeom>
          <a:ln w="3175" cap="rnd">
            <a:solidFill>
              <a:srgbClr val="00B0F0"/>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96" name="Picture 3095">
            <a:extLst>
              <a:ext uri="{FF2B5EF4-FFF2-40B4-BE49-F238E27FC236}">
                <a16:creationId xmlns:a16="http://schemas.microsoft.com/office/drawing/2014/main" id="{597CA716-3AE7-EA9D-B002-CDABB2E24DA5}"/>
              </a:ext>
            </a:extLst>
          </p:cNvPr>
          <p:cNvPicPr>
            <a:picLocks noChangeAspect="1"/>
          </p:cNvPicPr>
          <p:nvPr/>
        </p:nvPicPr>
        <p:blipFill>
          <a:blip r:embed="rId10"/>
          <a:stretch>
            <a:fillRect/>
          </a:stretch>
        </p:blipFill>
        <p:spPr>
          <a:xfrm>
            <a:off x="10832444" y="4792344"/>
            <a:ext cx="692098" cy="909774"/>
          </a:xfrm>
          <a:prstGeom prst="rect">
            <a:avLst/>
          </a:prstGeom>
        </p:spPr>
      </p:pic>
      <p:grpSp>
        <p:nvGrpSpPr>
          <p:cNvPr id="3100" name="Group 3099">
            <a:extLst>
              <a:ext uri="{FF2B5EF4-FFF2-40B4-BE49-F238E27FC236}">
                <a16:creationId xmlns:a16="http://schemas.microsoft.com/office/drawing/2014/main" id="{7171084E-ED1E-3549-0E3A-05202EBF93F8}"/>
              </a:ext>
            </a:extLst>
          </p:cNvPr>
          <p:cNvGrpSpPr/>
          <p:nvPr/>
        </p:nvGrpSpPr>
        <p:grpSpPr>
          <a:xfrm>
            <a:off x="1189977" y="3439689"/>
            <a:ext cx="2371384" cy="1120626"/>
            <a:chOff x="966799" y="3317549"/>
            <a:chExt cx="2371384" cy="1120626"/>
          </a:xfrm>
        </p:grpSpPr>
        <p:sp>
          <p:nvSpPr>
            <p:cNvPr id="3099" name="Rectangle: Rounded Corners 3098">
              <a:extLst>
                <a:ext uri="{FF2B5EF4-FFF2-40B4-BE49-F238E27FC236}">
                  <a16:creationId xmlns:a16="http://schemas.microsoft.com/office/drawing/2014/main" id="{4BD6C986-EC79-B33F-F38A-60B2D55BEB84}"/>
                </a:ext>
              </a:extLst>
            </p:cNvPr>
            <p:cNvSpPr/>
            <p:nvPr/>
          </p:nvSpPr>
          <p:spPr>
            <a:xfrm>
              <a:off x="966799" y="3317549"/>
              <a:ext cx="2371384" cy="1120626"/>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9B574EB9-7501-A870-EFEA-EBC9489750B7}"/>
                </a:ext>
              </a:extLst>
            </p:cNvPr>
            <p:cNvPicPr>
              <a:picLocks noChangeAspect="1"/>
            </p:cNvPicPr>
            <p:nvPr/>
          </p:nvPicPr>
          <p:blipFill>
            <a:blip r:embed="rId22"/>
            <a:stretch>
              <a:fillRect/>
            </a:stretch>
          </p:blipFill>
          <p:spPr>
            <a:xfrm>
              <a:off x="1151458" y="3358278"/>
              <a:ext cx="1075533" cy="985511"/>
            </a:xfrm>
            <a:prstGeom prst="rect">
              <a:avLst/>
            </a:prstGeom>
          </p:spPr>
        </p:pic>
        <p:pic>
          <p:nvPicPr>
            <p:cNvPr id="3098" name="Picture 3097">
              <a:extLst>
                <a:ext uri="{FF2B5EF4-FFF2-40B4-BE49-F238E27FC236}">
                  <a16:creationId xmlns:a16="http://schemas.microsoft.com/office/drawing/2014/main" id="{DE73E0B6-8B81-396F-7A46-5CF2F8CF18AE}"/>
                </a:ext>
              </a:extLst>
            </p:cNvPr>
            <p:cNvPicPr>
              <a:picLocks noChangeAspect="1"/>
            </p:cNvPicPr>
            <p:nvPr/>
          </p:nvPicPr>
          <p:blipFill>
            <a:blip r:embed="rId8"/>
            <a:stretch>
              <a:fillRect/>
            </a:stretch>
          </p:blipFill>
          <p:spPr>
            <a:xfrm>
              <a:off x="2307939" y="3406537"/>
              <a:ext cx="679485" cy="838243"/>
            </a:xfrm>
            <a:prstGeom prst="rect">
              <a:avLst/>
            </a:prstGeom>
          </p:spPr>
        </p:pic>
      </p:grpSp>
      <p:pic>
        <p:nvPicPr>
          <p:cNvPr id="3101" name="Picture 3100">
            <a:extLst>
              <a:ext uri="{FF2B5EF4-FFF2-40B4-BE49-F238E27FC236}">
                <a16:creationId xmlns:a16="http://schemas.microsoft.com/office/drawing/2014/main" id="{48D76397-C48F-1E31-235B-D81C64DCCB65}"/>
              </a:ext>
            </a:extLst>
          </p:cNvPr>
          <p:cNvPicPr>
            <a:picLocks noChangeAspect="1"/>
          </p:cNvPicPr>
          <p:nvPr/>
        </p:nvPicPr>
        <p:blipFill>
          <a:blip r:embed="rId7"/>
          <a:stretch>
            <a:fillRect/>
          </a:stretch>
        </p:blipFill>
        <p:spPr>
          <a:xfrm>
            <a:off x="10729237" y="2232543"/>
            <a:ext cx="876344" cy="938307"/>
          </a:xfrm>
          <a:prstGeom prst="rect">
            <a:avLst/>
          </a:prstGeom>
        </p:spPr>
      </p:pic>
    </p:spTree>
    <p:extLst>
      <p:ext uri="{BB962C8B-B14F-4D97-AF65-F5344CB8AC3E}">
        <p14:creationId xmlns:p14="http://schemas.microsoft.com/office/powerpoint/2010/main" val="2162474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ectangle: Rounded Corners 3151">
            <a:extLst>
              <a:ext uri="{FF2B5EF4-FFF2-40B4-BE49-F238E27FC236}">
                <a16:creationId xmlns:a16="http://schemas.microsoft.com/office/drawing/2014/main" id="{5EA797D4-3CD4-81E4-7406-F55D08FC03C1}"/>
              </a:ext>
            </a:extLst>
          </p:cNvPr>
          <p:cNvSpPr/>
          <p:nvPr/>
        </p:nvSpPr>
        <p:spPr>
          <a:xfrm>
            <a:off x="6981893" y="5327642"/>
            <a:ext cx="1938309" cy="1093441"/>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2296AB99-D1E1-A94B-EEA2-5B6C5B224140}"/>
              </a:ext>
            </a:extLst>
          </p:cNvPr>
          <p:cNvSpPr txBox="1"/>
          <p:nvPr/>
        </p:nvSpPr>
        <p:spPr>
          <a:xfrm>
            <a:off x="401966" y="49530"/>
            <a:ext cx="6097604" cy="369332"/>
          </a:xfrm>
          <a:prstGeom prst="rect">
            <a:avLst/>
          </a:prstGeom>
          <a:noFill/>
        </p:spPr>
        <p:txBody>
          <a:bodyPr wrap="square">
            <a:spAutoFit/>
          </a:bodyPr>
          <a:lstStyle/>
          <a:p>
            <a:r>
              <a:rPr lang="en-IN" dirty="0"/>
              <a:t>https://github.com/Azure-Samples/azure-search-openai-demo</a:t>
            </a:r>
          </a:p>
        </p:txBody>
      </p:sp>
      <p:grpSp>
        <p:nvGrpSpPr>
          <p:cNvPr id="3140" name="Group 3139">
            <a:extLst>
              <a:ext uri="{FF2B5EF4-FFF2-40B4-BE49-F238E27FC236}">
                <a16:creationId xmlns:a16="http://schemas.microsoft.com/office/drawing/2014/main" id="{FE3243D0-97CE-8C7D-4085-8CA9F2ED1DD8}"/>
              </a:ext>
            </a:extLst>
          </p:cNvPr>
          <p:cNvGrpSpPr/>
          <p:nvPr/>
        </p:nvGrpSpPr>
        <p:grpSpPr>
          <a:xfrm>
            <a:off x="724301" y="500516"/>
            <a:ext cx="9551496" cy="6181933"/>
            <a:chOff x="724301" y="500516"/>
            <a:chExt cx="9551496" cy="6181933"/>
          </a:xfrm>
        </p:grpSpPr>
        <p:sp>
          <p:nvSpPr>
            <p:cNvPr id="3121" name="Rectangle: Rounded Corners 3120">
              <a:extLst>
                <a:ext uri="{FF2B5EF4-FFF2-40B4-BE49-F238E27FC236}">
                  <a16:creationId xmlns:a16="http://schemas.microsoft.com/office/drawing/2014/main" id="{7BE7C102-5B20-C987-9026-0E3798549152}"/>
                </a:ext>
              </a:extLst>
            </p:cNvPr>
            <p:cNvSpPr/>
            <p:nvPr/>
          </p:nvSpPr>
          <p:spPr>
            <a:xfrm>
              <a:off x="1299677" y="706544"/>
              <a:ext cx="2092754" cy="938706"/>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7E9D063E-7D1F-6CA1-1C96-5972B15A7F74}"/>
                </a:ext>
              </a:extLst>
            </p:cNvPr>
            <p:cNvGrpSpPr/>
            <p:nvPr/>
          </p:nvGrpSpPr>
          <p:grpSpPr>
            <a:xfrm>
              <a:off x="1497625" y="724624"/>
              <a:ext cx="1593644" cy="835024"/>
              <a:chOff x="862002" y="869700"/>
              <a:chExt cx="1593644" cy="835024"/>
            </a:xfrm>
          </p:grpSpPr>
          <p:pic>
            <p:nvPicPr>
              <p:cNvPr id="5" name="Picture 4">
                <a:extLst>
                  <a:ext uri="{FF2B5EF4-FFF2-40B4-BE49-F238E27FC236}">
                    <a16:creationId xmlns:a16="http://schemas.microsoft.com/office/drawing/2014/main" id="{357893D6-443D-E876-67F6-620C8A4BF837}"/>
                  </a:ext>
                </a:extLst>
              </p:cNvPr>
              <p:cNvPicPr>
                <a:picLocks noChangeAspect="1"/>
              </p:cNvPicPr>
              <p:nvPr/>
            </p:nvPicPr>
            <p:blipFill rotWithShape="1">
              <a:blip r:embed="rId2"/>
              <a:srcRect r="65593"/>
              <a:stretch/>
            </p:blipFill>
            <p:spPr>
              <a:xfrm>
                <a:off x="862002" y="869700"/>
                <a:ext cx="874260" cy="835024"/>
              </a:xfrm>
              <a:prstGeom prst="rect">
                <a:avLst/>
              </a:prstGeom>
            </p:spPr>
          </p:pic>
          <p:pic>
            <p:nvPicPr>
              <p:cNvPr id="7" name="Picture 6">
                <a:extLst>
                  <a:ext uri="{FF2B5EF4-FFF2-40B4-BE49-F238E27FC236}">
                    <a16:creationId xmlns:a16="http://schemas.microsoft.com/office/drawing/2014/main" id="{10F8162D-C123-77E9-4C93-F23527B7A725}"/>
                  </a:ext>
                </a:extLst>
              </p:cNvPr>
              <p:cNvPicPr>
                <a:picLocks noChangeAspect="1"/>
              </p:cNvPicPr>
              <p:nvPr/>
            </p:nvPicPr>
            <p:blipFill>
              <a:blip r:embed="rId3"/>
              <a:stretch>
                <a:fillRect/>
              </a:stretch>
            </p:blipFill>
            <p:spPr>
              <a:xfrm>
                <a:off x="1814998" y="962423"/>
                <a:ext cx="640648" cy="652156"/>
              </a:xfrm>
              <a:prstGeom prst="rect">
                <a:avLst/>
              </a:prstGeom>
            </p:spPr>
          </p:pic>
        </p:grpSp>
        <p:grpSp>
          <p:nvGrpSpPr>
            <p:cNvPr id="3091" name="Group 3090">
              <a:extLst>
                <a:ext uri="{FF2B5EF4-FFF2-40B4-BE49-F238E27FC236}">
                  <a16:creationId xmlns:a16="http://schemas.microsoft.com/office/drawing/2014/main" id="{E5FA83C8-1099-D7F3-EBB7-1BD28EBFA4A4}"/>
                </a:ext>
              </a:extLst>
            </p:cNvPr>
            <p:cNvGrpSpPr/>
            <p:nvPr/>
          </p:nvGrpSpPr>
          <p:grpSpPr>
            <a:xfrm>
              <a:off x="7013167" y="5386239"/>
              <a:ext cx="1879645" cy="967218"/>
              <a:chOff x="6937255" y="5457322"/>
              <a:chExt cx="1943396" cy="1111307"/>
            </a:xfrm>
          </p:grpSpPr>
          <p:grpSp>
            <p:nvGrpSpPr>
              <p:cNvPr id="3086" name="Group 3085">
                <a:extLst>
                  <a:ext uri="{FF2B5EF4-FFF2-40B4-BE49-F238E27FC236}">
                    <a16:creationId xmlns:a16="http://schemas.microsoft.com/office/drawing/2014/main" id="{18D29F48-E147-0BC4-6BF9-252BAFEF5BC8}"/>
                  </a:ext>
                </a:extLst>
              </p:cNvPr>
              <p:cNvGrpSpPr/>
              <p:nvPr/>
            </p:nvGrpSpPr>
            <p:grpSpPr>
              <a:xfrm>
                <a:off x="6937255" y="5457322"/>
                <a:ext cx="987474" cy="1111307"/>
                <a:chOff x="2051126" y="4730386"/>
                <a:chExt cx="1543129" cy="1727289"/>
              </a:xfrm>
            </p:grpSpPr>
            <p:grpSp>
              <p:nvGrpSpPr>
                <p:cNvPr id="3083" name="Group 3082">
                  <a:extLst>
                    <a:ext uri="{FF2B5EF4-FFF2-40B4-BE49-F238E27FC236}">
                      <a16:creationId xmlns:a16="http://schemas.microsoft.com/office/drawing/2014/main" id="{4C61D5EE-26F4-ED0B-65FD-26A3F6801867}"/>
                    </a:ext>
                  </a:extLst>
                </p:cNvPr>
                <p:cNvGrpSpPr/>
                <p:nvPr/>
              </p:nvGrpSpPr>
              <p:grpSpPr>
                <a:xfrm>
                  <a:off x="2051126" y="4730386"/>
                  <a:ext cx="1543129" cy="1727289"/>
                  <a:chOff x="6466998" y="3999380"/>
                  <a:chExt cx="1543129" cy="1727289"/>
                </a:xfrm>
              </p:grpSpPr>
              <p:pic>
                <p:nvPicPr>
                  <p:cNvPr id="3077" name="Picture 3076">
                    <a:extLst>
                      <a:ext uri="{FF2B5EF4-FFF2-40B4-BE49-F238E27FC236}">
                        <a16:creationId xmlns:a16="http://schemas.microsoft.com/office/drawing/2014/main" id="{E4ECDC37-CD24-B996-E995-F947826ECA64}"/>
                      </a:ext>
                    </a:extLst>
                  </p:cNvPr>
                  <p:cNvPicPr>
                    <a:picLocks noChangeAspect="1"/>
                  </p:cNvPicPr>
                  <p:nvPr/>
                </p:nvPicPr>
                <p:blipFill>
                  <a:blip r:embed="rId4"/>
                  <a:stretch>
                    <a:fillRect/>
                  </a:stretch>
                </p:blipFill>
                <p:spPr>
                  <a:xfrm>
                    <a:off x="6466998" y="3999380"/>
                    <a:ext cx="1543129" cy="1727289"/>
                  </a:xfrm>
                  <a:prstGeom prst="rect">
                    <a:avLst/>
                  </a:prstGeom>
                </p:spPr>
              </p:pic>
              <p:pic>
                <p:nvPicPr>
                  <p:cNvPr id="3082" name="Picture 3081">
                    <a:extLst>
                      <a:ext uri="{FF2B5EF4-FFF2-40B4-BE49-F238E27FC236}">
                        <a16:creationId xmlns:a16="http://schemas.microsoft.com/office/drawing/2014/main" id="{54F9F6D0-CA2B-0ED9-A526-578F1E18E4ED}"/>
                      </a:ext>
                    </a:extLst>
                  </p:cNvPr>
                  <p:cNvPicPr>
                    <a:picLocks noChangeAspect="1"/>
                  </p:cNvPicPr>
                  <p:nvPr/>
                </p:nvPicPr>
                <p:blipFill>
                  <a:blip r:embed="rId5"/>
                  <a:stretch>
                    <a:fillRect/>
                  </a:stretch>
                </p:blipFill>
                <p:spPr>
                  <a:xfrm>
                    <a:off x="6825756" y="5221273"/>
                    <a:ext cx="1152847" cy="373291"/>
                  </a:xfrm>
                  <a:prstGeom prst="rect">
                    <a:avLst/>
                  </a:prstGeom>
                </p:spPr>
              </p:pic>
            </p:grpSp>
            <p:pic>
              <p:nvPicPr>
                <p:cNvPr id="3085" name="Picture 3084">
                  <a:extLst>
                    <a:ext uri="{FF2B5EF4-FFF2-40B4-BE49-F238E27FC236}">
                      <a16:creationId xmlns:a16="http://schemas.microsoft.com/office/drawing/2014/main" id="{748566C5-E9CA-723F-2DA9-F463F71971D6}"/>
                    </a:ext>
                  </a:extLst>
                </p:cNvPr>
                <p:cNvPicPr>
                  <a:picLocks noChangeAspect="1"/>
                </p:cNvPicPr>
                <p:nvPr/>
              </p:nvPicPr>
              <p:blipFill>
                <a:blip r:embed="rId6"/>
                <a:stretch>
                  <a:fillRect/>
                </a:stretch>
              </p:blipFill>
              <p:spPr>
                <a:xfrm>
                  <a:off x="2269905" y="6051254"/>
                  <a:ext cx="1023097" cy="166997"/>
                </a:xfrm>
                <a:prstGeom prst="rect">
                  <a:avLst/>
                </a:prstGeom>
              </p:spPr>
            </p:pic>
          </p:grpSp>
          <p:pic>
            <p:nvPicPr>
              <p:cNvPr id="3090" name="Picture 3089">
                <a:extLst>
                  <a:ext uri="{FF2B5EF4-FFF2-40B4-BE49-F238E27FC236}">
                    <a16:creationId xmlns:a16="http://schemas.microsoft.com/office/drawing/2014/main" id="{29221A2C-B722-C61E-86DF-C05CDD3FC05E}"/>
                  </a:ext>
                </a:extLst>
              </p:cNvPr>
              <p:cNvPicPr>
                <a:picLocks noChangeAspect="1"/>
              </p:cNvPicPr>
              <p:nvPr/>
            </p:nvPicPr>
            <p:blipFill rotWithShape="1">
              <a:blip r:embed="rId7"/>
              <a:srcRect l="17801" t="4793" r="16234" b="40957"/>
              <a:stretch/>
            </p:blipFill>
            <p:spPr>
              <a:xfrm>
                <a:off x="7975875" y="5535573"/>
                <a:ext cx="904776" cy="769930"/>
              </a:xfrm>
              <a:prstGeom prst="rect">
                <a:avLst/>
              </a:prstGeom>
            </p:spPr>
          </p:pic>
        </p:grpSp>
        <p:grpSp>
          <p:nvGrpSpPr>
            <p:cNvPr id="12" name="Group 11">
              <a:extLst>
                <a:ext uri="{FF2B5EF4-FFF2-40B4-BE49-F238E27FC236}">
                  <a16:creationId xmlns:a16="http://schemas.microsoft.com/office/drawing/2014/main" id="{6C9FFD7F-540B-84FB-E37A-155B74903641}"/>
                </a:ext>
              </a:extLst>
            </p:cNvPr>
            <p:cNvGrpSpPr/>
            <p:nvPr/>
          </p:nvGrpSpPr>
          <p:grpSpPr>
            <a:xfrm>
              <a:off x="1573925" y="3469190"/>
              <a:ext cx="8451889" cy="2098591"/>
              <a:chOff x="2034902" y="3486073"/>
              <a:chExt cx="8451889" cy="2098591"/>
            </a:xfrm>
          </p:grpSpPr>
          <p:pic>
            <p:nvPicPr>
              <p:cNvPr id="11" name="Picture 10">
                <a:extLst>
                  <a:ext uri="{FF2B5EF4-FFF2-40B4-BE49-F238E27FC236}">
                    <a16:creationId xmlns:a16="http://schemas.microsoft.com/office/drawing/2014/main" id="{DAC29A5A-28B1-D2AF-5359-CDB1FD8C8139}"/>
                  </a:ext>
                </a:extLst>
              </p:cNvPr>
              <p:cNvPicPr>
                <a:picLocks noChangeAspect="1"/>
              </p:cNvPicPr>
              <p:nvPr/>
            </p:nvPicPr>
            <p:blipFill rotWithShape="1">
              <a:blip r:embed="rId8"/>
              <a:srcRect t="27189"/>
              <a:stretch/>
            </p:blipFill>
            <p:spPr>
              <a:xfrm>
                <a:off x="8394037" y="3486073"/>
                <a:ext cx="2092754" cy="903798"/>
              </a:xfrm>
              <a:prstGeom prst="rect">
                <a:avLst/>
              </a:prstGeom>
            </p:spPr>
          </p:pic>
          <p:pic>
            <p:nvPicPr>
              <p:cNvPr id="14" name="Picture 13">
                <a:extLst>
                  <a:ext uri="{FF2B5EF4-FFF2-40B4-BE49-F238E27FC236}">
                    <a16:creationId xmlns:a16="http://schemas.microsoft.com/office/drawing/2014/main" id="{55795331-5093-92E7-F5A9-4FD177C74458}"/>
                  </a:ext>
                </a:extLst>
              </p:cNvPr>
              <p:cNvPicPr>
                <a:picLocks noChangeAspect="1"/>
              </p:cNvPicPr>
              <p:nvPr/>
            </p:nvPicPr>
            <p:blipFill rotWithShape="1">
              <a:blip r:embed="rId9"/>
              <a:srcRect t="17527"/>
              <a:stretch/>
            </p:blipFill>
            <p:spPr>
              <a:xfrm>
                <a:off x="5925470" y="3576479"/>
                <a:ext cx="950220" cy="839090"/>
              </a:xfrm>
              <a:prstGeom prst="rect">
                <a:avLst/>
              </a:prstGeom>
            </p:spPr>
          </p:pic>
          <p:grpSp>
            <p:nvGrpSpPr>
              <p:cNvPr id="3100" name="Group 3099">
                <a:extLst>
                  <a:ext uri="{FF2B5EF4-FFF2-40B4-BE49-F238E27FC236}">
                    <a16:creationId xmlns:a16="http://schemas.microsoft.com/office/drawing/2014/main" id="{7171084E-ED1E-3549-0E3A-05202EBF93F8}"/>
                  </a:ext>
                </a:extLst>
              </p:cNvPr>
              <p:cNvGrpSpPr/>
              <p:nvPr/>
            </p:nvGrpSpPr>
            <p:grpSpPr>
              <a:xfrm>
                <a:off x="2034902" y="3526670"/>
                <a:ext cx="4655649" cy="2057994"/>
                <a:chOff x="966799" y="3317549"/>
                <a:chExt cx="5275503" cy="2456832"/>
              </a:xfrm>
            </p:grpSpPr>
            <p:sp>
              <p:nvSpPr>
                <p:cNvPr id="3099" name="Rectangle: Rounded Corners 3098">
                  <a:extLst>
                    <a:ext uri="{FF2B5EF4-FFF2-40B4-BE49-F238E27FC236}">
                      <a16:creationId xmlns:a16="http://schemas.microsoft.com/office/drawing/2014/main" id="{4BD6C986-EC79-B33F-F38A-60B2D55BEB84}"/>
                    </a:ext>
                  </a:extLst>
                </p:cNvPr>
                <p:cNvSpPr/>
                <p:nvPr/>
              </p:nvSpPr>
              <p:spPr>
                <a:xfrm>
                  <a:off x="966799" y="3317549"/>
                  <a:ext cx="1502367" cy="1120626"/>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9B574EB9-7501-A870-EFEA-EBC9489750B7}"/>
                    </a:ext>
                  </a:extLst>
                </p:cNvPr>
                <p:cNvPicPr>
                  <a:picLocks noChangeAspect="1"/>
                </p:cNvPicPr>
                <p:nvPr/>
              </p:nvPicPr>
              <p:blipFill>
                <a:blip r:embed="rId10"/>
                <a:stretch>
                  <a:fillRect/>
                </a:stretch>
              </p:blipFill>
              <p:spPr>
                <a:xfrm>
                  <a:off x="1151458" y="3358278"/>
                  <a:ext cx="1075533" cy="985511"/>
                </a:xfrm>
                <a:prstGeom prst="rect">
                  <a:avLst/>
                </a:prstGeom>
              </p:spPr>
            </p:pic>
            <p:pic>
              <p:nvPicPr>
                <p:cNvPr id="3098" name="Picture 3097">
                  <a:extLst>
                    <a:ext uri="{FF2B5EF4-FFF2-40B4-BE49-F238E27FC236}">
                      <a16:creationId xmlns:a16="http://schemas.microsoft.com/office/drawing/2014/main" id="{DE73E0B6-8B81-396F-7A46-5CF2F8CF18AE}"/>
                    </a:ext>
                  </a:extLst>
                </p:cNvPr>
                <p:cNvPicPr>
                  <a:picLocks noChangeAspect="1"/>
                </p:cNvPicPr>
                <p:nvPr/>
              </p:nvPicPr>
              <p:blipFill>
                <a:blip r:embed="rId11"/>
                <a:stretch>
                  <a:fillRect/>
                </a:stretch>
              </p:blipFill>
              <p:spPr>
                <a:xfrm>
                  <a:off x="5562817" y="4936139"/>
                  <a:ext cx="679485" cy="838242"/>
                </a:xfrm>
                <a:prstGeom prst="rect">
                  <a:avLst/>
                </a:prstGeom>
              </p:spPr>
            </p:pic>
          </p:grpSp>
        </p:grpSp>
        <p:grpSp>
          <p:nvGrpSpPr>
            <p:cNvPr id="8" name="Group 7">
              <a:extLst>
                <a:ext uri="{FF2B5EF4-FFF2-40B4-BE49-F238E27FC236}">
                  <a16:creationId xmlns:a16="http://schemas.microsoft.com/office/drawing/2014/main" id="{6E377969-DF5A-BCE6-C3AA-BC1DD7728043}"/>
                </a:ext>
              </a:extLst>
            </p:cNvPr>
            <p:cNvGrpSpPr/>
            <p:nvPr/>
          </p:nvGrpSpPr>
          <p:grpSpPr>
            <a:xfrm>
              <a:off x="1666787" y="1969620"/>
              <a:ext cx="7331400" cy="753554"/>
              <a:chOff x="2637982" y="2090014"/>
              <a:chExt cx="7331400" cy="753554"/>
            </a:xfrm>
          </p:grpSpPr>
          <p:pic>
            <p:nvPicPr>
              <p:cNvPr id="9" name="Picture 8">
                <a:extLst>
                  <a:ext uri="{FF2B5EF4-FFF2-40B4-BE49-F238E27FC236}">
                    <a16:creationId xmlns:a16="http://schemas.microsoft.com/office/drawing/2014/main" id="{40A839A1-8876-0EB3-E086-A41A696D50CE}"/>
                  </a:ext>
                </a:extLst>
              </p:cNvPr>
              <p:cNvPicPr>
                <a:picLocks noChangeAspect="1"/>
              </p:cNvPicPr>
              <p:nvPr/>
            </p:nvPicPr>
            <p:blipFill>
              <a:blip r:embed="rId12"/>
              <a:stretch>
                <a:fillRect/>
              </a:stretch>
            </p:blipFill>
            <p:spPr>
              <a:xfrm>
                <a:off x="2637982" y="2175804"/>
                <a:ext cx="730530" cy="600810"/>
              </a:xfrm>
              <a:prstGeom prst="rect">
                <a:avLst/>
              </a:prstGeom>
            </p:spPr>
          </p:pic>
          <p:pic>
            <p:nvPicPr>
              <p:cNvPr id="10" name="Picture 9">
                <a:extLst>
                  <a:ext uri="{FF2B5EF4-FFF2-40B4-BE49-F238E27FC236}">
                    <a16:creationId xmlns:a16="http://schemas.microsoft.com/office/drawing/2014/main" id="{B413E574-C9C7-8592-C549-C9AAF58EDECD}"/>
                  </a:ext>
                </a:extLst>
              </p:cNvPr>
              <p:cNvPicPr>
                <a:picLocks noChangeAspect="1"/>
              </p:cNvPicPr>
              <p:nvPr/>
            </p:nvPicPr>
            <p:blipFill>
              <a:blip r:embed="rId13"/>
              <a:stretch>
                <a:fillRect/>
              </a:stretch>
            </p:blipFill>
            <p:spPr>
              <a:xfrm>
                <a:off x="5840613" y="2090014"/>
                <a:ext cx="916252" cy="753554"/>
              </a:xfrm>
              <a:prstGeom prst="rect">
                <a:avLst/>
              </a:prstGeom>
            </p:spPr>
          </p:pic>
          <p:pic>
            <p:nvPicPr>
              <p:cNvPr id="2" name="Picture 1">
                <a:extLst>
                  <a:ext uri="{FF2B5EF4-FFF2-40B4-BE49-F238E27FC236}">
                    <a16:creationId xmlns:a16="http://schemas.microsoft.com/office/drawing/2014/main" id="{63CADA0B-28C4-801B-95F3-F476A2943F34}"/>
                  </a:ext>
                </a:extLst>
              </p:cNvPr>
              <p:cNvPicPr>
                <a:picLocks noChangeAspect="1"/>
              </p:cNvPicPr>
              <p:nvPr/>
            </p:nvPicPr>
            <p:blipFill>
              <a:blip r:embed="rId13"/>
              <a:stretch>
                <a:fillRect/>
              </a:stretch>
            </p:blipFill>
            <p:spPr>
              <a:xfrm>
                <a:off x="9053130" y="2090014"/>
                <a:ext cx="916252" cy="753554"/>
              </a:xfrm>
              <a:prstGeom prst="rect">
                <a:avLst/>
              </a:prstGeom>
            </p:spPr>
          </p:pic>
        </p:grpSp>
        <p:cxnSp>
          <p:nvCxnSpPr>
            <p:cNvPr id="24" name="Connector: Elbow 23">
              <a:extLst>
                <a:ext uri="{FF2B5EF4-FFF2-40B4-BE49-F238E27FC236}">
                  <a16:creationId xmlns:a16="http://schemas.microsoft.com/office/drawing/2014/main" id="{5C1DD5A6-4065-79F1-50F6-786F3119BB6B}"/>
                </a:ext>
              </a:extLst>
            </p:cNvPr>
            <p:cNvCxnSpPr>
              <a:cxnSpLocks/>
              <a:stCxn id="2" idx="2"/>
              <a:endCxn id="14" idx="0"/>
            </p:cNvCxnSpPr>
            <p:nvPr/>
          </p:nvCxnSpPr>
          <p:spPr>
            <a:xfrm rot="5400000">
              <a:off x="6821621" y="1841156"/>
              <a:ext cx="836422" cy="26004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604866-B7C5-BBF5-BFC1-A811BDB199FA}"/>
                </a:ext>
              </a:extLst>
            </p:cNvPr>
            <p:cNvCxnSpPr>
              <a:cxnSpLocks/>
              <a:stCxn id="9" idx="3"/>
              <a:endCxn id="10" idx="1"/>
            </p:cNvCxnSpPr>
            <p:nvPr/>
          </p:nvCxnSpPr>
          <p:spPr>
            <a:xfrm flipV="1">
              <a:off x="2397317" y="2346397"/>
              <a:ext cx="2472101" cy="9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3" name="Straight Arrow Connector 3072">
              <a:extLst>
                <a:ext uri="{FF2B5EF4-FFF2-40B4-BE49-F238E27FC236}">
                  <a16:creationId xmlns:a16="http://schemas.microsoft.com/office/drawing/2014/main" id="{183D53EB-5C8B-301C-DFC8-491EA9386B39}"/>
                </a:ext>
              </a:extLst>
            </p:cNvPr>
            <p:cNvCxnSpPr>
              <a:stCxn id="10" idx="3"/>
              <a:endCxn id="2" idx="1"/>
            </p:cNvCxnSpPr>
            <p:nvPr/>
          </p:nvCxnSpPr>
          <p:spPr>
            <a:xfrm>
              <a:off x="5785670" y="2346397"/>
              <a:ext cx="2296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FDF47906-85F0-BE2F-D5FC-47B395919E7B}"/>
                </a:ext>
              </a:extLst>
            </p:cNvPr>
            <p:cNvCxnSpPr>
              <a:cxnSpLocks/>
              <a:stCxn id="9" idx="2"/>
            </p:cNvCxnSpPr>
            <p:nvPr/>
          </p:nvCxnSpPr>
          <p:spPr>
            <a:xfrm>
              <a:off x="2032052" y="2656220"/>
              <a:ext cx="15756" cy="812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3535718B-9314-9217-70F3-8B4001FC941E}"/>
                </a:ext>
              </a:extLst>
            </p:cNvPr>
            <p:cNvCxnSpPr>
              <a:cxnSpLocks/>
              <a:stCxn id="3099" idx="3"/>
              <a:endCxn id="14" idx="1"/>
            </p:cNvCxnSpPr>
            <p:nvPr/>
          </p:nvCxnSpPr>
          <p:spPr>
            <a:xfrm>
              <a:off x="2899769" y="3979140"/>
              <a:ext cx="25647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7AAF0EFE-520E-FBBF-5A64-A6A4AB11C42C}"/>
                </a:ext>
              </a:extLst>
            </p:cNvPr>
            <p:cNvCxnSpPr>
              <a:cxnSpLocks/>
              <a:stCxn id="14" idx="3"/>
            </p:cNvCxnSpPr>
            <p:nvPr/>
          </p:nvCxnSpPr>
          <p:spPr>
            <a:xfrm>
              <a:off x="6414713" y="3979141"/>
              <a:ext cx="2036268" cy="1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97" name="Connector: Elbow 3096">
              <a:extLst>
                <a:ext uri="{FF2B5EF4-FFF2-40B4-BE49-F238E27FC236}">
                  <a16:creationId xmlns:a16="http://schemas.microsoft.com/office/drawing/2014/main" id="{57998287-CF2D-793A-DF90-763AAE1C7C10}"/>
                </a:ext>
              </a:extLst>
            </p:cNvPr>
            <p:cNvCxnSpPr>
              <a:stCxn id="3092" idx="0"/>
              <a:endCxn id="11" idx="2"/>
            </p:cNvCxnSpPr>
            <p:nvPr/>
          </p:nvCxnSpPr>
          <p:spPr>
            <a:xfrm rot="5400000" flipH="1" flipV="1">
              <a:off x="5732562" y="2032857"/>
              <a:ext cx="906744" cy="55870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0" name="Straight Arrow Connector 3109">
              <a:extLst>
                <a:ext uri="{FF2B5EF4-FFF2-40B4-BE49-F238E27FC236}">
                  <a16:creationId xmlns:a16="http://schemas.microsoft.com/office/drawing/2014/main" id="{53F70CEC-4007-EC98-07FA-D5B8474D974B}"/>
                </a:ext>
              </a:extLst>
            </p:cNvPr>
            <p:cNvCxnSpPr>
              <a:stCxn id="3077" idx="1"/>
              <a:endCxn id="3092" idx="3"/>
            </p:cNvCxnSpPr>
            <p:nvPr/>
          </p:nvCxnSpPr>
          <p:spPr>
            <a:xfrm flipH="1">
              <a:off x="4129677" y="5869848"/>
              <a:ext cx="2883492" cy="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2" name="Straight Arrow Connector 3111">
              <a:extLst>
                <a:ext uri="{FF2B5EF4-FFF2-40B4-BE49-F238E27FC236}">
                  <a16:creationId xmlns:a16="http://schemas.microsoft.com/office/drawing/2014/main" id="{74AA55BD-DCC9-7B8E-691D-247F16927696}"/>
                </a:ext>
              </a:extLst>
            </p:cNvPr>
            <p:cNvCxnSpPr>
              <a:stCxn id="28" idx="3"/>
              <a:endCxn id="3074" idx="2"/>
            </p:cNvCxnSpPr>
            <p:nvPr/>
          </p:nvCxnSpPr>
          <p:spPr>
            <a:xfrm flipV="1">
              <a:off x="2047808" y="5396006"/>
              <a:ext cx="316769" cy="856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14" name="Connector: Elbow 3113">
              <a:extLst>
                <a:ext uri="{FF2B5EF4-FFF2-40B4-BE49-F238E27FC236}">
                  <a16:creationId xmlns:a16="http://schemas.microsoft.com/office/drawing/2014/main" id="{2EFF5BFC-5787-7399-0D02-EA0CD702DB3A}"/>
                </a:ext>
              </a:extLst>
            </p:cNvPr>
            <p:cNvCxnSpPr>
              <a:stCxn id="3076" idx="1"/>
            </p:cNvCxnSpPr>
            <p:nvPr/>
          </p:nvCxnSpPr>
          <p:spPr>
            <a:xfrm flipV="1">
              <a:off x="2397317" y="5632436"/>
              <a:ext cx="92862" cy="3650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6" name="Connector: Elbow 3115">
              <a:extLst>
                <a:ext uri="{FF2B5EF4-FFF2-40B4-BE49-F238E27FC236}">
                  <a16:creationId xmlns:a16="http://schemas.microsoft.com/office/drawing/2014/main" id="{C506327E-F4AE-F005-5125-56254652B02E}"/>
                </a:ext>
              </a:extLst>
            </p:cNvPr>
            <p:cNvCxnSpPr>
              <a:endCxn id="3090" idx="3"/>
            </p:cNvCxnSpPr>
            <p:nvPr/>
          </p:nvCxnSpPr>
          <p:spPr>
            <a:xfrm rot="5400000">
              <a:off x="8298799" y="4963443"/>
              <a:ext cx="1419966" cy="231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0" name="Connector: Elbow 3119">
              <a:extLst>
                <a:ext uri="{FF2B5EF4-FFF2-40B4-BE49-F238E27FC236}">
                  <a16:creationId xmlns:a16="http://schemas.microsoft.com/office/drawing/2014/main" id="{3C11A9C9-859E-4C73-EA19-E40FAF6B1423}"/>
                </a:ext>
              </a:extLst>
            </p:cNvPr>
            <p:cNvCxnSpPr>
              <a:cxnSpLocks/>
              <a:stCxn id="7" idx="2"/>
              <a:endCxn id="9" idx="0"/>
            </p:cNvCxnSpPr>
            <p:nvPr/>
          </p:nvCxnSpPr>
          <p:spPr>
            <a:xfrm rot="5400000">
              <a:off x="2108546" y="1393010"/>
              <a:ext cx="585907" cy="7388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22" name="TextBox 3121">
              <a:extLst>
                <a:ext uri="{FF2B5EF4-FFF2-40B4-BE49-F238E27FC236}">
                  <a16:creationId xmlns:a16="http://schemas.microsoft.com/office/drawing/2014/main" id="{B2E59367-2C50-F2B3-B882-FCFD923E70AE}"/>
                </a:ext>
              </a:extLst>
            </p:cNvPr>
            <p:cNvSpPr txBox="1"/>
            <p:nvPr/>
          </p:nvSpPr>
          <p:spPr>
            <a:xfrm>
              <a:off x="6372562" y="2046342"/>
              <a:ext cx="1276414" cy="584775"/>
            </a:xfrm>
            <a:prstGeom prst="rect">
              <a:avLst/>
            </a:prstGeom>
            <a:noFill/>
          </p:spPr>
          <p:txBody>
            <a:bodyPr wrap="square">
              <a:spAutoFit/>
            </a:bodyPr>
            <a:lstStyle/>
            <a:p>
              <a:pPr algn="ctr"/>
              <a:r>
                <a:rPr lang="en-IN" sz="1600" dirty="0"/>
                <a:t>Document </a:t>
              </a:r>
            </a:p>
            <a:p>
              <a:pPr algn="ctr"/>
              <a:r>
                <a:rPr lang="en-IN" sz="1600" dirty="0"/>
                <a:t>Chunks</a:t>
              </a:r>
            </a:p>
          </p:txBody>
        </p:sp>
        <p:grpSp>
          <p:nvGrpSpPr>
            <p:cNvPr id="3126" name="Group 3125">
              <a:extLst>
                <a:ext uri="{FF2B5EF4-FFF2-40B4-BE49-F238E27FC236}">
                  <a16:creationId xmlns:a16="http://schemas.microsoft.com/office/drawing/2014/main" id="{96BA8D35-23EE-7F0C-DFFD-FA28887C223A}"/>
                </a:ext>
              </a:extLst>
            </p:cNvPr>
            <p:cNvGrpSpPr/>
            <p:nvPr/>
          </p:nvGrpSpPr>
          <p:grpSpPr>
            <a:xfrm>
              <a:off x="1418045" y="5176700"/>
              <a:ext cx="2711632" cy="1294068"/>
              <a:chOff x="1418045" y="5176700"/>
              <a:chExt cx="2711632" cy="1294068"/>
            </a:xfrm>
          </p:grpSpPr>
          <p:grpSp>
            <p:nvGrpSpPr>
              <p:cNvPr id="4" name="Group 3">
                <a:extLst>
                  <a:ext uri="{FF2B5EF4-FFF2-40B4-BE49-F238E27FC236}">
                    <a16:creationId xmlns:a16="http://schemas.microsoft.com/office/drawing/2014/main" id="{1A9E60C0-DF84-16CD-0A90-C4D7C932F361}"/>
                  </a:ext>
                </a:extLst>
              </p:cNvPr>
              <p:cNvGrpSpPr/>
              <p:nvPr/>
            </p:nvGrpSpPr>
            <p:grpSpPr>
              <a:xfrm>
                <a:off x="1418045" y="5176700"/>
                <a:ext cx="2711632" cy="1294068"/>
                <a:chOff x="1316460" y="4925393"/>
                <a:chExt cx="3209452" cy="1786157"/>
              </a:xfrm>
            </p:grpSpPr>
            <p:pic>
              <p:nvPicPr>
                <p:cNvPr id="28" name="Picture 27">
                  <a:extLst>
                    <a:ext uri="{FF2B5EF4-FFF2-40B4-BE49-F238E27FC236}">
                      <a16:creationId xmlns:a16="http://schemas.microsoft.com/office/drawing/2014/main" id="{5FFFFAD1-B453-A2F8-44D9-4C1E2050B862}"/>
                    </a:ext>
                  </a:extLst>
                </p:cNvPr>
                <p:cNvPicPr>
                  <a:picLocks noChangeAspect="1"/>
                </p:cNvPicPr>
                <p:nvPr/>
              </p:nvPicPr>
              <p:blipFill rotWithShape="1">
                <a:blip r:embed="rId14"/>
                <a:srcRect b="35800"/>
                <a:stretch/>
              </p:blipFill>
              <p:spPr>
                <a:xfrm>
                  <a:off x="1316460" y="4925393"/>
                  <a:ext cx="745379" cy="629036"/>
                </a:xfrm>
                <a:prstGeom prst="rect">
                  <a:avLst/>
                </a:prstGeom>
              </p:spPr>
            </p:pic>
            <p:pic>
              <p:nvPicPr>
                <p:cNvPr id="3076" name="Picture 4" descr="User Icon Jpg #214317 - Free Icons Library">
                  <a:extLst>
                    <a:ext uri="{FF2B5EF4-FFF2-40B4-BE49-F238E27FC236}">
                      <a16:creationId xmlns:a16="http://schemas.microsoft.com/office/drawing/2014/main" id="{0A882B1E-E114-A529-29EF-5EDEB9D0AB6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736" t="23433" r="15626" b="21937"/>
                <a:stretch/>
              </p:blipFill>
              <p:spPr bwMode="auto">
                <a:xfrm flipH="1">
                  <a:off x="1832144" y="5802079"/>
                  <a:ext cx="643370" cy="512337"/>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Rounded Corners 3091">
                  <a:extLst>
                    <a:ext uri="{FF2B5EF4-FFF2-40B4-BE49-F238E27FC236}">
                      <a16:creationId xmlns:a16="http://schemas.microsoft.com/office/drawing/2014/main" id="{BC461677-E1D2-0915-A2A2-8B500AAB732D}"/>
                    </a:ext>
                  </a:extLst>
                </p:cNvPr>
                <p:cNvSpPr/>
                <p:nvPr/>
              </p:nvSpPr>
              <p:spPr>
                <a:xfrm>
                  <a:off x="2780723" y="5067605"/>
                  <a:ext cx="1745189" cy="1643945"/>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Picture 17">
                  <a:extLst>
                    <a:ext uri="{FF2B5EF4-FFF2-40B4-BE49-F238E27FC236}">
                      <a16:creationId xmlns:a16="http://schemas.microsoft.com/office/drawing/2014/main" id="{CAFD4E41-11E0-3D21-2936-A0096AEDA5DB}"/>
                    </a:ext>
                  </a:extLst>
                </p:cNvPr>
                <p:cNvPicPr>
                  <a:picLocks noChangeAspect="1"/>
                </p:cNvPicPr>
                <p:nvPr/>
              </p:nvPicPr>
              <p:blipFill>
                <a:blip r:embed="rId16"/>
                <a:stretch>
                  <a:fillRect/>
                </a:stretch>
              </p:blipFill>
              <p:spPr>
                <a:xfrm>
                  <a:off x="3154142" y="5802079"/>
                  <a:ext cx="737218" cy="737218"/>
                </a:xfrm>
                <a:prstGeom prst="rect">
                  <a:avLst/>
                </a:prstGeom>
              </p:spPr>
            </p:pic>
            <p:pic>
              <p:nvPicPr>
                <p:cNvPr id="3094" name="Picture 3093">
                  <a:extLst>
                    <a:ext uri="{FF2B5EF4-FFF2-40B4-BE49-F238E27FC236}">
                      <a16:creationId xmlns:a16="http://schemas.microsoft.com/office/drawing/2014/main" id="{D6297C66-8A41-645B-7EC2-5872543F28DF}"/>
                    </a:ext>
                  </a:extLst>
                </p:cNvPr>
                <p:cNvPicPr>
                  <a:picLocks noChangeAspect="1"/>
                </p:cNvPicPr>
                <p:nvPr/>
              </p:nvPicPr>
              <p:blipFill>
                <a:blip r:embed="rId17"/>
                <a:stretch>
                  <a:fillRect/>
                </a:stretch>
              </p:blipFill>
              <p:spPr>
                <a:xfrm>
                  <a:off x="3838553" y="5227958"/>
                  <a:ext cx="549844" cy="546104"/>
                </a:xfrm>
                <a:prstGeom prst="rect">
                  <a:avLst/>
                </a:prstGeom>
              </p:spPr>
            </p:pic>
            <p:pic>
              <p:nvPicPr>
                <p:cNvPr id="3095" name="Picture 8" descr="Azure Static Web App: Cloud Resume Challenge">
                  <a:extLst>
                    <a:ext uri="{FF2B5EF4-FFF2-40B4-BE49-F238E27FC236}">
                      <a16:creationId xmlns:a16="http://schemas.microsoft.com/office/drawing/2014/main" id="{49366096-982C-D949-6121-DC9BD2312F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18616" y="5204281"/>
                  <a:ext cx="569781" cy="56978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B58FDBA-972E-4AEB-86A3-F5E4A6A819B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36763" y="4943203"/>
                  <a:ext cx="569781" cy="569781"/>
                </a:xfrm>
                <a:prstGeom prst="ellipse">
                  <a:avLst/>
                </a:prstGeom>
                <a:ln w="3175" cap="rnd">
                  <a:solidFill>
                    <a:srgbClr val="00B0F0"/>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3124" name="Picture 3123">
                <a:extLst>
                  <a:ext uri="{FF2B5EF4-FFF2-40B4-BE49-F238E27FC236}">
                    <a16:creationId xmlns:a16="http://schemas.microsoft.com/office/drawing/2014/main" id="{D6AC0B72-E3AD-DCB4-52B6-98B4C4D7260D}"/>
                  </a:ext>
                </a:extLst>
              </p:cNvPr>
              <p:cNvPicPr>
                <a:picLocks noChangeAspect="1"/>
              </p:cNvPicPr>
              <p:nvPr/>
            </p:nvPicPr>
            <p:blipFill>
              <a:blip r:embed="rId20"/>
              <a:stretch>
                <a:fillRect/>
              </a:stretch>
            </p:blipFill>
            <p:spPr>
              <a:xfrm>
                <a:off x="2948109" y="5350762"/>
                <a:ext cx="481403" cy="428566"/>
              </a:xfrm>
              <a:prstGeom prst="rect">
                <a:avLst/>
              </a:prstGeom>
            </p:spPr>
          </p:pic>
        </p:grpSp>
        <p:sp>
          <p:nvSpPr>
            <p:cNvPr id="3127" name="Rectangle: Rounded Corners 3126">
              <a:extLst>
                <a:ext uri="{FF2B5EF4-FFF2-40B4-BE49-F238E27FC236}">
                  <a16:creationId xmlns:a16="http://schemas.microsoft.com/office/drawing/2014/main" id="{29EE4584-5E05-E342-2CBF-F5C69F6B1003}"/>
                </a:ext>
              </a:extLst>
            </p:cNvPr>
            <p:cNvSpPr/>
            <p:nvPr/>
          </p:nvSpPr>
          <p:spPr>
            <a:xfrm>
              <a:off x="724301" y="500516"/>
              <a:ext cx="9301513" cy="6181933"/>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28" name="TextBox 3127">
              <a:extLst>
                <a:ext uri="{FF2B5EF4-FFF2-40B4-BE49-F238E27FC236}">
                  <a16:creationId xmlns:a16="http://schemas.microsoft.com/office/drawing/2014/main" id="{43E14403-108E-7DCF-8228-5C3570EF17E3}"/>
                </a:ext>
              </a:extLst>
            </p:cNvPr>
            <p:cNvSpPr txBox="1"/>
            <p:nvPr/>
          </p:nvSpPr>
          <p:spPr>
            <a:xfrm>
              <a:off x="3050416" y="2057530"/>
              <a:ext cx="1276414" cy="584775"/>
            </a:xfrm>
            <a:prstGeom prst="rect">
              <a:avLst/>
            </a:prstGeom>
            <a:noFill/>
          </p:spPr>
          <p:txBody>
            <a:bodyPr wrap="square">
              <a:spAutoFit/>
            </a:bodyPr>
            <a:lstStyle/>
            <a:p>
              <a:pPr algn="ctr"/>
              <a:r>
                <a:rPr lang="en-IN" sz="1600" dirty="0"/>
                <a:t>Realtime sync</a:t>
              </a:r>
            </a:p>
          </p:txBody>
        </p:sp>
        <p:sp>
          <p:nvSpPr>
            <p:cNvPr id="3129" name="TextBox 3128">
              <a:extLst>
                <a:ext uri="{FF2B5EF4-FFF2-40B4-BE49-F238E27FC236}">
                  <a16:creationId xmlns:a16="http://schemas.microsoft.com/office/drawing/2014/main" id="{98FF0923-AF78-015C-506A-CA5DF03B6674}"/>
                </a:ext>
              </a:extLst>
            </p:cNvPr>
            <p:cNvSpPr txBox="1"/>
            <p:nvPr/>
          </p:nvSpPr>
          <p:spPr>
            <a:xfrm>
              <a:off x="6624903" y="2781839"/>
              <a:ext cx="1276414" cy="584775"/>
            </a:xfrm>
            <a:prstGeom prst="rect">
              <a:avLst/>
            </a:prstGeom>
            <a:noFill/>
          </p:spPr>
          <p:txBody>
            <a:bodyPr wrap="square">
              <a:spAutoFit/>
            </a:bodyPr>
            <a:lstStyle/>
            <a:p>
              <a:pPr algn="ctr"/>
              <a:r>
                <a:rPr lang="en-IN" sz="1600" dirty="0"/>
                <a:t>Event </a:t>
              </a:r>
            </a:p>
            <a:p>
              <a:pPr algn="ctr"/>
              <a:r>
                <a:rPr lang="en-IN" sz="1600" dirty="0"/>
                <a:t>Trigger</a:t>
              </a:r>
            </a:p>
          </p:txBody>
        </p:sp>
        <p:sp>
          <p:nvSpPr>
            <p:cNvPr id="3130" name="TextBox 3129">
              <a:extLst>
                <a:ext uri="{FF2B5EF4-FFF2-40B4-BE49-F238E27FC236}">
                  <a16:creationId xmlns:a16="http://schemas.microsoft.com/office/drawing/2014/main" id="{18EBD2AE-1ABB-E419-51B9-237AF4951F06}"/>
                </a:ext>
              </a:extLst>
            </p:cNvPr>
            <p:cNvSpPr txBox="1"/>
            <p:nvPr/>
          </p:nvSpPr>
          <p:spPr>
            <a:xfrm>
              <a:off x="3793676" y="3644160"/>
              <a:ext cx="1276414" cy="338554"/>
            </a:xfrm>
            <a:prstGeom prst="rect">
              <a:avLst/>
            </a:prstGeom>
            <a:noFill/>
          </p:spPr>
          <p:txBody>
            <a:bodyPr wrap="square">
              <a:spAutoFit/>
            </a:bodyPr>
            <a:lstStyle/>
            <a:p>
              <a:pPr algn="ctr"/>
              <a:r>
                <a:rPr lang="en-IN" sz="1600" dirty="0"/>
                <a:t>metadata</a:t>
              </a:r>
            </a:p>
          </p:txBody>
        </p:sp>
        <p:sp>
          <p:nvSpPr>
            <p:cNvPr id="3131" name="TextBox 3130">
              <a:extLst>
                <a:ext uri="{FF2B5EF4-FFF2-40B4-BE49-F238E27FC236}">
                  <a16:creationId xmlns:a16="http://schemas.microsoft.com/office/drawing/2014/main" id="{9F8D591D-5EDD-DE39-7658-43834E43DA93}"/>
                </a:ext>
              </a:extLst>
            </p:cNvPr>
            <p:cNvSpPr txBox="1"/>
            <p:nvPr/>
          </p:nvSpPr>
          <p:spPr>
            <a:xfrm>
              <a:off x="6835184" y="3690908"/>
              <a:ext cx="1276414" cy="584775"/>
            </a:xfrm>
            <a:prstGeom prst="rect">
              <a:avLst/>
            </a:prstGeom>
            <a:noFill/>
          </p:spPr>
          <p:txBody>
            <a:bodyPr wrap="square">
              <a:spAutoFit/>
            </a:bodyPr>
            <a:lstStyle/>
            <a:p>
              <a:pPr algn="ctr"/>
              <a:r>
                <a:rPr lang="en-IN" sz="1600" dirty="0"/>
                <a:t>Query</a:t>
              </a:r>
            </a:p>
            <a:p>
              <a:pPr algn="ctr"/>
              <a:r>
                <a:rPr lang="en-IN" sz="1600" dirty="0"/>
                <a:t>Knowledge</a:t>
              </a:r>
            </a:p>
          </p:txBody>
        </p:sp>
        <p:sp>
          <p:nvSpPr>
            <p:cNvPr id="3132" name="TextBox 3131">
              <a:extLst>
                <a:ext uri="{FF2B5EF4-FFF2-40B4-BE49-F238E27FC236}">
                  <a16:creationId xmlns:a16="http://schemas.microsoft.com/office/drawing/2014/main" id="{EBDA43A8-241D-9206-781B-30F820B109A4}"/>
                </a:ext>
              </a:extLst>
            </p:cNvPr>
            <p:cNvSpPr txBox="1"/>
            <p:nvPr/>
          </p:nvSpPr>
          <p:spPr>
            <a:xfrm>
              <a:off x="8999383" y="4870113"/>
              <a:ext cx="1276414" cy="584775"/>
            </a:xfrm>
            <a:prstGeom prst="rect">
              <a:avLst/>
            </a:prstGeom>
            <a:noFill/>
          </p:spPr>
          <p:txBody>
            <a:bodyPr wrap="square">
              <a:spAutoFit/>
            </a:bodyPr>
            <a:lstStyle/>
            <a:p>
              <a:pPr algn="ctr"/>
              <a:r>
                <a:rPr lang="en-IN" sz="1600" dirty="0"/>
                <a:t>Prompt +</a:t>
              </a:r>
            </a:p>
            <a:p>
              <a:pPr algn="ctr"/>
              <a:r>
                <a:rPr lang="en-IN" sz="1600" dirty="0"/>
                <a:t>Knowledge</a:t>
              </a:r>
            </a:p>
          </p:txBody>
        </p:sp>
        <p:sp>
          <p:nvSpPr>
            <p:cNvPr id="3133" name="TextBox 3132">
              <a:extLst>
                <a:ext uri="{FF2B5EF4-FFF2-40B4-BE49-F238E27FC236}">
                  <a16:creationId xmlns:a16="http://schemas.microsoft.com/office/drawing/2014/main" id="{7EC8E98C-CD37-9904-8B9C-381CB5ADC6EF}"/>
                </a:ext>
              </a:extLst>
            </p:cNvPr>
            <p:cNvSpPr txBox="1"/>
            <p:nvPr/>
          </p:nvSpPr>
          <p:spPr>
            <a:xfrm>
              <a:off x="6032757" y="4512871"/>
              <a:ext cx="3232438" cy="584775"/>
            </a:xfrm>
            <a:prstGeom prst="rect">
              <a:avLst/>
            </a:prstGeom>
            <a:noFill/>
          </p:spPr>
          <p:txBody>
            <a:bodyPr wrap="square">
              <a:spAutoFit/>
            </a:bodyPr>
            <a:lstStyle/>
            <a:p>
              <a:pPr algn="ctr"/>
              <a:r>
                <a:rPr lang="en-IN" sz="1600" dirty="0"/>
                <a:t>User query + prompt + Intent + Context + group</a:t>
              </a:r>
            </a:p>
          </p:txBody>
        </p:sp>
        <p:sp>
          <p:nvSpPr>
            <p:cNvPr id="3134" name="TextBox 3133">
              <a:extLst>
                <a:ext uri="{FF2B5EF4-FFF2-40B4-BE49-F238E27FC236}">
                  <a16:creationId xmlns:a16="http://schemas.microsoft.com/office/drawing/2014/main" id="{5C84A1EF-C22B-2D43-0734-F310E63494B9}"/>
                </a:ext>
              </a:extLst>
            </p:cNvPr>
            <p:cNvSpPr txBox="1"/>
            <p:nvPr/>
          </p:nvSpPr>
          <p:spPr>
            <a:xfrm>
              <a:off x="4523265" y="5531294"/>
              <a:ext cx="1276414" cy="338554"/>
            </a:xfrm>
            <a:prstGeom prst="rect">
              <a:avLst/>
            </a:prstGeom>
            <a:noFill/>
          </p:spPr>
          <p:txBody>
            <a:bodyPr wrap="square">
              <a:spAutoFit/>
            </a:bodyPr>
            <a:lstStyle/>
            <a:p>
              <a:pPr algn="ctr"/>
              <a:r>
                <a:rPr lang="en-IN" sz="1600" dirty="0"/>
                <a:t>Response</a:t>
              </a:r>
            </a:p>
          </p:txBody>
        </p:sp>
        <p:sp>
          <p:nvSpPr>
            <p:cNvPr id="3135" name="TextBox 3134">
              <a:extLst>
                <a:ext uri="{FF2B5EF4-FFF2-40B4-BE49-F238E27FC236}">
                  <a16:creationId xmlns:a16="http://schemas.microsoft.com/office/drawing/2014/main" id="{8EE02EDD-2984-2B44-7A7C-5C7D0E2EE150}"/>
                </a:ext>
              </a:extLst>
            </p:cNvPr>
            <p:cNvSpPr txBox="1"/>
            <p:nvPr/>
          </p:nvSpPr>
          <p:spPr>
            <a:xfrm>
              <a:off x="1894705" y="2757715"/>
              <a:ext cx="1276414" cy="584775"/>
            </a:xfrm>
            <a:prstGeom prst="rect">
              <a:avLst/>
            </a:prstGeom>
            <a:noFill/>
          </p:spPr>
          <p:txBody>
            <a:bodyPr wrap="square">
              <a:spAutoFit/>
            </a:bodyPr>
            <a:lstStyle/>
            <a:p>
              <a:pPr algn="ctr"/>
              <a:r>
                <a:rPr lang="en-IN" sz="1600" dirty="0"/>
                <a:t>Document tags</a:t>
              </a:r>
            </a:p>
          </p:txBody>
        </p:sp>
        <p:sp>
          <p:nvSpPr>
            <p:cNvPr id="3136" name="TextBox 3135">
              <a:extLst>
                <a:ext uri="{FF2B5EF4-FFF2-40B4-BE49-F238E27FC236}">
                  <a16:creationId xmlns:a16="http://schemas.microsoft.com/office/drawing/2014/main" id="{B93C425D-4871-68A2-809A-424BD41FCD73}"/>
                </a:ext>
              </a:extLst>
            </p:cNvPr>
            <p:cNvSpPr txBox="1"/>
            <p:nvPr/>
          </p:nvSpPr>
          <p:spPr>
            <a:xfrm>
              <a:off x="2006737" y="1640477"/>
              <a:ext cx="1276414" cy="584775"/>
            </a:xfrm>
            <a:prstGeom prst="rect">
              <a:avLst/>
            </a:prstGeom>
            <a:noFill/>
          </p:spPr>
          <p:txBody>
            <a:bodyPr wrap="square">
              <a:spAutoFit/>
            </a:bodyPr>
            <a:lstStyle/>
            <a:p>
              <a:pPr algn="ctr"/>
              <a:r>
                <a:rPr lang="en-IN" sz="1600" dirty="0"/>
                <a:t>Document tags</a:t>
              </a:r>
            </a:p>
          </p:txBody>
        </p:sp>
      </p:grpSp>
      <p:pic>
        <p:nvPicPr>
          <p:cNvPr id="6146" name="Picture 2" descr="Screenshot of managed identity flow (RBAC).">
            <a:extLst>
              <a:ext uri="{FF2B5EF4-FFF2-40B4-BE49-F238E27FC236}">
                <a16:creationId xmlns:a16="http://schemas.microsoft.com/office/drawing/2014/main" id="{AFEDFF3E-56EB-899B-79C9-551455766F9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56314" t="8834" r="30451" b="32160"/>
          <a:stretch/>
        </p:blipFill>
        <p:spPr bwMode="auto">
          <a:xfrm>
            <a:off x="2351548" y="5160945"/>
            <a:ext cx="507459" cy="469925"/>
          </a:xfrm>
          <a:prstGeom prst="ellipse">
            <a:avLst/>
          </a:prstGeom>
          <a:ln w="635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41" name="Picture 2" descr="Screenshot of managed identity flow (RBAC).">
            <a:extLst>
              <a:ext uri="{FF2B5EF4-FFF2-40B4-BE49-F238E27FC236}">
                <a16:creationId xmlns:a16="http://schemas.microsoft.com/office/drawing/2014/main" id="{A7E5CC48-269B-0C27-C563-805ACB0E1F5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83910" b="31940"/>
          <a:stretch/>
        </p:blipFill>
        <p:spPr bwMode="auto">
          <a:xfrm>
            <a:off x="10262971" y="1286174"/>
            <a:ext cx="997254" cy="876192"/>
          </a:xfrm>
          <a:prstGeom prst="rect">
            <a:avLst/>
          </a:prstGeom>
          <a:noFill/>
          <a:extLst>
            <a:ext uri="{909E8E84-426E-40DD-AFC4-6F175D3DCCD1}">
              <a14:hiddenFill xmlns:a14="http://schemas.microsoft.com/office/drawing/2010/main">
                <a:solidFill>
                  <a:srgbClr val="FFFFFF"/>
                </a:solidFill>
              </a14:hiddenFill>
            </a:ext>
          </a:extLst>
        </p:spPr>
      </p:pic>
      <p:sp>
        <p:nvSpPr>
          <p:cNvPr id="3142" name="TextBox 3141">
            <a:extLst>
              <a:ext uri="{FF2B5EF4-FFF2-40B4-BE49-F238E27FC236}">
                <a16:creationId xmlns:a16="http://schemas.microsoft.com/office/drawing/2014/main" id="{59D9D063-42CF-AF43-9F52-48518E205FB6}"/>
              </a:ext>
            </a:extLst>
          </p:cNvPr>
          <p:cNvSpPr txBox="1"/>
          <p:nvPr/>
        </p:nvSpPr>
        <p:spPr>
          <a:xfrm>
            <a:off x="10056168" y="701278"/>
            <a:ext cx="1276414" cy="584775"/>
          </a:xfrm>
          <a:prstGeom prst="rect">
            <a:avLst/>
          </a:prstGeom>
          <a:noFill/>
        </p:spPr>
        <p:txBody>
          <a:bodyPr wrap="square">
            <a:spAutoFit/>
          </a:bodyPr>
          <a:lstStyle/>
          <a:p>
            <a:pPr algn="ctr"/>
            <a:r>
              <a:rPr lang="en-IN" sz="1600" dirty="0"/>
              <a:t>Document Intelligence</a:t>
            </a:r>
          </a:p>
        </p:txBody>
      </p:sp>
      <p:cxnSp>
        <p:nvCxnSpPr>
          <p:cNvPr id="3149" name="Straight Arrow Connector 3148">
            <a:extLst>
              <a:ext uri="{FF2B5EF4-FFF2-40B4-BE49-F238E27FC236}">
                <a16:creationId xmlns:a16="http://schemas.microsoft.com/office/drawing/2014/main" id="{1FBF8550-B50D-3350-22BD-D9A5C28994CA}"/>
              </a:ext>
            </a:extLst>
          </p:cNvPr>
          <p:cNvCxnSpPr>
            <a:cxnSpLocks/>
            <a:endCxn id="3098" idx="2"/>
          </p:cNvCxnSpPr>
          <p:nvPr/>
        </p:nvCxnSpPr>
        <p:spPr>
          <a:xfrm flipV="1">
            <a:off x="5929750" y="5567781"/>
            <a:ext cx="0" cy="296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1" name="Connector: Elbow 3150">
            <a:extLst>
              <a:ext uri="{FF2B5EF4-FFF2-40B4-BE49-F238E27FC236}">
                <a16:creationId xmlns:a16="http://schemas.microsoft.com/office/drawing/2014/main" id="{B4AD7CF6-1B0E-8187-A102-C0D0F814AEF6}"/>
              </a:ext>
            </a:extLst>
          </p:cNvPr>
          <p:cNvCxnSpPr>
            <a:cxnSpLocks/>
            <a:stCxn id="3098" idx="3"/>
            <a:endCxn id="3077" idx="0"/>
          </p:cNvCxnSpPr>
          <p:nvPr/>
        </p:nvCxnSpPr>
        <p:spPr>
          <a:xfrm>
            <a:off x="6229574" y="5216700"/>
            <a:ext cx="1261134" cy="1695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6" name="Connector: Elbow 3155">
            <a:extLst>
              <a:ext uri="{FF2B5EF4-FFF2-40B4-BE49-F238E27FC236}">
                <a16:creationId xmlns:a16="http://schemas.microsoft.com/office/drawing/2014/main" id="{CF0564F1-508E-011F-1149-E8080F33FC71}"/>
              </a:ext>
            </a:extLst>
          </p:cNvPr>
          <p:cNvCxnSpPr>
            <a:stCxn id="3098" idx="1"/>
          </p:cNvCxnSpPr>
          <p:nvPr/>
        </p:nvCxnSpPr>
        <p:spPr>
          <a:xfrm rot="10800000">
            <a:off x="5513462" y="4812746"/>
            <a:ext cx="116465" cy="4039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60" name="TextBox 3159">
            <a:extLst>
              <a:ext uri="{FF2B5EF4-FFF2-40B4-BE49-F238E27FC236}">
                <a16:creationId xmlns:a16="http://schemas.microsoft.com/office/drawing/2014/main" id="{93DA7BE2-8287-113F-0A27-4F06873DEDF1}"/>
              </a:ext>
            </a:extLst>
          </p:cNvPr>
          <p:cNvSpPr txBox="1"/>
          <p:nvPr/>
        </p:nvSpPr>
        <p:spPr>
          <a:xfrm>
            <a:off x="4771899" y="1420717"/>
            <a:ext cx="1276414" cy="584775"/>
          </a:xfrm>
          <a:prstGeom prst="rect">
            <a:avLst/>
          </a:prstGeom>
          <a:noFill/>
        </p:spPr>
        <p:txBody>
          <a:bodyPr wrap="square">
            <a:spAutoFit/>
          </a:bodyPr>
          <a:lstStyle/>
          <a:p>
            <a:pPr algn="ctr"/>
            <a:r>
              <a:rPr lang="en-IN" sz="1600" dirty="0"/>
              <a:t>Container- source</a:t>
            </a:r>
          </a:p>
        </p:txBody>
      </p:sp>
      <p:sp>
        <p:nvSpPr>
          <p:cNvPr id="3161" name="TextBox 3160">
            <a:extLst>
              <a:ext uri="{FF2B5EF4-FFF2-40B4-BE49-F238E27FC236}">
                <a16:creationId xmlns:a16="http://schemas.microsoft.com/office/drawing/2014/main" id="{51026658-4001-EAEA-1B35-593833B77B92}"/>
              </a:ext>
            </a:extLst>
          </p:cNvPr>
          <p:cNvSpPr txBox="1"/>
          <p:nvPr/>
        </p:nvSpPr>
        <p:spPr>
          <a:xfrm>
            <a:off x="7874360" y="1437936"/>
            <a:ext cx="1276414" cy="584775"/>
          </a:xfrm>
          <a:prstGeom prst="rect">
            <a:avLst/>
          </a:prstGeom>
          <a:noFill/>
        </p:spPr>
        <p:txBody>
          <a:bodyPr wrap="square">
            <a:spAutoFit/>
          </a:bodyPr>
          <a:lstStyle/>
          <a:p>
            <a:pPr algn="ctr"/>
            <a:r>
              <a:rPr lang="en-IN" sz="1600" dirty="0"/>
              <a:t>Container- sync</a:t>
            </a:r>
          </a:p>
        </p:txBody>
      </p:sp>
      <p:sp>
        <p:nvSpPr>
          <p:cNvPr id="3162" name="TextBox 3161">
            <a:extLst>
              <a:ext uri="{FF2B5EF4-FFF2-40B4-BE49-F238E27FC236}">
                <a16:creationId xmlns:a16="http://schemas.microsoft.com/office/drawing/2014/main" id="{61B46C07-E9EF-73DC-7A25-9D48E529126C}"/>
              </a:ext>
            </a:extLst>
          </p:cNvPr>
          <p:cNvSpPr txBox="1"/>
          <p:nvPr/>
        </p:nvSpPr>
        <p:spPr>
          <a:xfrm>
            <a:off x="4924299" y="1573117"/>
            <a:ext cx="1276414" cy="584775"/>
          </a:xfrm>
          <a:prstGeom prst="rect">
            <a:avLst/>
          </a:prstGeom>
          <a:noFill/>
        </p:spPr>
        <p:txBody>
          <a:bodyPr wrap="square">
            <a:spAutoFit/>
          </a:bodyPr>
          <a:lstStyle/>
          <a:p>
            <a:pPr algn="ctr"/>
            <a:r>
              <a:rPr lang="en-IN" sz="1600" dirty="0"/>
              <a:t>Container- source</a:t>
            </a:r>
          </a:p>
        </p:txBody>
      </p:sp>
      <p:sp>
        <p:nvSpPr>
          <p:cNvPr id="3163" name="TextBox 3162">
            <a:extLst>
              <a:ext uri="{FF2B5EF4-FFF2-40B4-BE49-F238E27FC236}">
                <a16:creationId xmlns:a16="http://schemas.microsoft.com/office/drawing/2014/main" id="{64D80913-8A6D-4C44-F316-574363594634}"/>
              </a:ext>
            </a:extLst>
          </p:cNvPr>
          <p:cNvSpPr txBox="1"/>
          <p:nvPr/>
        </p:nvSpPr>
        <p:spPr>
          <a:xfrm>
            <a:off x="8026760" y="1590336"/>
            <a:ext cx="1276414" cy="584775"/>
          </a:xfrm>
          <a:prstGeom prst="rect">
            <a:avLst/>
          </a:prstGeom>
          <a:noFill/>
        </p:spPr>
        <p:txBody>
          <a:bodyPr wrap="square">
            <a:spAutoFit/>
          </a:bodyPr>
          <a:lstStyle/>
          <a:p>
            <a:pPr algn="ctr"/>
            <a:r>
              <a:rPr lang="en-IN" sz="1600" dirty="0"/>
              <a:t>Container- sync</a:t>
            </a:r>
          </a:p>
        </p:txBody>
      </p:sp>
    </p:spTree>
    <p:extLst>
      <p:ext uri="{BB962C8B-B14F-4D97-AF65-F5344CB8AC3E}">
        <p14:creationId xmlns:p14="http://schemas.microsoft.com/office/powerpoint/2010/main" val="2006168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C28A223-6C58-BB97-11F5-F9A3FCE72C0E}"/>
              </a:ext>
            </a:extLst>
          </p:cNvPr>
          <p:cNvGrpSpPr/>
          <p:nvPr/>
        </p:nvGrpSpPr>
        <p:grpSpPr>
          <a:xfrm>
            <a:off x="789808" y="60909"/>
            <a:ext cx="10806764" cy="6643465"/>
            <a:chOff x="789808" y="-27991"/>
            <a:chExt cx="10806764" cy="6643465"/>
          </a:xfrm>
        </p:grpSpPr>
        <p:sp>
          <p:nvSpPr>
            <p:cNvPr id="3152" name="Rectangle: Rounded Corners 3151">
              <a:extLst>
                <a:ext uri="{FF2B5EF4-FFF2-40B4-BE49-F238E27FC236}">
                  <a16:creationId xmlns:a16="http://schemas.microsoft.com/office/drawing/2014/main" id="{5EA797D4-3CD4-81E4-7406-F55D08FC03C1}"/>
                </a:ext>
              </a:extLst>
            </p:cNvPr>
            <p:cNvSpPr/>
            <p:nvPr/>
          </p:nvSpPr>
          <p:spPr>
            <a:xfrm>
              <a:off x="7769293" y="5251442"/>
              <a:ext cx="1938309" cy="1093441"/>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40" name="Group 3139">
              <a:extLst>
                <a:ext uri="{FF2B5EF4-FFF2-40B4-BE49-F238E27FC236}">
                  <a16:creationId xmlns:a16="http://schemas.microsoft.com/office/drawing/2014/main" id="{FE3243D0-97CE-8C7D-4085-8CA9F2ED1DD8}"/>
                </a:ext>
              </a:extLst>
            </p:cNvPr>
            <p:cNvGrpSpPr/>
            <p:nvPr/>
          </p:nvGrpSpPr>
          <p:grpSpPr>
            <a:xfrm>
              <a:off x="789808" y="433541"/>
              <a:ext cx="10806764" cy="6181933"/>
              <a:chOff x="-7217" y="509741"/>
              <a:chExt cx="10806764" cy="6181933"/>
            </a:xfrm>
          </p:grpSpPr>
          <p:sp>
            <p:nvSpPr>
              <p:cNvPr id="3121" name="Rectangle: Rounded Corners 3120">
                <a:extLst>
                  <a:ext uri="{FF2B5EF4-FFF2-40B4-BE49-F238E27FC236}">
                    <a16:creationId xmlns:a16="http://schemas.microsoft.com/office/drawing/2014/main" id="{7BE7C102-5B20-C987-9026-0E3798549152}"/>
                  </a:ext>
                </a:extLst>
              </p:cNvPr>
              <p:cNvSpPr/>
              <p:nvPr/>
            </p:nvSpPr>
            <p:spPr>
              <a:xfrm>
                <a:off x="1299677" y="706544"/>
                <a:ext cx="2092754" cy="938706"/>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7E9D063E-7D1F-6CA1-1C96-5972B15A7F74}"/>
                  </a:ext>
                </a:extLst>
              </p:cNvPr>
              <p:cNvGrpSpPr/>
              <p:nvPr/>
            </p:nvGrpSpPr>
            <p:grpSpPr>
              <a:xfrm>
                <a:off x="1497625" y="724624"/>
                <a:ext cx="1593644" cy="835024"/>
                <a:chOff x="862002" y="869700"/>
                <a:chExt cx="1593644" cy="835024"/>
              </a:xfrm>
            </p:grpSpPr>
            <p:pic>
              <p:nvPicPr>
                <p:cNvPr id="5" name="Picture 4">
                  <a:extLst>
                    <a:ext uri="{FF2B5EF4-FFF2-40B4-BE49-F238E27FC236}">
                      <a16:creationId xmlns:a16="http://schemas.microsoft.com/office/drawing/2014/main" id="{357893D6-443D-E876-67F6-620C8A4BF837}"/>
                    </a:ext>
                  </a:extLst>
                </p:cNvPr>
                <p:cNvPicPr>
                  <a:picLocks noChangeAspect="1"/>
                </p:cNvPicPr>
                <p:nvPr/>
              </p:nvPicPr>
              <p:blipFill rotWithShape="1">
                <a:blip r:embed="rId2"/>
                <a:srcRect r="65593"/>
                <a:stretch/>
              </p:blipFill>
              <p:spPr>
                <a:xfrm>
                  <a:off x="862002" y="869700"/>
                  <a:ext cx="874260" cy="835024"/>
                </a:xfrm>
                <a:prstGeom prst="rect">
                  <a:avLst/>
                </a:prstGeom>
              </p:spPr>
            </p:pic>
            <p:pic>
              <p:nvPicPr>
                <p:cNvPr id="7" name="Picture 6">
                  <a:extLst>
                    <a:ext uri="{FF2B5EF4-FFF2-40B4-BE49-F238E27FC236}">
                      <a16:creationId xmlns:a16="http://schemas.microsoft.com/office/drawing/2014/main" id="{10F8162D-C123-77E9-4C93-F23527B7A725}"/>
                    </a:ext>
                  </a:extLst>
                </p:cNvPr>
                <p:cNvPicPr>
                  <a:picLocks noChangeAspect="1"/>
                </p:cNvPicPr>
                <p:nvPr/>
              </p:nvPicPr>
              <p:blipFill>
                <a:blip r:embed="rId3"/>
                <a:stretch>
                  <a:fillRect/>
                </a:stretch>
              </p:blipFill>
              <p:spPr>
                <a:xfrm>
                  <a:off x="1814998" y="962423"/>
                  <a:ext cx="640648" cy="652156"/>
                </a:xfrm>
                <a:prstGeom prst="rect">
                  <a:avLst/>
                </a:prstGeom>
              </p:spPr>
            </p:pic>
          </p:grpSp>
          <p:grpSp>
            <p:nvGrpSpPr>
              <p:cNvPr id="3091" name="Group 3090">
                <a:extLst>
                  <a:ext uri="{FF2B5EF4-FFF2-40B4-BE49-F238E27FC236}">
                    <a16:creationId xmlns:a16="http://schemas.microsoft.com/office/drawing/2014/main" id="{E5FA83C8-1099-D7F3-EBB7-1BD28EBFA4A4}"/>
                  </a:ext>
                </a:extLst>
              </p:cNvPr>
              <p:cNvGrpSpPr/>
              <p:nvPr/>
            </p:nvGrpSpPr>
            <p:grpSpPr>
              <a:xfrm>
                <a:off x="7013167" y="5386239"/>
                <a:ext cx="1879645" cy="967218"/>
                <a:chOff x="6937255" y="5457322"/>
                <a:chExt cx="1943396" cy="1111307"/>
              </a:xfrm>
            </p:grpSpPr>
            <p:grpSp>
              <p:nvGrpSpPr>
                <p:cNvPr id="3086" name="Group 3085">
                  <a:extLst>
                    <a:ext uri="{FF2B5EF4-FFF2-40B4-BE49-F238E27FC236}">
                      <a16:creationId xmlns:a16="http://schemas.microsoft.com/office/drawing/2014/main" id="{18D29F48-E147-0BC4-6BF9-252BAFEF5BC8}"/>
                    </a:ext>
                  </a:extLst>
                </p:cNvPr>
                <p:cNvGrpSpPr/>
                <p:nvPr/>
              </p:nvGrpSpPr>
              <p:grpSpPr>
                <a:xfrm>
                  <a:off x="6937255" y="5457322"/>
                  <a:ext cx="987474" cy="1111307"/>
                  <a:chOff x="2051126" y="4730386"/>
                  <a:chExt cx="1543129" cy="1727289"/>
                </a:xfrm>
              </p:grpSpPr>
              <p:grpSp>
                <p:nvGrpSpPr>
                  <p:cNvPr id="3083" name="Group 3082">
                    <a:extLst>
                      <a:ext uri="{FF2B5EF4-FFF2-40B4-BE49-F238E27FC236}">
                        <a16:creationId xmlns:a16="http://schemas.microsoft.com/office/drawing/2014/main" id="{4C61D5EE-26F4-ED0B-65FD-26A3F6801867}"/>
                      </a:ext>
                    </a:extLst>
                  </p:cNvPr>
                  <p:cNvGrpSpPr/>
                  <p:nvPr/>
                </p:nvGrpSpPr>
                <p:grpSpPr>
                  <a:xfrm>
                    <a:off x="2051126" y="4730386"/>
                    <a:ext cx="1543129" cy="1727289"/>
                    <a:chOff x="6466998" y="3999380"/>
                    <a:chExt cx="1543129" cy="1727289"/>
                  </a:xfrm>
                </p:grpSpPr>
                <p:pic>
                  <p:nvPicPr>
                    <p:cNvPr id="3077" name="Picture 3076">
                      <a:extLst>
                        <a:ext uri="{FF2B5EF4-FFF2-40B4-BE49-F238E27FC236}">
                          <a16:creationId xmlns:a16="http://schemas.microsoft.com/office/drawing/2014/main" id="{E4ECDC37-CD24-B996-E995-F947826ECA64}"/>
                        </a:ext>
                      </a:extLst>
                    </p:cNvPr>
                    <p:cNvPicPr>
                      <a:picLocks noChangeAspect="1"/>
                    </p:cNvPicPr>
                    <p:nvPr/>
                  </p:nvPicPr>
                  <p:blipFill>
                    <a:blip r:embed="rId4"/>
                    <a:stretch>
                      <a:fillRect/>
                    </a:stretch>
                  </p:blipFill>
                  <p:spPr>
                    <a:xfrm>
                      <a:off x="6466998" y="3999380"/>
                      <a:ext cx="1543129" cy="1727289"/>
                    </a:xfrm>
                    <a:prstGeom prst="rect">
                      <a:avLst/>
                    </a:prstGeom>
                  </p:spPr>
                </p:pic>
                <p:pic>
                  <p:nvPicPr>
                    <p:cNvPr id="3082" name="Picture 3081">
                      <a:extLst>
                        <a:ext uri="{FF2B5EF4-FFF2-40B4-BE49-F238E27FC236}">
                          <a16:creationId xmlns:a16="http://schemas.microsoft.com/office/drawing/2014/main" id="{54F9F6D0-CA2B-0ED9-A526-578F1E18E4ED}"/>
                        </a:ext>
                      </a:extLst>
                    </p:cNvPr>
                    <p:cNvPicPr>
                      <a:picLocks noChangeAspect="1"/>
                    </p:cNvPicPr>
                    <p:nvPr/>
                  </p:nvPicPr>
                  <p:blipFill>
                    <a:blip r:embed="rId5"/>
                    <a:stretch>
                      <a:fillRect/>
                    </a:stretch>
                  </p:blipFill>
                  <p:spPr>
                    <a:xfrm>
                      <a:off x="6825756" y="5221273"/>
                      <a:ext cx="1152847" cy="373291"/>
                    </a:xfrm>
                    <a:prstGeom prst="rect">
                      <a:avLst/>
                    </a:prstGeom>
                  </p:spPr>
                </p:pic>
              </p:grpSp>
              <p:pic>
                <p:nvPicPr>
                  <p:cNvPr id="3085" name="Picture 3084">
                    <a:extLst>
                      <a:ext uri="{FF2B5EF4-FFF2-40B4-BE49-F238E27FC236}">
                        <a16:creationId xmlns:a16="http://schemas.microsoft.com/office/drawing/2014/main" id="{748566C5-E9CA-723F-2DA9-F463F71971D6}"/>
                      </a:ext>
                    </a:extLst>
                  </p:cNvPr>
                  <p:cNvPicPr>
                    <a:picLocks noChangeAspect="1"/>
                  </p:cNvPicPr>
                  <p:nvPr/>
                </p:nvPicPr>
                <p:blipFill>
                  <a:blip r:embed="rId6"/>
                  <a:stretch>
                    <a:fillRect/>
                  </a:stretch>
                </p:blipFill>
                <p:spPr>
                  <a:xfrm>
                    <a:off x="2269905" y="6051254"/>
                    <a:ext cx="1023097" cy="166997"/>
                  </a:xfrm>
                  <a:prstGeom prst="rect">
                    <a:avLst/>
                  </a:prstGeom>
                </p:spPr>
              </p:pic>
            </p:grpSp>
            <p:pic>
              <p:nvPicPr>
                <p:cNvPr id="3090" name="Picture 3089">
                  <a:extLst>
                    <a:ext uri="{FF2B5EF4-FFF2-40B4-BE49-F238E27FC236}">
                      <a16:creationId xmlns:a16="http://schemas.microsoft.com/office/drawing/2014/main" id="{29221A2C-B722-C61E-86DF-C05CDD3FC05E}"/>
                    </a:ext>
                  </a:extLst>
                </p:cNvPr>
                <p:cNvPicPr>
                  <a:picLocks noChangeAspect="1"/>
                </p:cNvPicPr>
                <p:nvPr/>
              </p:nvPicPr>
              <p:blipFill rotWithShape="1">
                <a:blip r:embed="rId7"/>
                <a:srcRect l="17801" t="4793" r="16234" b="40957"/>
                <a:stretch/>
              </p:blipFill>
              <p:spPr>
                <a:xfrm>
                  <a:off x="7975875" y="5535573"/>
                  <a:ext cx="904776" cy="769930"/>
                </a:xfrm>
                <a:prstGeom prst="rect">
                  <a:avLst/>
                </a:prstGeom>
              </p:spPr>
            </p:pic>
          </p:grpSp>
          <p:grpSp>
            <p:nvGrpSpPr>
              <p:cNvPr id="12" name="Group 11">
                <a:extLst>
                  <a:ext uri="{FF2B5EF4-FFF2-40B4-BE49-F238E27FC236}">
                    <a16:creationId xmlns:a16="http://schemas.microsoft.com/office/drawing/2014/main" id="{6C9FFD7F-540B-84FB-E37A-155B74903641}"/>
                  </a:ext>
                </a:extLst>
              </p:cNvPr>
              <p:cNvGrpSpPr/>
              <p:nvPr/>
            </p:nvGrpSpPr>
            <p:grpSpPr>
              <a:xfrm>
                <a:off x="1573925" y="3469190"/>
                <a:ext cx="8451889" cy="2098591"/>
                <a:chOff x="2034902" y="3486073"/>
                <a:chExt cx="8451889" cy="2098591"/>
              </a:xfrm>
            </p:grpSpPr>
            <p:pic>
              <p:nvPicPr>
                <p:cNvPr id="11" name="Picture 10">
                  <a:extLst>
                    <a:ext uri="{FF2B5EF4-FFF2-40B4-BE49-F238E27FC236}">
                      <a16:creationId xmlns:a16="http://schemas.microsoft.com/office/drawing/2014/main" id="{DAC29A5A-28B1-D2AF-5359-CDB1FD8C8139}"/>
                    </a:ext>
                  </a:extLst>
                </p:cNvPr>
                <p:cNvPicPr>
                  <a:picLocks noChangeAspect="1"/>
                </p:cNvPicPr>
                <p:nvPr/>
              </p:nvPicPr>
              <p:blipFill rotWithShape="1">
                <a:blip r:embed="rId8"/>
                <a:srcRect t="27189"/>
                <a:stretch/>
              </p:blipFill>
              <p:spPr>
                <a:xfrm>
                  <a:off x="8394037" y="3486073"/>
                  <a:ext cx="2092754" cy="903798"/>
                </a:xfrm>
                <a:prstGeom prst="rect">
                  <a:avLst/>
                </a:prstGeom>
              </p:spPr>
            </p:pic>
            <p:pic>
              <p:nvPicPr>
                <p:cNvPr id="14" name="Picture 13">
                  <a:extLst>
                    <a:ext uri="{FF2B5EF4-FFF2-40B4-BE49-F238E27FC236}">
                      <a16:creationId xmlns:a16="http://schemas.microsoft.com/office/drawing/2014/main" id="{55795331-5093-92E7-F5A9-4FD177C74458}"/>
                    </a:ext>
                  </a:extLst>
                </p:cNvPr>
                <p:cNvPicPr>
                  <a:picLocks noChangeAspect="1"/>
                </p:cNvPicPr>
                <p:nvPr/>
              </p:nvPicPr>
              <p:blipFill rotWithShape="1">
                <a:blip r:embed="rId9"/>
                <a:srcRect t="17527"/>
                <a:stretch/>
              </p:blipFill>
              <p:spPr>
                <a:xfrm>
                  <a:off x="5925470" y="3576479"/>
                  <a:ext cx="950220" cy="839090"/>
                </a:xfrm>
                <a:prstGeom prst="rect">
                  <a:avLst/>
                </a:prstGeom>
              </p:spPr>
            </p:pic>
            <p:grpSp>
              <p:nvGrpSpPr>
                <p:cNvPr id="3100" name="Group 3099">
                  <a:extLst>
                    <a:ext uri="{FF2B5EF4-FFF2-40B4-BE49-F238E27FC236}">
                      <a16:creationId xmlns:a16="http://schemas.microsoft.com/office/drawing/2014/main" id="{7171084E-ED1E-3549-0E3A-05202EBF93F8}"/>
                    </a:ext>
                  </a:extLst>
                </p:cNvPr>
                <p:cNvGrpSpPr/>
                <p:nvPr/>
              </p:nvGrpSpPr>
              <p:grpSpPr>
                <a:xfrm>
                  <a:off x="2034902" y="3526670"/>
                  <a:ext cx="4655649" cy="2057994"/>
                  <a:chOff x="966799" y="3317549"/>
                  <a:chExt cx="5275503" cy="2456832"/>
                </a:xfrm>
              </p:grpSpPr>
              <p:sp>
                <p:nvSpPr>
                  <p:cNvPr id="3099" name="Rectangle: Rounded Corners 3098">
                    <a:extLst>
                      <a:ext uri="{FF2B5EF4-FFF2-40B4-BE49-F238E27FC236}">
                        <a16:creationId xmlns:a16="http://schemas.microsoft.com/office/drawing/2014/main" id="{4BD6C986-EC79-B33F-F38A-60B2D55BEB84}"/>
                      </a:ext>
                    </a:extLst>
                  </p:cNvPr>
                  <p:cNvSpPr/>
                  <p:nvPr/>
                </p:nvSpPr>
                <p:spPr>
                  <a:xfrm>
                    <a:off x="966799" y="3317549"/>
                    <a:ext cx="1502367" cy="1120626"/>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9B574EB9-7501-A870-EFEA-EBC9489750B7}"/>
                      </a:ext>
                    </a:extLst>
                  </p:cNvPr>
                  <p:cNvPicPr>
                    <a:picLocks noChangeAspect="1"/>
                  </p:cNvPicPr>
                  <p:nvPr/>
                </p:nvPicPr>
                <p:blipFill>
                  <a:blip r:embed="rId10"/>
                  <a:stretch>
                    <a:fillRect/>
                  </a:stretch>
                </p:blipFill>
                <p:spPr>
                  <a:xfrm>
                    <a:off x="1151458" y="3358278"/>
                    <a:ext cx="1075533" cy="985511"/>
                  </a:xfrm>
                  <a:prstGeom prst="rect">
                    <a:avLst/>
                  </a:prstGeom>
                </p:spPr>
              </p:pic>
              <p:pic>
                <p:nvPicPr>
                  <p:cNvPr id="3098" name="Picture 3097">
                    <a:extLst>
                      <a:ext uri="{FF2B5EF4-FFF2-40B4-BE49-F238E27FC236}">
                        <a16:creationId xmlns:a16="http://schemas.microsoft.com/office/drawing/2014/main" id="{DE73E0B6-8B81-396F-7A46-5CF2F8CF18AE}"/>
                      </a:ext>
                    </a:extLst>
                  </p:cNvPr>
                  <p:cNvPicPr>
                    <a:picLocks noChangeAspect="1"/>
                  </p:cNvPicPr>
                  <p:nvPr/>
                </p:nvPicPr>
                <p:blipFill>
                  <a:blip r:embed="rId11"/>
                  <a:stretch>
                    <a:fillRect/>
                  </a:stretch>
                </p:blipFill>
                <p:spPr>
                  <a:xfrm>
                    <a:off x="5562817" y="4936139"/>
                    <a:ext cx="679485" cy="838242"/>
                  </a:xfrm>
                  <a:prstGeom prst="rect">
                    <a:avLst/>
                  </a:prstGeom>
                </p:spPr>
              </p:pic>
            </p:grpSp>
          </p:grpSp>
          <p:grpSp>
            <p:nvGrpSpPr>
              <p:cNvPr id="8" name="Group 7">
                <a:extLst>
                  <a:ext uri="{FF2B5EF4-FFF2-40B4-BE49-F238E27FC236}">
                    <a16:creationId xmlns:a16="http://schemas.microsoft.com/office/drawing/2014/main" id="{6E377969-DF5A-BCE6-C3AA-BC1DD7728043}"/>
                  </a:ext>
                </a:extLst>
              </p:cNvPr>
              <p:cNvGrpSpPr/>
              <p:nvPr/>
            </p:nvGrpSpPr>
            <p:grpSpPr>
              <a:xfrm>
                <a:off x="1666787" y="1969620"/>
                <a:ext cx="7331400" cy="753554"/>
                <a:chOff x="2637982" y="2090014"/>
                <a:chExt cx="7331400" cy="753554"/>
              </a:xfrm>
            </p:grpSpPr>
            <p:pic>
              <p:nvPicPr>
                <p:cNvPr id="9" name="Picture 8">
                  <a:extLst>
                    <a:ext uri="{FF2B5EF4-FFF2-40B4-BE49-F238E27FC236}">
                      <a16:creationId xmlns:a16="http://schemas.microsoft.com/office/drawing/2014/main" id="{40A839A1-8876-0EB3-E086-A41A696D50CE}"/>
                    </a:ext>
                  </a:extLst>
                </p:cNvPr>
                <p:cNvPicPr>
                  <a:picLocks noChangeAspect="1"/>
                </p:cNvPicPr>
                <p:nvPr/>
              </p:nvPicPr>
              <p:blipFill>
                <a:blip r:embed="rId12"/>
                <a:stretch>
                  <a:fillRect/>
                </a:stretch>
              </p:blipFill>
              <p:spPr>
                <a:xfrm>
                  <a:off x="2637982" y="2175804"/>
                  <a:ext cx="730530" cy="600810"/>
                </a:xfrm>
                <a:prstGeom prst="rect">
                  <a:avLst/>
                </a:prstGeom>
              </p:spPr>
            </p:pic>
            <p:pic>
              <p:nvPicPr>
                <p:cNvPr id="10" name="Picture 9">
                  <a:extLst>
                    <a:ext uri="{FF2B5EF4-FFF2-40B4-BE49-F238E27FC236}">
                      <a16:creationId xmlns:a16="http://schemas.microsoft.com/office/drawing/2014/main" id="{B413E574-C9C7-8592-C549-C9AAF58EDECD}"/>
                    </a:ext>
                  </a:extLst>
                </p:cNvPr>
                <p:cNvPicPr>
                  <a:picLocks noChangeAspect="1"/>
                </p:cNvPicPr>
                <p:nvPr/>
              </p:nvPicPr>
              <p:blipFill>
                <a:blip r:embed="rId13"/>
                <a:stretch>
                  <a:fillRect/>
                </a:stretch>
              </p:blipFill>
              <p:spPr>
                <a:xfrm>
                  <a:off x="5840613" y="2090014"/>
                  <a:ext cx="916252" cy="753554"/>
                </a:xfrm>
                <a:prstGeom prst="rect">
                  <a:avLst/>
                </a:prstGeom>
              </p:spPr>
            </p:pic>
            <p:pic>
              <p:nvPicPr>
                <p:cNvPr id="2" name="Picture 1">
                  <a:extLst>
                    <a:ext uri="{FF2B5EF4-FFF2-40B4-BE49-F238E27FC236}">
                      <a16:creationId xmlns:a16="http://schemas.microsoft.com/office/drawing/2014/main" id="{63CADA0B-28C4-801B-95F3-F476A2943F34}"/>
                    </a:ext>
                  </a:extLst>
                </p:cNvPr>
                <p:cNvPicPr>
                  <a:picLocks noChangeAspect="1"/>
                </p:cNvPicPr>
                <p:nvPr/>
              </p:nvPicPr>
              <p:blipFill>
                <a:blip r:embed="rId13"/>
                <a:stretch>
                  <a:fillRect/>
                </a:stretch>
              </p:blipFill>
              <p:spPr>
                <a:xfrm>
                  <a:off x="9053130" y="2090014"/>
                  <a:ext cx="916252" cy="753554"/>
                </a:xfrm>
                <a:prstGeom prst="rect">
                  <a:avLst/>
                </a:prstGeom>
              </p:spPr>
            </p:pic>
          </p:grpSp>
          <p:cxnSp>
            <p:nvCxnSpPr>
              <p:cNvPr id="24" name="Connector: Elbow 23">
                <a:extLst>
                  <a:ext uri="{FF2B5EF4-FFF2-40B4-BE49-F238E27FC236}">
                    <a16:creationId xmlns:a16="http://schemas.microsoft.com/office/drawing/2014/main" id="{5C1DD5A6-4065-79F1-50F6-786F3119BB6B}"/>
                  </a:ext>
                </a:extLst>
              </p:cNvPr>
              <p:cNvCxnSpPr>
                <a:cxnSpLocks/>
                <a:stCxn id="2" idx="2"/>
                <a:endCxn id="14" idx="0"/>
              </p:cNvCxnSpPr>
              <p:nvPr/>
            </p:nvCxnSpPr>
            <p:spPr>
              <a:xfrm rot="5400000">
                <a:off x="6821621" y="1841156"/>
                <a:ext cx="836422" cy="26004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604866-B7C5-BBF5-BFC1-A811BDB199FA}"/>
                  </a:ext>
                </a:extLst>
              </p:cNvPr>
              <p:cNvCxnSpPr>
                <a:cxnSpLocks/>
                <a:stCxn id="9" idx="3"/>
                <a:endCxn id="10" idx="1"/>
              </p:cNvCxnSpPr>
              <p:nvPr/>
            </p:nvCxnSpPr>
            <p:spPr>
              <a:xfrm flipV="1">
                <a:off x="2397317" y="2346397"/>
                <a:ext cx="2472101" cy="9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3" name="Straight Arrow Connector 3072">
                <a:extLst>
                  <a:ext uri="{FF2B5EF4-FFF2-40B4-BE49-F238E27FC236}">
                    <a16:creationId xmlns:a16="http://schemas.microsoft.com/office/drawing/2014/main" id="{183D53EB-5C8B-301C-DFC8-491EA9386B39}"/>
                  </a:ext>
                </a:extLst>
              </p:cNvPr>
              <p:cNvCxnSpPr>
                <a:stCxn id="10" idx="3"/>
                <a:endCxn id="2" idx="1"/>
              </p:cNvCxnSpPr>
              <p:nvPr/>
            </p:nvCxnSpPr>
            <p:spPr>
              <a:xfrm>
                <a:off x="5785670" y="2346397"/>
                <a:ext cx="2296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FDF47906-85F0-BE2F-D5FC-47B395919E7B}"/>
                  </a:ext>
                </a:extLst>
              </p:cNvPr>
              <p:cNvCxnSpPr>
                <a:cxnSpLocks/>
                <a:stCxn id="9" idx="2"/>
              </p:cNvCxnSpPr>
              <p:nvPr/>
            </p:nvCxnSpPr>
            <p:spPr>
              <a:xfrm>
                <a:off x="2032052" y="2656220"/>
                <a:ext cx="15756" cy="812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3535718B-9314-9217-70F3-8B4001FC941E}"/>
                  </a:ext>
                </a:extLst>
              </p:cNvPr>
              <p:cNvCxnSpPr>
                <a:cxnSpLocks/>
                <a:stCxn id="3099" idx="3"/>
                <a:endCxn id="14" idx="1"/>
              </p:cNvCxnSpPr>
              <p:nvPr/>
            </p:nvCxnSpPr>
            <p:spPr>
              <a:xfrm>
                <a:off x="2899769" y="3979140"/>
                <a:ext cx="25647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7AAF0EFE-520E-FBBF-5A64-A6A4AB11C42C}"/>
                  </a:ext>
                </a:extLst>
              </p:cNvPr>
              <p:cNvCxnSpPr>
                <a:cxnSpLocks/>
                <a:stCxn id="14" idx="3"/>
              </p:cNvCxnSpPr>
              <p:nvPr/>
            </p:nvCxnSpPr>
            <p:spPr>
              <a:xfrm>
                <a:off x="6414713" y="3979141"/>
                <a:ext cx="2036268" cy="1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97" name="Connector: Elbow 3096">
                <a:extLst>
                  <a:ext uri="{FF2B5EF4-FFF2-40B4-BE49-F238E27FC236}">
                    <a16:creationId xmlns:a16="http://schemas.microsoft.com/office/drawing/2014/main" id="{57998287-CF2D-793A-DF90-763AAE1C7C10}"/>
                  </a:ext>
                </a:extLst>
              </p:cNvPr>
              <p:cNvCxnSpPr>
                <a:stCxn id="3092" idx="0"/>
                <a:endCxn id="11" idx="2"/>
              </p:cNvCxnSpPr>
              <p:nvPr/>
            </p:nvCxnSpPr>
            <p:spPr>
              <a:xfrm rot="5400000" flipH="1" flipV="1">
                <a:off x="5732562" y="2032857"/>
                <a:ext cx="906744" cy="55870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0" name="Straight Arrow Connector 3109">
                <a:extLst>
                  <a:ext uri="{FF2B5EF4-FFF2-40B4-BE49-F238E27FC236}">
                    <a16:creationId xmlns:a16="http://schemas.microsoft.com/office/drawing/2014/main" id="{53F70CEC-4007-EC98-07FA-D5B8474D974B}"/>
                  </a:ext>
                </a:extLst>
              </p:cNvPr>
              <p:cNvCxnSpPr>
                <a:stCxn id="3077" idx="1"/>
                <a:endCxn id="3092" idx="3"/>
              </p:cNvCxnSpPr>
              <p:nvPr/>
            </p:nvCxnSpPr>
            <p:spPr>
              <a:xfrm flipH="1">
                <a:off x="4129677" y="5869848"/>
                <a:ext cx="2883492" cy="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2" name="Straight Arrow Connector 3111">
                <a:extLst>
                  <a:ext uri="{FF2B5EF4-FFF2-40B4-BE49-F238E27FC236}">
                    <a16:creationId xmlns:a16="http://schemas.microsoft.com/office/drawing/2014/main" id="{74AA55BD-DCC9-7B8E-691D-247F16927696}"/>
                  </a:ext>
                </a:extLst>
              </p:cNvPr>
              <p:cNvCxnSpPr>
                <a:stCxn id="28" idx="3"/>
                <a:endCxn id="3074" idx="2"/>
              </p:cNvCxnSpPr>
              <p:nvPr/>
            </p:nvCxnSpPr>
            <p:spPr>
              <a:xfrm flipV="1">
                <a:off x="2047808" y="5396006"/>
                <a:ext cx="316769" cy="856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14" name="Connector: Elbow 3113">
                <a:extLst>
                  <a:ext uri="{FF2B5EF4-FFF2-40B4-BE49-F238E27FC236}">
                    <a16:creationId xmlns:a16="http://schemas.microsoft.com/office/drawing/2014/main" id="{2EFF5BFC-5787-7399-0D02-EA0CD702DB3A}"/>
                  </a:ext>
                </a:extLst>
              </p:cNvPr>
              <p:cNvCxnSpPr>
                <a:stCxn id="3076" idx="1"/>
              </p:cNvCxnSpPr>
              <p:nvPr/>
            </p:nvCxnSpPr>
            <p:spPr>
              <a:xfrm flipV="1">
                <a:off x="2397317" y="5632436"/>
                <a:ext cx="92862" cy="3650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6" name="Connector: Elbow 3115">
                <a:extLst>
                  <a:ext uri="{FF2B5EF4-FFF2-40B4-BE49-F238E27FC236}">
                    <a16:creationId xmlns:a16="http://schemas.microsoft.com/office/drawing/2014/main" id="{C506327E-F4AE-F005-5125-56254652B02E}"/>
                  </a:ext>
                </a:extLst>
              </p:cNvPr>
              <p:cNvCxnSpPr>
                <a:endCxn id="3090" idx="3"/>
              </p:cNvCxnSpPr>
              <p:nvPr/>
            </p:nvCxnSpPr>
            <p:spPr>
              <a:xfrm rot="5400000">
                <a:off x="8298799" y="4963443"/>
                <a:ext cx="1419966" cy="231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0" name="Connector: Elbow 3119">
                <a:extLst>
                  <a:ext uri="{FF2B5EF4-FFF2-40B4-BE49-F238E27FC236}">
                    <a16:creationId xmlns:a16="http://schemas.microsoft.com/office/drawing/2014/main" id="{3C11A9C9-859E-4C73-EA19-E40FAF6B1423}"/>
                  </a:ext>
                </a:extLst>
              </p:cNvPr>
              <p:cNvCxnSpPr>
                <a:cxnSpLocks/>
                <a:stCxn id="7" idx="2"/>
                <a:endCxn id="9" idx="0"/>
              </p:cNvCxnSpPr>
              <p:nvPr/>
            </p:nvCxnSpPr>
            <p:spPr>
              <a:xfrm rot="5400000">
                <a:off x="2108546" y="1393010"/>
                <a:ext cx="585907" cy="7388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22" name="TextBox 3121">
                <a:extLst>
                  <a:ext uri="{FF2B5EF4-FFF2-40B4-BE49-F238E27FC236}">
                    <a16:creationId xmlns:a16="http://schemas.microsoft.com/office/drawing/2014/main" id="{B2E59367-2C50-F2B3-B882-FCFD923E70AE}"/>
                  </a:ext>
                </a:extLst>
              </p:cNvPr>
              <p:cNvSpPr txBox="1"/>
              <p:nvPr/>
            </p:nvSpPr>
            <p:spPr>
              <a:xfrm>
                <a:off x="6372562" y="2123342"/>
                <a:ext cx="1276414" cy="584775"/>
              </a:xfrm>
              <a:prstGeom prst="rect">
                <a:avLst/>
              </a:prstGeom>
              <a:noFill/>
            </p:spPr>
            <p:txBody>
              <a:bodyPr wrap="square">
                <a:spAutoFit/>
              </a:bodyPr>
              <a:lstStyle>
                <a:defPPr>
                  <a:defRPr lang="en-US"/>
                </a:defPPr>
                <a:lvl1pPr algn="ctr">
                  <a:defRPr sz="1100">
                    <a:solidFill>
                      <a:srgbClr val="0070C0"/>
                    </a:solidFill>
                  </a:defRPr>
                </a:lvl1pPr>
              </a:lstStyle>
              <a:p>
                <a:r>
                  <a:rPr lang="en-IN" dirty="0"/>
                  <a:t>Document </a:t>
                </a:r>
              </a:p>
              <a:p>
                <a:r>
                  <a:rPr lang="en-IN" dirty="0"/>
                  <a:t>Chunks</a:t>
                </a:r>
              </a:p>
            </p:txBody>
          </p:sp>
          <p:grpSp>
            <p:nvGrpSpPr>
              <p:cNvPr id="3126" name="Group 3125">
                <a:extLst>
                  <a:ext uri="{FF2B5EF4-FFF2-40B4-BE49-F238E27FC236}">
                    <a16:creationId xmlns:a16="http://schemas.microsoft.com/office/drawing/2014/main" id="{96BA8D35-23EE-7F0C-DFFD-FA28887C223A}"/>
                  </a:ext>
                </a:extLst>
              </p:cNvPr>
              <p:cNvGrpSpPr/>
              <p:nvPr/>
            </p:nvGrpSpPr>
            <p:grpSpPr>
              <a:xfrm>
                <a:off x="1418045" y="5176700"/>
                <a:ext cx="2711632" cy="1294068"/>
                <a:chOff x="1418045" y="5176700"/>
                <a:chExt cx="2711632" cy="1294068"/>
              </a:xfrm>
            </p:grpSpPr>
            <p:grpSp>
              <p:nvGrpSpPr>
                <p:cNvPr id="4" name="Group 3">
                  <a:extLst>
                    <a:ext uri="{FF2B5EF4-FFF2-40B4-BE49-F238E27FC236}">
                      <a16:creationId xmlns:a16="http://schemas.microsoft.com/office/drawing/2014/main" id="{1A9E60C0-DF84-16CD-0A90-C4D7C932F361}"/>
                    </a:ext>
                  </a:extLst>
                </p:cNvPr>
                <p:cNvGrpSpPr/>
                <p:nvPr/>
              </p:nvGrpSpPr>
              <p:grpSpPr>
                <a:xfrm>
                  <a:off x="1418045" y="5176700"/>
                  <a:ext cx="2711632" cy="1294068"/>
                  <a:chOff x="1316460" y="4925393"/>
                  <a:chExt cx="3209452" cy="1786157"/>
                </a:xfrm>
              </p:grpSpPr>
              <p:pic>
                <p:nvPicPr>
                  <p:cNvPr id="28" name="Picture 27">
                    <a:extLst>
                      <a:ext uri="{FF2B5EF4-FFF2-40B4-BE49-F238E27FC236}">
                        <a16:creationId xmlns:a16="http://schemas.microsoft.com/office/drawing/2014/main" id="{5FFFFAD1-B453-A2F8-44D9-4C1E2050B862}"/>
                      </a:ext>
                    </a:extLst>
                  </p:cNvPr>
                  <p:cNvPicPr>
                    <a:picLocks noChangeAspect="1"/>
                  </p:cNvPicPr>
                  <p:nvPr/>
                </p:nvPicPr>
                <p:blipFill rotWithShape="1">
                  <a:blip r:embed="rId14"/>
                  <a:srcRect b="35800"/>
                  <a:stretch/>
                </p:blipFill>
                <p:spPr>
                  <a:xfrm>
                    <a:off x="1316460" y="4925393"/>
                    <a:ext cx="745379" cy="629036"/>
                  </a:xfrm>
                  <a:prstGeom prst="rect">
                    <a:avLst/>
                  </a:prstGeom>
                </p:spPr>
              </p:pic>
              <p:pic>
                <p:nvPicPr>
                  <p:cNvPr id="3076" name="Picture 4" descr="User Icon Jpg #214317 - Free Icons Library">
                    <a:extLst>
                      <a:ext uri="{FF2B5EF4-FFF2-40B4-BE49-F238E27FC236}">
                        <a16:creationId xmlns:a16="http://schemas.microsoft.com/office/drawing/2014/main" id="{0A882B1E-E114-A529-29EF-5EDEB9D0AB6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736" t="23433" r="15626" b="21937"/>
                  <a:stretch/>
                </p:blipFill>
                <p:spPr bwMode="auto">
                  <a:xfrm flipH="1">
                    <a:off x="1832144" y="5802079"/>
                    <a:ext cx="643370" cy="512337"/>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Rounded Corners 3091">
                    <a:extLst>
                      <a:ext uri="{FF2B5EF4-FFF2-40B4-BE49-F238E27FC236}">
                        <a16:creationId xmlns:a16="http://schemas.microsoft.com/office/drawing/2014/main" id="{BC461677-E1D2-0915-A2A2-8B500AAB732D}"/>
                      </a:ext>
                    </a:extLst>
                  </p:cNvPr>
                  <p:cNvSpPr/>
                  <p:nvPr/>
                </p:nvSpPr>
                <p:spPr>
                  <a:xfrm>
                    <a:off x="2780723" y="5067605"/>
                    <a:ext cx="1745189" cy="1643945"/>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Picture 17">
                    <a:extLst>
                      <a:ext uri="{FF2B5EF4-FFF2-40B4-BE49-F238E27FC236}">
                        <a16:creationId xmlns:a16="http://schemas.microsoft.com/office/drawing/2014/main" id="{CAFD4E41-11E0-3D21-2936-A0096AEDA5DB}"/>
                      </a:ext>
                    </a:extLst>
                  </p:cNvPr>
                  <p:cNvPicPr>
                    <a:picLocks noChangeAspect="1"/>
                  </p:cNvPicPr>
                  <p:nvPr/>
                </p:nvPicPr>
                <p:blipFill>
                  <a:blip r:embed="rId16"/>
                  <a:stretch>
                    <a:fillRect/>
                  </a:stretch>
                </p:blipFill>
                <p:spPr>
                  <a:xfrm>
                    <a:off x="3154142" y="5802079"/>
                    <a:ext cx="737218" cy="737218"/>
                  </a:xfrm>
                  <a:prstGeom prst="rect">
                    <a:avLst/>
                  </a:prstGeom>
                </p:spPr>
              </p:pic>
              <p:pic>
                <p:nvPicPr>
                  <p:cNvPr id="3094" name="Picture 3093">
                    <a:extLst>
                      <a:ext uri="{FF2B5EF4-FFF2-40B4-BE49-F238E27FC236}">
                        <a16:creationId xmlns:a16="http://schemas.microsoft.com/office/drawing/2014/main" id="{D6297C66-8A41-645B-7EC2-5872543F28DF}"/>
                      </a:ext>
                    </a:extLst>
                  </p:cNvPr>
                  <p:cNvPicPr>
                    <a:picLocks noChangeAspect="1"/>
                  </p:cNvPicPr>
                  <p:nvPr/>
                </p:nvPicPr>
                <p:blipFill>
                  <a:blip r:embed="rId17"/>
                  <a:stretch>
                    <a:fillRect/>
                  </a:stretch>
                </p:blipFill>
                <p:spPr>
                  <a:xfrm>
                    <a:off x="3838553" y="5227958"/>
                    <a:ext cx="549844" cy="546104"/>
                  </a:xfrm>
                  <a:prstGeom prst="rect">
                    <a:avLst/>
                  </a:prstGeom>
                </p:spPr>
              </p:pic>
              <p:pic>
                <p:nvPicPr>
                  <p:cNvPr id="3095" name="Picture 8" descr="Azure Static Web App: Cloud Resume Challenge">
                    <a:extLst>
                      <a:ext uri="{FF2B5EF4-FFF2-40B4-BE49-F238E27FC236}">
                        <a16:creationId xmlns:a16="http://schemas.microsoft.com/office/drawing/2014/main" id="{49366096-982C-D949-6121-DC9BD2312F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18616" y="5204281"/>
                    <a:ext cx="569781" cy="56978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B58FDBA-972E-4AEB-86A3-F5E4A6A819B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36763" y="4943203"/>
                    <a:ext cx="569781" cy="569781"/>
                  </a:xfrm>
                  <a:prstGeom prst="ellipse">
                    <a:avLst/>
                  </a:prstGeom>
                  <a:ln w="3175" cap="rnd">
                    <a:solidFill>
                      <a:srgbClr val="00B0F0"/>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3124" name="Picture 3123">
                  <a:extLst>
                    <a:ext uri="{FF2B5EF4-FFF2-40B4-BE49-F238E27FC236}">
                      <a16:creationId xmlns:a16="http://schemas.microsoft.com/office/drawing/2014/main" id="{D6AC0B72-E3AD-DCB4-52B6-98B4C4D7260D}"/>
                    </a:ext>
                  </a:extLst>
                </p:cNvPr>
                <p:cNvPicPr>
                  <a:picLocks noChangeAspect="1"/>
                </p:cNvPicPr>
                <p:nvPr/>
              </p:nvPicPr>
              <p:blipFill>
                <a:blip r:embed="rId20"/>
                <a:stretch>
                  <a:fillRect/>
                </a:stretch>
              </p:blipFill>
              <p:spPr>
                <a:xfrm>
                  <a:off x="2948109" y="5350762"/>
                  <a:ext cx="481403" cy="428566"/>
                </a:xfrm>
                <a:prstGeom prst="rect">
                  <a:avLst/>
                </a:prstGeom>
              </p:spPr>
            </p:pic>
          </p:grpSp>
          <p:sp>
            <p:nvSpPr>
              <p:cNvPr id="3127" name="Rectangle: Rounded Corners 3126">
                <a:extLst>
                  <a:ext uri="{FF2B5EF4-FFF2-40B4-BE49-F238E27FC236}">
                    <a16:creationId xmlns:a16="http://schemas.microsoft.com/office/drawing/2014/main" id="{29EE4584-5E05-E342-2CBF-F5C69F6B1003}"/>
                  </a:ext>
                </a:extLst>
              </p:cNvPr>
              <p:cNvSpPr/>
              <p:nvPr/>
            </p:nvSpPr>
            <p:spPr>
              <a:xfrm>
                <a:off x="-7217" y="509741"/>
                <a:ext cx="10806764" cy="6181933"/>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28" name="TextBox 3127">
                <a:extLst>
                  <a:ext uri="{FF2B5EF4-FFF2-40B4-BE49-F238E27FC236}">
                    <a16:creationId xmlns:a16="http://schemas.microsoft.com/office/drawing/2014/main" id="{43E14403-108E-7DCF-8228-5C3570EF17E3}"/>
                  </a:ext>
                </a:extLst>
              </p:cNvPr>
              <p:cNvSpPr txBox="1"/>
              <p:nvPr/>
            </p:nvSpPr>
            <p:spPr>
              <a:xfrm>
                <a:off x="3050416" y="2057530"/>
                <a:ext cx="1276414" cy="584775"/>
              </a:xfrm>
              <a:prstGeom prst="rect">
                <a:avLst/>
              </a:prstGeom>
              <a:noFill/>
            </p:spPr>
            <p:txBody>
              <a:bodyPr wrap="square">
                <a:spAutoFit/>
              </a:bodyPr>
              <a:lstStyle>
                <a:defPPr>
                  <a:defRPr lang="en-US"/>
                </a:defPPr>
                <a:lvl1pPr algn="ctr">
                  <a:defRPr sz="1100">
                    <a:solidFill>
                      <a:srgbClr val="0070C0"/>
                    </a:solidFill>
                  </a:defRPr>
                </a:lvl1pPr>
              </a:lstStyle>
              <a:p>
                <a:r>
                  <a:rPr lang="en-IN" dirty="0"/>
                  <a:t>Realtime sync</a:t>
                </a:r>
              </a:p>
            </p:txBody>
          </p:sp>
          <p:sp>
            <p:nvSpPr>
              <p:cNvPr id="3129" name="TextBox 3128">
                <a:extLst>
                  <a:ext uri="{FF2B5EF4-FFF2-40B4-BE49-F238E27FC236}">
                    <a16:creationId xmlns:a16="http://schemas.microsoft.com/office/drawing/2014/main" id="{98FF0923-AF78-015C-506A-CA5DF03B6674}"/>
                  </a:ext>
                </a:extLst>
              </p:cNvPr>
              <p:cNvSpPr txBox="1"/>
              <p:nvPr/>
            </p:nvSpPr>
            <p:spPr>
              <a:xfrm>
                <a:off x="6624903" y="2931964"/>
                <a:ext cx="1276414" cy="430887"/>
              </a:xfrm>
              <a:prstGeom prst="rect">
                <a:avLst/>
              </a:prstGeom>
              <a:noFill/>
            </p:spPr>
            <p:txBody>
              <a:bodyPr wrap="square">
                <a:spAutoFit/>
              </a:bodyPr>
              <a:lstStyle>
                <a:defPPr>
                  <a:defRPr lang="en-US"/>
                </a:defPPr>
                <a:lvl1pPr algn="ctr">
                  <a:defRPr sz="1100">
                    <a:solidFill>
                      <a:srgbClr val="0070C0"/>
                    </a:solidFill>
                  </a:defRPr>
                </a:lvl1pPr>
              </a:lstStyle>
              <a:p>
                <a:r>
                  <a:rPr lang="en-IN" dirty="0"/>
                  <a:t>Event </a:t>
                </a:r>
              </a:p>
              <a:p>
                <a:r>
                  <a:rPr lang="en-IN" dirty="0"/>
                  <a:t>Trigger</a:t>
                </a:r>
              </a:p>
            </p:txBody>
          </p:sp>
          <p:sp>
            <p:nvSpPr>
              <p:cNvPr id="3130" name="TextBox 3129">
                <a:extLst>
                  <a:ext uri="{FF2B5EF4-FFF2-40B4-BE49-F238E27FC236}">
                    <a16:creationId xmlns:a16="http://schemas.microsoft.com/office/drawing/2014/main" id="{18EBD2AE-1ABB-E419-51B9-237AF4951F06}"/>
                  </a:ext>
                </a:extLst>
              </p:cNvPr>
              <p:cNvSpPr txBox="1"/>
              <p:nvPr/>
            </p:nvSpPr>
            <p:spPr>
              <a:xfrm>
                <a:off x="3793676" y="3682660"/>
                <a:ext cx="1276414" cy="338554"/>
              </a:xfrm>
              <a:prstGeom prst="rect">
                <a:avLst/>
              </a:prstGeom>
              <a:noFill/>
            </p:spPr>
            <p:txBody>
              <a:bodyPr wrap="square">
                <a:spAutoFit/>
              </a:bodyPr>
              <a:lstStyle>
                <a:defPPr>
                  <a:defRPr lang="en-US"/>
                </a:defPPr>
                <a:lvl1pPr algn="ctr">
                  <a:defRPr sz="1100">
                    <a:solidFill>
                      <a:srgbClr val="0070C0"/>
                    </a:solidFill>
                  </a:defRPr>
                </a:lvl1pPr>
              </a:lstStyle>
              <a:p>
                <a:r>
                  <a:rPr lang="en-IN" dirty="0"/>
                  <a:t>metadata</a:t>
                </a:r>
              </a:p>
            </p:txBody>
          </p:sp>
          <p:sp>
            <p:nvSpPr>
              <p:cNvPr id="3131" name="TextBox 3130">
                <a:extLst>
                  <a:ext uri="{FF2B5EF4-FFF2-40B4-BE49-F238E27FC236}">
                    <a16:creationId xmlns:a16="http://schemas.microsoft.com/office/drawing/2014/main" id="{9F8D591D-5EDD-DE39-7658-43834E43DA93}"/>
                  </a:ext>
                </a:extLst>
              </p:cNvPr>
              <p:cNvSpPr txBox="1"/>
              <p:nvPr/>
            </p:nvSpPr>
            <p:spPr>
              <a:xfrm>
                <a:off x="6269398" y="3739033"/>
                <a:ext cx="1842200" cy="584775"/>
              </a:xfrm>
              <a:prstGeom prst="rect">
                <a:avLst/>
              </a:prstGeom>
              <a:noFill/>
            </p:spPr>
            <p:txBody>
              <a:bodyPr wrap="square">
                <a:spAutoFit/>
              </a:bodyPr>
              <a:lstStyle>
                <a:defPPr>
                  <a:defRPr lang="en-US"/>
                </a:defPPr>
                <a:lvl1pPr algn="ctr">
                  <a:defRPr sz="1100">
                    <a:solidFill>
                      <a:srgbClr val="0070C0"/>
                    </a:solidFill>
                  </a:defRPr>
                </a:lvl1pPr>
              </a:lstStyle>
              <a:p>
                <a:r>
                  <a:rPr lang="en-IN" dirty="0"/>
                  <a:t>Indexing happens through code</a:t>
                </a:r>
              </a:p>
            </p:txBody>
          </p:sp>
          <p:sp>
            <p:nvSpPr>
              <p:cNvPr id="3132" name="TextBox 3131">
                <a:extLst>
                  <a:ext uri="{FF2B5EF4-FFF2-40B4-BE49-F238E27FC236}">
                    <a16:creationId xmlns:a16="http://schemas.microsoft.com/office/drawing/2014/main" id="{EBDA43A8-241D-9206-781B-30F820B109A4}"/>
                  </a:ext>
                </a:extLst>
              </p:cNvPr>
              <p:cNvSpPr txBox="1"/>
              <p:nvPr/>
            </p:nvSpPr>
            <p:spPr>
              <a:xfrm>
                <a:off x="8999383" y="4870113"/>
                <a:ext cx="1276414" cy="584775"/>
              </a:xfrm>
              <a:prstGeom prst="rect">
                <a:avLst/>
              </a:prstGeom>
              <a:noFill/>
            </p:spPr>
            <p:txBody>
              <a:bodyPr wrap="square">
                <a:spAutoFit/>
              </a:bodyPr>
              <a:lstStyle>
                <a:defPPr>
                  <a:defRPr lang="en-US"/>
                </a:defPPr>
                <a:lvl1pPr algn="ctr">
                  <a:defRPr sz="1100">
                    <a:solidFill>
                      <a:srgbClr val="0070C0"/>
                    </a:solidFill>
                  </a:defRPr>
                </a:lvl1pPr>
              </a:lstStyle>
              <a:p>
                <a:r>
                  <a:rPr lang="en-IN" dirty="0"/>
                  <a:t>Prompt +</a:t>
                </a:r>
              </a:p>
              <a:p>
                <a:r>
                  <a:rPr lang="en-IN" dirty="0"/>
                  <a:t>Knowledge</a:t>
                </a:r>
              </a:p>
            </p:txBody>
          </p:sp>
          <p:sp>
            <p:nvSpPr>
              <p:cNvPr id="3133" name="TextBox 3132">
                <a:extLst>
                  <a:ext uri="{FF2B5EF4-FFF2-40B4-BE49-F238E27FC236}">
                    <a16:creationId xmlns:a16="http://schemas.microsoft.com/office/drawing/2014/main" id="{7EC8E98C-CD37-9904-8B9C-381CB5ADC6EF}"/>
                  </a:ext>
                </a:extLst>
              </p:cNvPr>
              <p:cNvSpPr txBox="1"/>
              <p:nvPr/>
            </p:nvSpPr>
            <p:spPr>
              <a:xfrm>
                <a:off x="5955757" y="4560996"/>
                <a:ext cx="3232438" cy="584775"/>
              </a:xfrm>
              <a:prstGeom prst="rect">
                <a:avLst/>
              </a:prstGeom>
              <a:noFill/>
            </p:spPr>
            <p:txBody>
              <a:bodyPr wrap="square">
                <a:spAutoFit/>
              </a:bodyPr>
              <a:lstStyle>
                <a:defPPr>
                  <a:defRPr lang="en-US"/>
                </a:defPPr>
                <a:lvl1pPr algn="ctr">
                  <a:defRPr sz="1100">
                    <a:solidFill>
                      <a:srgbClr val="0070C0"/>
                    </a:solidFill>
                  </a:defRPr>
                </a:lvl1pPr>
              </a:lstStyle>
              <a:p>
                <a:r>
                  <a:rPr lang="en-IN" dirty="0"/>
                  <a:t>User query + prompt + Intent + Context + group</a:t>
                </a:r>
              </a:p>
            </p:txBody>
          </p:sp>
          <p:sp>
            <p:nvSpPr>
              <p:cNvPr id="3134" name="TextBox 3133">
                <a:extLst>
                  <a:ext uri="{FF2B5EF4-FFF2-40B4-BE49-F238E27FC236}">
                    <a16:creationId xmlns:a16="http://schemas.microsoft.com/office/drawing/2014/main" id="{5C84A1EF-C22B-2D43-0734-F310E63494B9}"/>
                  </a:ext>
                </a:extLst>
              </p:cNvPr>
              <p:cNvSpPr txBox="1"/>
              <p:nvPr/>
            </p:nvSpPr>
            <p:spPr>
              <a:xfrm>
                <a:off x="4523265" y="5589044"/>
                <a:ext cx="1276414" cy="338554"/>
              </a:xfrm>
              <a:prstGeom prst="rect">
                <a:avLst/>
              </a:prstGeom>
              <a:noFill/>
            </p:spPr>
            <p:txBody>
              <a:bodyPr wrap="square">
                <a:spAutoFit/>
              </a:bodyPr>
              <a:lstStyle>
                <a:defPPr>
                  <a:defRPr lang="en-US"/>
                </a:defPPr>
                <a:lvl1pPr algn="ctr">
                  <a:defRPr sz="1100">
                    <a:solidFill>
                      <a:srgbClr val="0070C0"/>
                    </a:solidFill>
                  </a:defRPr>
                </a:lvl1pPr>
              </a:lstStyle>
              <a:p>
                <a:r>
                  <a:rPr lang="en-IN" dirty="0"/>
                  <a:t>Response</a:t>
                </a:r>
              </a:p>
            </p:txBody>
          </p:sp>
          <p:sp>
            <p:nvSpPr>
              <p:cNvPr id="3135" name="TextBox 3134">
                <a:extLst>
                  <a:ext uri="{FF2B5EF4-FFF2-40B4-BE49-F238E27FC236}">
                    <a16:creationId xmlns:a16="http://schemas.microsoft.com/office/drawing/2014/main" id="{8EE02EDD-2984-2B44-7A7C-5C7D0E2EE150}"/>
                  </a:ext>
                </a:extLst>
              </p:cNvPr>
              <p:cNvSpPr txBox="1"/>
              <p:nvPr/>
            </p:nvSpPr>
            <p:spPr>
              <a:xfrm>
                <a:off x="1454269" y="2906487"/>
                <a:ext cx="2163138" cy="338554"/>
              </a:xfrm>
              <a:prstGeom prst="rect">
                <a:avLst/>
              </a:prstGeom>
              <a:noFill/>
            </p:spPr>
            <p:txBody>
              <a:bodyPr wrap="square">
                <a:spAutoFit/>
              </a:bodyPr>
              <a:lstStyle>
                <a:defPPr>
                  <a:defRPr lang="en-US"/>
                </a:defPPr>
                <a:lvl1pPr algn="ctr">
                  <a:defRPr sz="1100">
                    <a:solidFill>
                      <a:srgbClr val="0070C0"/>
                    </a:solidFill>
                  </a:defRPr>
                </a:lvl1pPr>
              </a:lstStyle>
              <a:p>
                <a:r>
                  <a:rPr lang="en-IN" dirty="0"/>
                  <a:t>Document tags</a:t>
                </a:r>
              </a:p>
            </p:txBody>
          </p:sp>
          <p:sp>
            <p:nvSpPr>
              <p:cNvPr id="3136" name="TextBox 3135">
                <a:extLst>
                  <a:ext uri="{FF2B5EF4-FFF2-40B4-BE49-F238E27FC236}">
                    <a16:creationId xmlns:a16="http://schemas.microsoft.com/office/drawing/2014/main" id="{B93C425D-4871-68A2-809A-424BD41FCD73}"/>
                  </a:ext>
                </a:extLst>
              </p:cNvPr>
              <p:cNvSpPr txBox="1"/>
              <p:nvPr/>
            </p:nvSpPr>
            <p:spPr>
              <a:xfrm>
                <a:off x="2030404" y="1741323"/>
                <a:ext cx="1276414" cy="584775"/>
              </a:xfrm>
              <a:prstGeom prst="rect">
                <a:avLst/>
              </a:prstGeom>
              <a:noFill/>
            </p:spPr>
            <p:txBody>
              <a:bodyPr wrap="square">
                <a:spAutoFit/>
              </a:bodyPr>
              <a:lstStyle>
                <a:defPPr>
                  <a:defRPr lang="en-US"/>
                </a:defPPr>
                <a:lvl1pPr algn="ctr">
                  <a:defRPr sz="1100">
                    <a:solidFill>
                      <a:srgbClr val="0070C0"/>
                    </a:solidFill>
                  </a:defRPr>
                </a:lvl1pPr>
              </a:lstStyle>
              <a:p>
                <a:r>
                  <a:rPr lang="en-IN" dirty="0"/>
                  <a:t>Document tags</a:t>
                </a:r>
              </a:p>
            </p:txBody>
          </p:sp>
        </p:grpSp>
        <p:pic>
          <p:nvPicPr>
            <p:cNvPr id="6146" name="Picture 2" descr="Screenshot of managed identity flow (RBAC).">
              <a:extLst>
                <a:ext uri="{FF2B5EF4-FFF2-40B4-BE49-F238E27FC236}">
                  <a16:creationId xmlns:a16="http://schemas.microsoft.com/office/drawing/2014/main" id="{AFEDFF3E-56EB-899B-79C9-551455766F9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56314" t="8834" r="30451" b="32160"/>
            <a:stretch/>
          </p:blipFill>
          <p:spPr bwMode="auto">
            <a:xfrm>
              <a:off x="3138948" y="5084745"/>
              <a:ext cx="507459" cy="469925"/>
            </a:xfrm>
            <a:prstGeom prst="ellipse">
              <a:avLst/>
            </a:prstGeom>
            <a:ln w="635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3149" name="Straight Arrow Connector 3148">
              <a:extLst>
                <a:ext uri="{FF2B5EF4-FFF2-40B4-BE49-F238E27FC236}">
                  <a16:creationId xmlns:a16="http://schemas.microsoft.com/office/drawing/2014/main" id="{1FBF8550-B50D-3350-22BD-D9A5C28994CA}"/>
                </a:ext>
              </a:extLst>
            </p:cNvPr>
            <p:cNvCxnSpPr>
              <a:cxnSpLocks/>
              <a:endCxn id="3098" idx="2"/>
            </p:cNvCxnSpPr>
            <p:nvPr/>
          </p:nvCxnSpPr>
          <p:spPr>
            <a:xfrm flipV="1">
              <a:off x="6726775" y="5491581"/>
              <a:ext cx="0" cy="296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1" name="Connector: Elbow 3150">
              <a:extLst>
                <a:ext uri="{FF2B5EF4-FFF2-40B4-BE49-F238E27FC236}">
                  <a16:creationId xmlns:a16="http://schemas.microsoft.com/office/drawing/2014/main" id="{B4AD7CF6-1B0E-8187-A102-C0D0F814AEF6}"/>
                </a:ext>
              </a:extLst>
            </p:cNvPr>
            <p:cNvCxnSpPr>
              <a:cxnSpLocks/>
              <a:stCxn id="3098" idx="3"/>
              <a:endCxn id="3077" idx="0"/>
            </p:cNvCxnSpPr>
            <p:nvPr/>
          </p:nvCxnSpPr>
          <p:spPr>
            <a:xfrm>
              <a:off x="7026599" y="5140500"/>
              <a:ext cx="1261134" cy="1695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6" name="Connector: Elbow 3155">
              <a:extLst>
                <a:ext uri="{FF2B5EF4-FFF2-40B4-BE49-F238E27FC236}">
                  <a16:creationId xmlns:a16="http://schemas.microsoft.com/office/drawing/2014/main" id="{CF0564F1-508E-011F-1149-E8080F33FC71}"/>
                </a:ext>
              </a:extLst>
            </p:cNvPr>
            <p:cNvCxnSpPr>
              <a:stCxn id="3098" idx="1"/>
            </p:cNvCxnSpPr>
            <p:nvPr/>
          </p:nvCxnSpPr>
          <p:spPr>
            <a:xfrm rot="10800000">
              <a:off x="6310487" y="4736546"/>
              <a:ext cx="116465" cy="4039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9422C6-E127-3A61-F3A9-B137A11547E9}"/>
                </a:ext>
              </a:extLst>
            </p:cNvPr>
            <p:cNvSpPr txBox="1"/>
            <p:nvPr/>
          </p:nvSpPr>
          <p:spPr>
            <a:xfrm>
              <a:off x="5438412" y="1649707"/>
              <a:ext cx="1276414" cy="261610"/>
            </a:xfrm>
            <a:prstGeom prst="rect">
              <a:avLst/>
            </a:prstGeom>
            <a:noFill/>
          </p:spPr>
          <p:txBody>
            <a:bodyPr wrap="square">
              <a:spAutoFit/>
            </a:bodyPr>
            <a:lstStyle>
              <a:defPPr>
                <a:defRPr lang="en-US"/>
              </a:defPPr>
              <a:lvl1pPr algn="ctr">
                <a:defRPr sz="1100">
                  <a:solidFill>
                    <a:srgbClr val="0070C0"/>
                  </a:solidFill>
                </a:defRPr>
              </a:lvl1pPr>
            </a:lstStyle>
            <a:p>
              <a:r>
                <a:rPr lang="en-IN" dirty="0"/>
                <a:t>Container- source</a:t>
              </a:r>
            </a:p>
          </p:txBody>
        </p:sp>
        <p:sp>
          <p:nvSpPr>
            <p:cNvPr id="15" name="TextBox 14">
              <a:extLst>
                <a:ext uri="{FF2B5EF4-FFF2-40B4-BE49-F238E27FC236}">
                  <a16:creationId xmlns:a16="http://schemas.microsoft.com/office/drawing/2014/main" id="{390E85C9-7695-C02D-A319-DF6E2560B477}"/>
                </a:ext>
              </a:extLst>
            </p:cNvPr>
            <p:cNvSpPr txBox="1"/>
            <p:nvPr/>
          </p:nvSpPr>
          <p:spPr>
            <a:xfrm>
              <a:off x="8695804" y="1629220"/>
              <a:ext cx="1276414" cy="261610"/>
            </a:xfrm>
            <a:prstGeom prst="rect">
              <a:avLst/>
            </a:prstGeom>
            <a:noFill/>
          </p:spPr>
          <p:txBody>
            <a:bodyPr wrap="square">
              <a:spAutoFit/>
            </a:bodyPr>
            <a:lstStyle>
              <a:defPPr>
                <a:defRPr lang="en-US"/>
              </a:defPPr>
              <a:lvl1pPr algn="ctr">
                <a:defRPr sz="1100">
                  <a:solidFill>
                    <a:srgbClr val="0070C0"/>
                  </a:solidFill>
                </a:defRPr>
              </a:lvl1pPr>
            </a:lstStyle>
            <a:p>
              <a:r>
                <a:rPr lang="en-IN" dirty="0"/>
                <a:t>Container- sync</a:t>
              </a:r>
            </a:p>
          </p:txBody>
        </p:sp>
        <p:sp>
          <p:nvSpPr>
            <p:cNvPr id="23" name="TextBox 22">
              <a:extLst>
                <a:ext uri="{FF2B5EF4-FFF2-40B4-BE49-F238E27FC236}">
                  <a16:creationId xmlns:a16="http://schemas.microsoft.com/office/drawing/2014/main" id="{BA00EC60-C842-3836-01D1-D4F4B4708FA4}"/>
                </a:ext>
              </a:extLst>
            </p:cNvPr>
            <p:cNvSpPr txBox="1"/>
            <p:nvPr/>
          </p:nvSpPr>
          <p:spPr>
            <a:xfrm>
              <a:off x="6666436" y="5402801"/>
              <a:ext cx="1176409" cy="430887"/>
            </a:xfrm>
            <a:prstGeom prst="rect">
              <a:avLst/>
            </a:prstGeom>
            <a:noFill/>
          </p:spPr>
          <p:txBody>
            <a:bodyPr wrap="square">
              <a:spAutoFit/>
            </a:bodyPr>
            <a:lstStyle/>
            <a:p>
              <a:pPr algn="ctr"/>
              <a:r>
                <a:rPr lang="en-IN" sz="1100" dirty="0">
                  <a:solidFill>
                    <a:srgbClr val="0070C0"/>
                  </a:solidFill>
                </a:rPr>
                <a:t>Query, response is saved in SQL</a:t>
              </a:r>
            </a:p>
          </p:txBody>
        </p:sp>
        <p:sp>
          <p:nvSpPr>
            <p:cNvPr id="25" name="TextBox 24">
              <a:extLst>
                <a:ext uri="{FF2B5EF4-FFF2-40B4-BE49-F238E27FC236}">
                  <a16:creationId xmlns:a16="http://schemas.microsoft.com/office/drawing/2014/main" id="{585E48C7-33F3-BFFD-ED2D-28DC1DC033CD}"/>
                </a:ext>
              </a:extLst>
            </p:cNvPr>
            <p:cNvSpPr txBox="1"/>
            <p:nvPr/>
          </p:nvSpPr>
          <p:spPr>
            <a:xfrm>
              <a:off x="5002662" y="4805175"/>
              <a:ext cx="1176409" cy="769441"/>
            </a:xfrm>
            <a:prstGeom prst="rect">
              <a:avLst/>
            </a:prstGeom>
            <a:noFill/>
          </p:spPr>
          <p:txBody>
            <a:bodyPr wrap="square">
              <a:spAutoFit/>
            </a:bodyPr>
            <a:lstStyle>
              <a:defPPr>
                <a:defRPr lang="en-US"/>
              </a:defPPr>
              <a:lvl1pPr algn="ctr">
                <a:defRPr sz="1100">
                  <a:solidFill>
                    <a:srgbClr val="0070C0"/>
                  </a:solidFill>
                </a:defRPr>
              </a:lvl1pPr>
            </a:lstStyle>
            <a:p>
              <a:r>
                <a:rPr lang="en-IN" dirty="0"/>
                <a:t>Query, response od same chat Id will go along with query to cog</a:t>
              </a:r>
            </a:p>
          </p:txBody>
        </p:sp>
        <p:pic>
          <p:nvPicPr>
            <p:cNvPr id="1026" name="Picture 2" descr="Microsoft Azure Monitoring Tools | Azure Cloud Migration and Services |  AppDynamics">
              <a:extLst>
                <a:ext uri="{FF2B5EF4-FFF2-40B4-BE49-F238E27FC236}">
                  <a16:creationId xmlns:a16="http://schemas.microsoft.com/office/drawing/2014/main" id="{E439E2D3-ED44-B0C2-B829-F20B5209B94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5391" t="13030" r="25435" b="16156"/>
            <a:stretch/>
          </p:blipFill>
          <p:spPr bwMode="auto">
            <a:xfrm>
              <a:off x="5760487" y="-27991"/>
              <a:ext cx="1099998" cy="1127688"/>
            </a:xfrm>
            <a:prstGeom prst="ellipse">
              <a:avLst/>
            </a:prstGeom>
            <a:ln w="3175" cap="rnd">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a:solidFill>
                    <a:srgbClr val="FFFFFF"/>
                  </a:solidFill>
                </a14:hiddenFill>
              </a:ext>
            </a:extLst>
          </p:spPr>
        </p:pic>
      </p:grpSp>
      <p:sp>
        <p:nvSpPr>
          <p:cNvPr id="21" name="Title 2">
            <a:extLst>
              <a:ext uri="{FF2B5EF4-FFF2-40B4-BE49-F238E27FC236}">
                <a16:creationId xmlns:a16="http://schemas.microsoft.com/office/drawing/2014/main" id="{4478215E-D03E-3490-5428-C2E90285DCBE}"/>
              </a:ext>
            </a:extLst>
          </p:cNvPr>
          <p:cNvSpPr txBox="1">
            <a:spLocks/>
          </p:cNvSpPr>
          <p:nvPr/>
        </p:nvSpPr>
        <p:spPr>
          <a:xfrm>
            <a:off x="611129" y="7480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0085B3"/>
                </a:solidFill>
                <a:latin typeface="Tahoma"/>
                <a:ea typeface="Tahoma"/>
                <a:cs typeface="Tahoma"/>
              </a:rPr>
              <a:t>Azure Architecture - techsupportGPT</a:t>
            </a:r>
            <a:endParaRPr lang="en-US" sz="2400" dirty="0"/>
          </a:p>
        </p:txBody>
      </p:sp>
    </p:spTree>
    <p:extLst>
      <p:ext uri="{BB962C8B-B14F-4D97-AF65-F5344CB8AC3E}">
        <p14:creationId xmlns:p14="http://schemas.microsoft.com/office/powerpoint/2010/main" val="3800270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96AB99-D1E1-A94B-EEA2-5B6C5B224140}"/>
              </a:ext>
            </a:extLst>
          </p:cNvPr>
          <p:cNvSpPr txBox="1"/>
          <p:nvPr/>
        </p:nvSpPr>
        <p:spPr>
          <a:xfrm>
            <a:off x="401966" y="49530"/>
            <a:ext cx="6097604" cy="369332"/>
          </a:xfrm>
          <a:prstGeom prst="rect">
            <a:avLst/>
          </a:prstGeom>
          <a:noFill/>
        </p:spPr>
        <p:txBody>
          <a:bodyPr wrap="square">
            <a:spAutoFit/>
          </a:bodyPr>
          <a:lstStyle/>
          <a:p>
            <a:r>
              <a:rPr lang="en-IN" dirty="0"/>
              <a:t>https://github.com/Azure-Samples/azure-search-openai-demo</a:t>
            </a:r>
          </a:p>
        </p:txBody>
      </p:sp>
      <p:grpSp>
        <p:nvGrpSpPr>
          <p:cNvPr id="21" name="Group 20">
            <a:extLst>
              <a:ext uri="{FF2B5EF4-FFF2-40B4-BE49-F238E27FC236}">
                <a16:creationId xmlns:a16="http://schemas.microsoft.com/office/drawing/2014/main" id="{63DD1566-59A2-8696-1D29-11EB7DE54E7B}"/>
              </a:ext>
            </a:extLst>
          </p:cNvPr>
          <p:cNvGrpSpPr/>
          <p:nvPr/>
        </p:nvGrpSpPr>
        <p:grpSpPr>
          <a:xfrm>
            <a:off x="124418" y="500516"/>
            <a:ext cx="11859790" cy="6358228"/>
            <a:chOff x="124418" y="500516"/>
            <a:chExt cx="11859790" cy="6358228"/>
          </a:xfrm>
        </p:grpSpPr>
        <p:sp>
          <p:nvSpPr>
            <p:cNvPr id="3152" name="Rectangle: Rounded Corners 3151">
              <a:extLst>
                <a:ext uri="{FF2B5EF4-FFF2-40B4-BE49-F238E27FC236}">
                  <a16:creationId xmlns:a16="http://schemas.microsoft.com/office/drawing/2014/main" id="{5EA797D4-3CD4-81E4-7406-F55D08FC03C1}"/>
                </a:ext>
              </a:extLst>
            </p:cNvPr>
            <p:cNvSpPr/>
            <p:nvPr/>
          </p:nvSpPr>
          <p:spPr>
            <a:xfrm>
              <a:off x="6981893" y="5327642"/>
              <a:ext cx="1938309" cy="1093441"/>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40" name="Group 3139">
              <a:extLst>
                <a:ext uri="{FF2B5EF4-FFF2-40B4-BE49-F238E27FC236}">
                  <a16:creationId xmlns:a16="http://schemas.microsoft.com/office/drawing/2014/main" id="{FE3243D0-97CE-8C7D-4085-8CA9F2ED1DD8}"/>
                </a:ext>
              </a:extLst>
            </p:cNvPr>
            <p:cNvGrpSpPr/>
            <p:nvPr/>
          </p:nvGrpSpPr>
          <p:grpSpPr>
            <a:xfrm>
              <a:off x="724301" y="500516"/>
              <a:ext cx="11259907" cy="6181933"/>
              <a:chOff x="724301" y="500516"/>
              <a:chExt cx="11259907" cy="6181933"/>
            </a:xfrm>
          </p:grpSpPr>
          <p:sp>
            <p:nvSpPr>
              <p:cNvPr id="3121" name="Rectangle: Rounded Corners 3120">
                <a:extLst>
                  <a:ext uri="{FF2B5EF4-FFF2-40B4-BE49-F238E27FC236}">
                    <a16:creationId xmlns:a16="http://schemas.microsoft.com/office/drawing/2014/main" id="{7BE7C102-5B20-C987-9026-0E3798549152}"/>
                  </a:ext>
                </a:extLst>
              </p:cNvPr>
              <p:cNvSpPr/>
              <p:nvPr/>
            </p:nvSpPr>
            <p:spPr>
              <a:xfrm>
                <a:off x="1299677" y="706544"/>
                <a:ext cx="2092754" cy="938706"/>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grpSp>
            <p:nvGrpSpPr>
              <p:cNvPr id="6" name="Group 5">
                <a:extLst>
                  <a:ext uri="{FF2B5EF4-FFF2-40B4-BE49-F238E27FC236}">
                    <a16:creationId xmlns:a16="http://schemas.microsoft.com/office/drawing/2014/main" id="{7E9D063E-7D1F-6CA1-1C96-5972B15A7F74}"/>
                  </a:ext>
                </a:extLst>
              </p:cNvPr>
              <p:cNvGrpSpPr/>
              <p:nvPr/>
            </p:nvGrpSpPr>
            <p:grpSpPr>
              <a:xfrm>
                <a:off x="1497625" y="724624"/>
                <a:ext cx="1593644" cy="835024"/>
                <a:chOff x="862002" y="869700"/>
                <a:chExt cx="1593644" cy="835024"/>
              </a:xfrm>
            </p:grpSpPr>
            <p:pic>
              <p:nvPicPr>
                <p:cNvPr id="5" name="Picture 4">
                  <a:extLst>
                    <a:ext uri="{FF2B5EF4-FFF2-40B4-BE49-F238E27FC236}">
                      <a16:creationId xmlns:a16="http://schemas.microsoft.com/office/drawing/2014/main" id="{357893D6-443D-E876-67F6-620C8A4BF837}"/>
                    </a:ext>
                  </a:extLst>
                </p:cNvPr>
                <p:cNvPicPr>
                  <a:picLocks noChangeAspect="1"/>
                </p:cNvPicPr>
                <p:nvPr/>
              </p:nvPicPr>
              <p:blipFill rotWithShape="1">
                <a:blip r:embed="rId2"/>
                <a:srcRect r="65593"/>
                <a:stretch/>
              </p:blipFill>
              <p:spPr>
                <a:xfrm>
                  <a:off x="862002" y="869700"/>
                  <a:ext cx="874260" cy="835024"/>
                </a:xfrm>
                <a:prstGeom prst="rect">
                  <a:avLst/>
                </a:prstGeom>
              </p:spPr>
            </p:pic>
            <p:pic>
              <p:nvPicPr>
                <p:cNvPr id="7" name="Picture 6">
                  <a:extLst>
                    <a:ext uri="{FF2B5EF4-FFF2-40B4-BE49-F238E27FC236}">
                      <a16:creationId xmlns:a16="http://schemas.microsoft.com/office/drawing/2014/main" id="{10F8162D-C123-77E9-4C93-F23527B7A725}"/>
                    </a:ext>
                  </a:extLst>
                </p:cNvPr>
                <p:cNvPicPr>
                  <a:picLocks noChangeAspect="1"/>
                </p:cNvPicPr>
                <p:nvPr/>
              </p:nvPicPr>
              <p:blipFill>
                <a:blip r:embed="rId3"/>
                <a:stretch>
                  <a:fillRect/>
                </a:stretch>
              </p:blipFill>
              <p:spPr>
                <a:xfrm>
                  <a:off x="1814998" y="962423"/>
                  <a:ext cx="640648" cy="652156"/>
                </a:xfrm>
                <a:prstGeom prst="rect">
                  <a:avLst/>
                </a:prstGeom>
              </p:spPr>
            </p:pic>
          </p:grpSp>
          <p:grpSp>
            <p:nvGrpSpPr>
              <p:cNvPr id="3091" name="Group 3090">
                <a:extLst>
                  <a:ext uri="{FF2B5EF4-FFF2-40B4-BE49-F238E27FC236}">
                    <a16:creationId xmlns:a16="http://schemas.microsoft.com/office/drawing/2014/main" id="{E5FA83C8-1099-D7F3-EBB7-1BD28EBFA4A4}"/>
                  </a:ext>
                </a:extLst>
              </p:cNvPr>
              <p:cNvGrpSpPr/>
              <p:nvPr/>
            </p:nvGrpSpPr>
            <p:grpSpPr>
              <a:xfrm>
                <a:off x="7013167" y="5386239"/>
                <a:ext cx="1879645" cy="967218"/>
                <a:chOff x="6937255" y="5457322"/>
                <a:chExt cx="1943396" cy="1111307"/>
              </a:xfrm>
            </p:grpSpPr>
            <p:grpSp>
              <p:nvGrpSpPr>
                <p:cNvPr id="3086" name="Group 3085">
                  <a:extLst>
                    <a:ext uri="{FF2B5EF4-FFF2-40B4-BE49-F238E27FC236}">
                      <a16:creationId xmlns:a16="http://schemas.microsoft.com/office/drawing/2014/main" id="{18D29F48-E147-0BC4-6BF9-252BAFEF5BC8}"/>
                    </a:ext>
                  </a:extLst>
                </p:cNvPr>
                <p:cNvGrpSpPr/>
                <p:nvPr/>
              </p:nvGrpSpPr>
              <p:grpSpPr>
                <a:xfrm>
                  <a:off x="6937255" y="5457322"/>
                  <a:ext cx="987474" cy="1111307"/>
                  <a:chOff x="2051126" y="4730386"/>
                  <a:chExt cx="1543129" cy="1727289"/>
                </a:xfrm>
              </p:grpSpPr>
              <p:grpSp>
                <p:nvGrpSpPr>
                  <p:cNvPr id="3083" name="Group 3082">
                    <a:extLst>
                      <a:ext uri="{FF2B5EF4-FFF2-40B4-BE49-F238E27FC236}">
                        <a16:creationId xmlns:a16="http://schemas.microsoft.com/office/drawing/2014/main" id="{4C61D5EE-26F4-ED0B-65FD-26A3F6801867}"/>
                      </a:ext>
                    </a:extLst>
                  </p:cNvPr>
                  <p:cNvGrpSpPr/>
                  <p:nvPr/>
                </p:nvGrpSpPr>
                <p:grpSpPr>
                  <a:xfrm>
                    <a:off x="2051126" y="4730386"/>
                    <a:ext cx="1543129" cy="1727289"/>
                    <a:chOff x="6466998" y="3999380"/>
                    <a:chExt cx="1543129" cy="1727289"/>
                  </a:xfrm>
                </p:grpSpPr>
                <p:pic>
                  <p:nvPicPr>
                    <p:cNvPr id="3077" name="Picture 3076">
                      <a:extLst>
                        <a:ext uri="{FF2B5EF4-FFF2-40B4-BE49-F238E27FC236}">
                          <a16:creationId xmlns:a16="http://schemas.microsoft.com/office/drawing/2014/main" id="{E4ECDC37-CD24-B996-E995-F947826ECA64}"/>
                        </a:ext>
                      </a:extLst>
                    </p:cNvPr>
                    <p:cNvPicPr>
                      <a:picLocks noChangeAspect="1"/>
                    </p:cNvPicPr>
                    <p:nvPr/>
                  </p:nvPicPr>
                  <p:blipFill>
                    <a:blip r:embed="rId4"/>
                    <a:stretch>
                      <a:fillRect/>
                    </a:stretch>
                  </p:blipFill>
                  <p:spPr>
                    <a:xfrm>
                      <a:off x="6466998" y="3999380"/>
                      <a:ext cx="1543129" cy="1727289"/>
                    </a:xfrm>
                    <a:prstGeom prst="rect">
                      <a:avLst/>
                    </a:prstGeom>
                  </p:spPr>
                </p:pic>
                <p:pic>
                  <p:nvPicPr>
                    <p:cNvPr id="3082" name="Picture 3081">
                      <a:extLst>
                        <a:ext uri="{FF2B5EF4-FFF2-40B4-BE49-F238E27FC236}">
                          <a16:creationId xmlns:a16="http://schemas.microsoft.com/office/drawing/2014/main" id="{54F9F6D0-CA2B-0ED9-A526-578F1E18E4ED}"/>
                        </a:ext>
                      </a:extLst>
                    </p:cNvPr>
                    <p:cNvPicPr>
                      <a:picLocks noChangeAspect="1"/>
                    </p:cNvPicPr>
                    <p:nvPr/>
                  </p:nvPicPr>
                  <p:blipFill>
                    <a:blip r:embed="rId5"/>
                    <a:stretch>
                      <a:fillRect/>
                    </a:stretch>
                  </p:blipFill>
                  <p:spPr>
                    <a:xfrm>
                      <a:off x="6825756" y="5221273"/>
                      <a:ext cx="1152847" cy="373291"/>
                    </a:xfrm>
                    <a:prstGeom prst="rect">
                      <a:avLst/>
                    </a:prstGeom>
                  </p:spPr>
                </p:pic>
              </p:grpSp>
              <p:pic>
                <p:nvPicPr>
                  <p:cNvPr id="3085" name="Picture 3084">
                    <a:extLst>
                      <a:ext uri="{FF2B5EF4-FFF2-40B4-BE49-F238E27FC236}">
                        <a16:creationId xmlns:a16="http://schemas.microsoft.com/office/drawing/2014/main" id="{748566C5-E9CA-723F-2DA9-F463F71971D6}"/>
                      </a:ext>
                    </a:extLst>
                  </p:cNvPr>
                  <p:cNvPicPr>
                    <a:picLocks noChangeAspect="1"/>
                  </p:cNvPicPr>
                  <p:nvPr/>
                </p:nvPicPr>
                <p:blipFill>
                  <a:blip r:embed="rId6"/>
                  <a:stretch>
                    <a:fillRect/>
                  </a:stretch>
                </p:blipFill>
                <p:spPr>
                  <a:xfrm>
                    <a:off x="2269905" y="6051254"/>
                    <a:ext cx="1023097" cy="166997"/>
                  </a:xfrm>
                  <a:prstGeom prst="rect">
                    <a:avLst/>
                  </a:prstGeom>
                </p:spPr>
              </p:pic>
            </p:grpSp>
            <p:pic>
              <p:nvPicPr>
                <p:cNvPr id="3090" name="Picture 3089">
                  <a:extLst>
                    <a:ext uri="{FF2B5EF4-FFF2-40B4-BE49-F238E27FC236}">
                      <a16:creationId xmlns:a16="http://schemas.microsoft.com/office/drawing/2014/main" id="{29221A2C-B722-C61E-86DF-C05CDD3FC05E}"/>
                    </a:ext>
                  </a:extLst>
                </p:cNvPr>
                <p:cNvPicPr>
                  <a:picLocks noChangeAspect="1"/>
                </p:cNvPicPr>
                <p:nvPr/>
              </p:nvPicPr>
              <p:blipFill rotWithShape="1">
                <a:blip r:embed="rId7"/>
                <a:srcRect l="17801" t="4793" r="16234" b="40957"/>
                <a:stretch/>
              </p:blipFill>
              <p:spPr>
                <a:xfrm>
                  <a:off x="7975875" y="5535573"/>
                  <a:ext cx="904776" cy="769930"/>
                </a:xfrm>
                <a:prstGeom prst="rect">
                  <a:avLst/>
                </a:prstGeom>
              </p:spPr>
            </p:pic>
          </p:grpSp>
          <p:grpSp>
            <p:nvGrpSpPr>
              <p:cNvPr id="12" name="Group 11">
                <a:extLst>
                  <a:ext uri="{FF2B5EF4-FFF2-40B4-BE49-F238E27FC236}">
                    <a16:creationId xmlns:a16="http://schemas.microsoft.com/office/drawing/2014/main" id="{6C9FFD7F-540B-84FB-E37A-155B74903641}"/>
                  </a:ext>
                </a:extLst>
              </p:cNvPr>
              <p:cNvGrpSpPr/>
              <p:nvPr/>
            </p:nvGrpSpPr>
            <p:grpSpPr>
              <a:xfrm>
                <a:off x="1573925" y="1922707"/>
                <a:ext cx="8451889" cy="3645074"/>
                <a:chOff x="2034902" y="1939590"/>
                <a:chExt cx="8451889" cy="3645074"/>
              </a:xfrm>
            </p:grpSpPr>
            <p:pic>
              <p:nvPicPr>
                <p:cNvPr id="11" name="Picture 10">
                  <a:extLst>
                    <a:ext uri="{FF2B5EF4-FFF2-40B4-BE49-F238E27FC236}">
                      <a16:creationId xmlns:a16="http://schemas.microsoft.com/office/drawing/2014/main" id="{DAC29A5A-28B1-D2AF-5359-CDB1FD8C8139}"/>
                    </a:ext>
                  </a:extLst>
                </p:cNvPr>
                <p:cNvPicPr>
                  <a:picLocks noChangeAspect="1"/>
                </p:cNvPicPr>
                <p:nvPr/>
              </p:nvPicPr>
              <p:blipFill rotWithShape="1">
                <a:blip r:embed="rId8"/>
                <a:srcRect t="27189"/>
                <a:stretch/>
              </p:blipFill>
              <p:spPr>
                <a:xfrm>
                  <a:off x="8394037" y="3501313"/>
                  <a:ext cx="2092754" cy="903798"/>
                </a:xfrm>
                <a:prstGeom prst="rect">
                  <a:avLst/>
                </a:prstGeom>
              </p:spPr>
            </p:pic>
            <p:pic>
              <p:nvPicPr>
                <p:cNvPr id="14" name="Picture 13">
                  <a:extLst>
                    <a:ext uri="{FF2B5EF4-FFF2-40B4-BE49-F238E27FC236}">
                      <a16:creationId xmlns:a16="http://schemas.microsoft.com/office/drawing/2014/main" id="{55795331-5093-92E7-F5A9-4FD177C74458}"/>
                    </a:ext>
                  </a:extLst>
                </p:cNvPr>
                <p:cNvPicPr>
                  <a:picLocks noChangeAspect="1"/>
                </p:cNvPicPr>
                <p:nvPr/>
              </p:nvPicPr>
              <p:blipFill rotWithShape="1">
                <a:blip r:embed="rId9"/>
                <a:srcRect t="17527"/>
                <a:stretch/>
              </p:blipFill>
              <p:spPr>
                <a:xfrm>
                  <a:off x="7201785" y="1939590"/>
                  <a:ext cx="950220" cy="839090"/>
                </a:xfrm>
                <a:prstGeom prst="rect">
                  <a:avLst/>
                </a:prstGeom>
              </p:spPr>
            </p:pic>
            <p:grpSp>
              <p:nvGrpSpPr>
                <p:cNvPr id="3100" name="Group 3099">
                  <a:extLst>
                    <a:ext uri="{FF2B5EF4-FFF2-40B4-BE49-F238E27FC236}">
                      <a16:creationId xmlns:a16="http://schemas.microsoft.com/office/drawing/2014/main" id="{7171084E-ED1E-3549-0E3A-05202EBF93F8}"/>
                    </a:ext>
                  </a:extLst>
                </p:cNvPr>
                <p:cNvGrpSpPr/>
                <p:nvPr/>
              </p:nvGrpSpPr>
              <p:grpSpPr>
                <a:xfrm>
                  <a:off x="2034902" y="3526670"/>
                  <a:ext cx="4655649" cy="2057994"/>
                  <a:chOff x="966799" y="3317549"/>
                  <a:chExt cx="5275503" cy="2456832"/>
                </a:xfrm>
              </p:grpSpPr>
              <p:sp>
                <p:nvSpPr>
                  <p:cNvPr id="3099" name="Rectangle: Rounded Corners 3098">
                    <a:extLst>
                      <a:ext uri="{FF2B5EF4-FFF2-40B4-BE49-F238E27FC236}">
                        <a16:creationId xmlns:a16="http://schemas.microsoft.com/office/drawing/2014/main" id="{4BD6C986-EC79-B33F-F38A-60B2D55BEB84}"/>
                      </a:ext>
                    </a:extLst>
                  </p:cNvPr>
                  <p:cNvSpPr/>
                  <p:nvPr/>
                </p:nvSpPr>
                <p:spPr>
                  <a:xfrm>
                    <a:off x="966799" y="3317549"/>
                    <a:ext cx="1502367" cy="1120626"/>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pic>
                <p:nvPicPr>
                  <p:cNvPr id="16" name="Picture 15">
                    <a:extLst>
                      <a:ext uri="{FF2B5EF4-FFF2-40B4-BE49-F238E27FC236}">
                        <a16:creationId xmlns:a16="http://schemas.microsoft.com/office/drawing/2014/main" id="{9B574EB9-7501-A870-EFEA-EBC9489750B7}"/>
                      </a:ext>
                    </a:extLst>
                  </p:cNvPr>
                  <p:cNvPicPr>
                    <a:picLocks noChangeAspect="1"/>
                  </p:cNvPicPr>
                  <p:nvPr/>
                </p:nvPicPr>
                <p:blipFill>
                  <a:blip r:embed="rId10"/>
                  <a:stretch>
                    <a:fillRect/>
                  </a:stretch>
                </p:blipFill>
                <p:spPr>
                  <a:xfrm>
                    <a:off x="1151458" y="3358278"/>
                    <a:ext cx="1075533" cy="985511"/>
                  </a:xfrm>
                  <a:prstGeom prst="rect">
                    <a:avLst/>
                  </a:prstGeom>
                </p:spPr>
              </p:pic>
              <p:pic>
                <p:nvPicPr>
                  <p:cNvPr id="3098" name="Picture 3097">
                    <a:extLst>
                      <a:ext uri="{FF2B5EF4-FFF2-40B4-BE49-F238E27FC236}">
                        <a16:creationId xmlns:a16="http://schemas.microsoft.com/office/drawing/2014/main" id="{DE73E0B6-8B81-396F-7A46-5CF2F8CF18AE}"/>
                      </a:ext>
                    </a:extLst>
                  </p:cNvPr>
                  <p:cNvPicPr>
                    <a:picLocks noChangeAspect="1"/>
                  </p:cNvPicPr>
                  <p:nvPr/>
                </p:nvPicPr>
                <p:blipFill>
                  <a:blip r:embed="rId11"/>
                  <a:stretch>
                    <a:fillRect/>
                  </a:stretch>
                </p:blipFill>
                <p:spPr>
                  <a:xfrm>
                    <a:off x="5562817" y="4936139"/>
                    <a:ext cx="679485" cy="838242"/>
                  </a:xfrm>
                  <a:prstGeom prst="rect">
                    <a:avLst/>
                  </a:prstGeom>
                </p:spPr>
              </p:pic>
            </p:grpSp>
          </p:grpSp>
          <p:grpSp>
            <p:nvGrpSpPr>
              <p:cNvPr id="8" name="Group 7">
                <a:extLst>
                  <a:ext uri="{FF2B5EF4-FFF2-40B4-BE49-F238E27FC236}">
                    <a16:creationId xmlns:a16="http://schemas.microsoft.com/office/drawing/2014/main" id="{6E377969-DF5A-BCE6-C3AA-BC1DD7728043}"/>
                  </a:ext>
                </a:extLst>
              </p:cNvPr>
              <p:cNvGrpSpPr/>
              <p:nvPr/>
            </p:nvGrpSpPr>
            <p:grpSpPr>
              <a:xfrm>
                <a:off x="1666787" y="1969620"/>
                <a:ext cx="8313552" cy="753554"/>
                <a:chOff x="2637982" y="2090014"/>
                <a:chExt cx="8313552" cy="753554"/>
              </a:xfrm>
            </p:grpSpPr>
            <p:pic>
              <p:nvPicPr>
                <p:cNvPr id="9" name="Picture 8">
                  <a:extLst>
                    <a:ext uri="{FF2B5EF4-FFF2-40B4-BE49-F238E27FC236}">
                      <a16:creationId xmlns:a16="http://schemas.microsoft.com/office/drawing/2014/main" id="{40A839A1-8876-0EB3-E086-A41A696D50CE}"/>
                    </a:ext>
                  </a:extLst>
                </p:cNvPr>
                <p:cNvPicPr>
                  <a:picLocks noChangeAspect="1"/>
                </p:cNvPicPr>
                <p:nvPr/>
              </p:nvPicPr>
              <p:blipFill>
                <a:blip r:embed="rId12"/>
                <a:stretch>
                  <a:fillRect/>
                </a:stretch>
              </p:blipFill>
              <p:spPr>
                <a:xfrm>
                  <a:off x="2637982" y="2175804"/>
                  <a:ext cx="730530" cy="600810"/>
                </a:xfrm>
                <a:prstGeom prst="rect">
                  <a:avLst/>
                </a:prstGeom>
              </p:spPr>
            </p:pic>
            <p:pic>
              <p:nvPicPr>
                <p:cNvPr id="10" name="Picture 9">
                  <a:extLst>
                    <a:ext uri="{FF2B5EF4-FFF2-40B4-BE49-F238E27FC236}">
                      <a16:creationId xmlns:a16="http://schemas.microsoft.com/office/drawing/2014/main" id="{B413E574-C9C7-8592-C549-C9AAF58EDECD}"/>
                    </a:ext>
                  </a:extLst>
                </p:cNvPr>
                <p:cNvPicPr>
                  <a:picLocks noChangeAspect="1"/>
                </p:cNvPicPr>
                <p:nvPr/>
              </p:nvPicPr>
              <p:blipFill>
                <a:blip r:embed="rId13"/>
                <a:stretch>
                  <a:fillRect/>
                </a:stretch>
              </p:blipFill>
              <p:spPr>
                <a:xfrm>
                  <a:off x="5840613" y="2090014"/>
                  <a:ext cx="916252" cy="753554"/>
                </a:xfrm>
                <a:prstGeom prst="rect">
                  <a:avLst/>
                </a:prstGeom>
              </p:spPr>
            </p:pic>
            <p:pic>
              <p:nvPicPr>
                <p:cNvPr id="2" name="Picture 1">
                  <a:extLst>
                    <a:ext uri="{FF2B5EF4-FFF2-40B4-BE49-F238E27FC236}">
                      <a16:creationId xmlns:a16="http://schemas.microsoft.com/office/drawing/2014/main" id="{63CADA0B-28C4-801B-95F3-F476A2943F34}"/>
                    </a:ext>
                  </a:extLst>
                </p:cNvPr>
                <p:cNvPicPr>
                  <a:picLocks noChangeAspect="1"/>
                </p:cNvPicPr>
                <p:nvPr/>
              </p:nvPicPr>
              <p:blipFill>
                <a:blip r:embed="rId13"/>
                <a:stretch>
                  <a:fillRect/>
                </a:stretch>
              </p:blipFill>
              <p:spPr>
                <a:xfrm>
                  <a:off x="10035282" y="2090014"/>
                  <a:ext cx="916252" cy="753554"/>
                </a:xfrm>
                <a:prstGeom prst="rect">
                  <a:avLst/>
                </a:prstGeom>
              </p:spPr>
            </p:pic>
          </p:grpSp>
          <p:cxnSp>
            <p:nvCxnSpPr>
              <p:cNvPr id="29" name="Straight Arrow Connector 28">
                <a:extLst>
                  <a:ext uri="{FF2B5EF4-FFF2-40B4-BE49-F238E27FC236}">
                    <a16:creationId xmlns:a16="http://schemas.microsoft.com/office/drawing/2014/main" id="{5E604866-B7C5-BBF5-BFC1-A811BDB199FA}"/>
                  </a:ext>
                </a:extLst>
              </p:cNvPr>
              <p:cNvCxnSpPr>
                <a:cxnSpLocks/>
                <a:stCxn id="9" idx="3"/>
                <a:endCxn id="10" idx="1"/>
              </p:cNvCxnSpPr>
              <p:nvPr/>
            </p:nvCxnSpPr>
            <p:spPr>
              <a:xfrm flipV="1">
                <a:off x="2397317" y="2346397"/>
                <a:ext cx="2472101" cy="9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FDF47906-85F0-BE2F-D5FC-47B395919E7B}"/>
                  </a:ext>
                </a:extLst>
              </p:cNvPr>
              <p:cNvCxnSpPr>
                <a:cxnSpLocks/>
                <a:stCxn id="9" idx="2"/>
              </p:cNvCxnSpPr>
              <p:nvPr/>
            </p:nvCxnSpPr>
            <p:spPr>
              <a:xfrm>
                <a:off x="2032052" y="2656220"/>
                <a:ext cx="15756" cy="812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7AAF0EFE-520E-FBBF-5A64-A6A4AB11C42C}"/>
                  </a:ext>
                </a:extLst>
              </p:cNvPr>
              <p:cNvCxnSpPr>
                <a:cxnSpLocks/>
                <a:stCxn id="14" idx="3"/>
                <a:endCxn id="2" idx="1"/>
              </p:cNvCxnSpPr>
              <p:nvPr/>
            </p:nvCxnSpPr>
            <p:spPr>
              <a:xfrm>
                <a:off x="7691028" y="2342252"/>
                <a:ext cx="1373059" cy="414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97" name="Connector: Elbow 3096">
                <a:extLst>
                  <a:ext uri="{FF2B5EF4-FFF2-40B4-BE49-F238E27FC236}">
                    <a16:creationId xmlns:a16="http://schemas.microsoft.com/office/drawing/2014/main" id="{57998287-CF2D-793A-DF90-763AAE1C7C10}"/>
                  </a:ext>
                </a:extLst>
              </p:cNvPr>
              <p:cNvCxnSpPr>
                <a:stCxn id="3092" idx="0"/>
                <a:endCxn id="11" idx="2"/>
              </p:cNvCxnSpPr>
              <p:nvPr/>
            </p:nvCxnSpPr>
            <p:spPr>
              <a:xfrm rot="5400000" flipH="1" flipV="1">
                <a:off x="5740182" y="2040477"/>
                <a:ext cx="891504" cy="55870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0" name="Straight Arrow Connector 3109">
                <a:extLst>
                  <a:ext uri="{FF2B5EF4-FFF2-40B4-BE49-F238E27FC236}">
                    <a16:creationId xmlns:a16="http://schemas.microsoft.com/office/drawing/2014/main" id="{53F70CEC-4007-EC98-07FA-D5B8474D974B}"/>
                  </a:ext>
                </a:extLst>
              </p:cNvPr>
              <p:cNvCxnSpPr>
                <a:stCxn id="3077" idx="1"/>
                <a:endCxn id="3092" idx="3"/>
              </p:cNvCxnSpPr>
              <p:nvPr/>
            </p:nvCxnSpPr>
            <p:spPr>
              <a:xfrm flipH="1">
                <a:off x="4129677" y="5869848"/>
                <a:ext cx="2883492" cy="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2" name="Straight Arrow Connector 3111">
                <a:extLst>
                  <a:ext uri="{FF2B5EF4-FFF2-40B4-BE49-F238E27FC236}">
                    <a16:creationId xmlns:a16="http://schemas.microsoft.com/office/drawing/2014/main" id="{74AA55BD-DCC9-7B8E-691D-247F16927696}"/>
                  </a:ext>
                </a:extLst>
              </p:cNvPr>
              <p:cNvCxnSpPr>
                <a:stCxn id="28" idx="3"/>
                <a:endCxn id="3074" idx="2"/>
              </p:cNvCxnSpPr>
              <p:nvPr/>
            </p:nvCxnSpPr>
            <p:spPr>
              <a:xfrm flipV="1">
                <a:off x="2047808" y="5396006"/>
                <a:ext cx="316769" cy="856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14" name="Connector: Elbow 3113">
                <a:extLst>
                  <a:ext uri="{FF2B5EF4-FFF2-40B4-BE49-F238E27FC236}">
                    <a16:creationId xmlns:a16="http://schemas.microsoft.com/office/drawing/2014/main" id="{2EFF5BFC-5787-7399-0D02-EA0CD702DB3A}"/>
                  </a:ext>
                </a:extLst>
              </p:cNvPr>
              <p:cNvCxnSpPr>
                <a:stCxn id="3076" idx="1"/>
              </p:cNvCxnSpPr>
              <p:nvPr/>
            </p:nvCxnSpPr>
            <p:spPr>
              <a:xfrm flipV="1">
                <a:off x="2397317" y="5632436"/>
                <a:ext cx="92862" cy="3650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6" name="Connector: Elbow 3115">
                <a:extLst>
                  <a:ext uri="{FF2B5EF4-FFF2-40B4-BE49-F238E27FC236}">
                    <a16:creationId xmlns:a16="http://schemas.microsoft.com/office/drawing/2014/main" id="{C506327E-F4AE-F005-5125-56254652B02E}"/>
                  </a:ext>
                </a:extLst>
              </p:cNvPr>
              <p:cNvCxnSpPr>
                <a:endCxn id="3090" idx="3"/>
              </p:cNvCxnSpPr>
              <p:nvPr/>
            </p:nvCxnSpPr>
            <p:spPr>
              <a:xfrm rot="5400000">
                <a:off x="8298799" y="4963443"/>
                <a:ext cx="1419966" cy="231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0" name="Connector: Elbow 3119">
                <a:extLst>
                  <a:ext uri="{FF2B5EF4-FFF2-40B4-BE49-F238E27FC236}">
                    <a16:creationId xmlns:a16="http://schemas.microsoft.com/office/drawing/2014/main" id="{3C11A9C9-859E-4C73-EA19-E40FAF6B1423}"/>
                  </a:ext>
                </a:extLst>
              </p:cNvPr>
              <p:cNvCxnSpPr>
                <a:cxnSpLocks/>
                <a:stCxn id="7" idx="2"/>
                <a:endCxn id="9" idx="0"/>
              </p:cNvCxnSpPr>
              <p:nvPr/>
            </p:nvCxnSpPr>
            <p:spPr>
              <a:xfrm rot="5400000">
                <a:off x="2108546" y="1393010"/>
                <a:ext cx="585907" cy="7388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22" name="TextBox 3121">
                <a:extLst>
                  <a:ext uri="{FF2B5EF4-FFF2-40B4-BE49-F238E27FC236}">
                    <a16:creationId xmlns:a16="http://schemas.microsoft.com/office/drawing/2014/main" id="{B2E59367-2C50-F2B3-B882-FCFD923E70AE}"/>
                  </a:ext>
                </a:extLst>
              </p:cNvPr>
              <p:cNvSpPr txBox="1"/>
              <p:nvPr/>
            </p:nvSpPr>
            <p:spPr>
              <a:xfrm>
                <a:off x="7669095" y="2100906"/>
                <a:ext cx="1276414" cy="430887"/>
              </a:xfrm>
              <a:prstGeom prst="rect">
                <a:avLst/>
              </a:prstGeom>
              <a:noFill/>
            </p:spPr>
            <p:txBody>
              <a:bodyPr wrap="square">
                <a:spAutoFit/>
              </a:bodyPr>
              <a:lstStyle>
                <a:defPPr>
                  <a:defRPr lang="en-US"/>
                </a:defPPr>
                <a:lvl1pPr algn="ctr">
                  <a:defRPr sz="1100">
                    <a:solidFill>
                      <a:srgbClr val="0070C0"/>
                    </a:solidFill>
                  </a:defRPr>
                </a:lvl1pPr>
              </a:lstStyle>
              <a:p>
                <a:r>
                  <a:rPr lang="en-IN" dirty="0" err="1">
                    <a:solidFill>
                      <a:schemeClr val="accent1"/>
                    </a:solidFill>
                  </a:rPr>
                  <a:t>DocuChunksment</a:t>
                </a:r>
                <a:r>
                  <a:rPr lang="en-IN" dirty="0">
                    <a:solidFill>
                      <a:schemeClr val="accent1"/>
                    </a:solidFill>
                  </a:rPr>
                  <a:t> </a:t>
                </a:r>
              </a:p>
              <a:p>
                <a:r>
                  <a:rPr lang="en-IN" dirty="0">
                    <a:solidFill>
                      <a:schemeClr val="accent1"/>
                    </a:solidFill>
                  </a:rPr>
                  <a:t>Physical pages</a:t>
                </a:r>
              </a:p>
            </p:txBody>
          </p:sp>
          <p:grpSp>
            <p:nvGrpSpPr>
              <p:cNvPr id="3126" name="Group 3125">
                <a:extLst>
                  <a:ext uri="{FF2B5EF4-FFF2-40B4-BE49-F238E27FC236}">
                    <a16:creationId xmlns:a16="http://schemas.microsoft.com/office/drawing/2014/main" id="{96BA8D35-23EE-7F0C-DFFD-FA28887C223A}"/>
                  </a:ext>
                </a:extLst>
              </p:cNvPr>
              <p:cNvGrpSpPr/>
              <p:nvPr/>
            </p:nvGrpSpPr>
            <p:grpSpPr>
              <a:xfrm>
                <a:off x="1418045" y="5176700"/>
                <a:ext cx="2711632" cy="1294068"/>
                <a:chOff x="1418045" y="5176700"/>
                <a:chExt cx="2711632" cy="1294068"/>
              </a:xfrm>
            </p:grpSpPr>
            <p:grpSp>
              <p:nvGrpSpPr>
                <p:cNvPr id="4" name="Group 3">
                  <a:extLst>
                    <a:ext uri="{FF2B5EF4-FFF2-40B4-BE49-F238E27FC236}">
                      <a16:creationId xmlns:a16="http://schemas.microsoft.com/office/drawing/2014/main" id="{1A9E60C0-DF84-16CD-0A90-C4D7C932F361}"/>
                    </a:ext>
                  </a:extLst>
                </p:cNvPr>
                <p:cNvGrpSpPr/>
                <p:nvPr/>
              </p:nvGrpSpPr>
              <p:grpSpPr>
                <a:xfrm>
                  <a:off x="1418045" y="5176700"/>
                  <a:ext cx="2711632" cy="1294068"/>
                  <a:chOff x="1316460" y="4925393"/>
                  <a:chExt cx="3209452" cy="1786157"/>
                </a:xfrm>
              </p:grpSpPr>
              <p:pic>
                <p:nvPicPr>
                  <p:cNvPr id="28" name="Picture 27">
                    <a:extLst>
                      <a:ext uri="{FF2B5EF4-FFF2-40B4-BE49-F238E27FC236}">
                        <a16:creationId xmlns:a16="http://schemas.microsoft.com/office/drawing/2014/main" id="{5FFFFAD1-B453-A2F8-44D9-4C1E2050B862}"/>
                      </a:ext>
                    </a:extLst>
                  </p:cNvPr>
                  <p:cNvPicPr>
                    <a:picLocks noChangeAspect="1"/>
                  </p:cNvPicPr>
                  <p:nvPr/>
                </p:nvPicPr>
                <p:blipFill rotWithShape="1">
                  <a:blip r:embed="rId14"/>
                  <a:srcRect b="35800"/>
                  <a:stretch/>
                </p:blipFill>
                <p:spPr>
                  <a:xfrm>
                    <a:off x="1316460" y="4925393"/>
                    <a:ext cx="745379" cy="629036"/>
                  </a:xfrm>
                  <a:prstGeom prst="rect">
                    <a:avLst/>
                  </a:prstGeom>
                </p:spPr>
              </p:pic>
              <p:pic>
                <p:nvPicPr>
                  <p:cNvPr id="3076" name="Picture 4" descr="User Icon Jpg #214317 - Free Icons Library">
                    <a:extLst>
                      <a:ext uri="{FF2B5EF4-FFF2-40B4-BE49-F238E27FC236}">
                        <a16:creationId xmlns:a16="http://schemas.microsoft.com/office/drawing/2014/main" id="{0A882B1E-E114-A529-29EF-5EDEB9D0AB6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736" t="23433" r="15626" b="21937"/>
                  <a:stretch/>
                </p:blipFill>
                <p:spPr bwMode="auto">
                  <a:xfrm flipH="1">
                    <a:off x="1832144" y="5802079"/>
                    <a:ext cx="643370" cy="512337"/>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Rounded Corners 3091">
                    <a:extLst>
                      <a:ext uri="{FF2B5EF4-FFF2-40B4-BE49-F238E27FC236}">
                        <a16:creationId xmlns:a16="http://schemas.microsoft.com/office/drawing/2014/main" id="{BC461677-E1D2-0915-A2A2-8B500AAB732D}"/>
                      </a:ext>
                    </a:extLst>
                  </p:cNvPr>
                  <p:cNvSpPr/>
                  <p:nvPr/>
                </p:nvSpPr>
                <p:spPr>
                  <a:xfrm>
                    <a:off x="2780723" y="5067605"/>
                    <a:ext cx="1745189" cy="1643945"/>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pic>
                <p:nvPicPr>
                  <p:cNvPr id="18" name="Picture 17">
                    <a:extLst>
                      <a:ext uri="{FF2B5EF4-FFF2-40B4-BE49-F238E27FC236}">
                        <a16:creationId xmlns:a16="http://schemas.microsoft.com/office/drawing/2014/main" id="{CAFD4E41-11E0-3D21-2936-A0096AEDA5DB}"/>
                      </a:ext>
                    </a:extLst>
                  </p:cNvPr>
                  <p:cNvPicPr>
                    <a:picLocks noChangeAspect="1"/>
                  </p:cNvPicPr>
                  <p:nvPr/>
                </p:nvPicPr>
                <p:blipFill>
                  <a:blip r:embed="rId16"/>
                  <a:stretch>
                    <a:fillRect/>
                  </a:stretch>
                </p:blipFill>
                <p:spPr>
                  <a:xfrm>
                    <a:off x="3154142" y="5802079"/>
                    <a:ext cx="737218" cy="737218"/>
                  </a:xfrm>
                  <a:prstGeom prst="rect">
                    <a:avLst/>
                  </a:prstGeom>
                </p:spPr>
              </p:pic>
              <p:pic>
                <p:nvPicPr>
                  <p:cNvPr id="3094" name="Picture 3093">
                    <a:extLst>
                      <a:ext uri="{FF2B5EF4-FFF2-40B4-BE49-F238E27FC236}">
                        <a16:creationId xmlns:a16="http://schemas.microsoft.com/office/drawing/2014/main" id="{D6297C66-8A41-645B-7EC2-5872543F28DF}"/>
                      </a:ext>
                    </a:extLst>
                  </p:cNvPr>
                  <p:cNvPicPr>
                    <a:picLocks noChangeAspect="1"/>
                  </p:cNvPicPr>
                  <p:nvPr/>
                </p:nvPicPr>
                <p:blipFill>
                  <a:blip r:embed="rId17"/>
                  <a:stretch>
                    <a:fillRect/>
                  </a:stretch>
                </p:blipFill>
                <p:spPr>
                  <a:xfrm>
                    <a:off x="3838553" y="5227958"/>
                    <a:ext cx="549844" cy="546104"/>
                  </a:xfrm>
                  <a:prstGeom prst="rect">
                    <a:avLst/>
                  </a:prstGeom>
                </p:spPr>
              </p:pic>
              <p:pic>
                <p:nvPicPr>
                  <p:cNvPr id="3095" name="Picture 8" descr="Azure Static Web App: Cloud Resume Challenge">
                    <a:extLst>
                      <a:ext uri="{FF2B5EF4-FFF2-40B4-BE49-F238E27FC236}">
                        <a16:creationId xmlns:a16="http://schemas.microsoft.com/office/drawing/2014/main" id="{49366096-982C-D949-6121-DC9BD2312F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18616" y="5204281"/>
                    <a:ext cx="569781" cy="56978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B58FDBA-972E-4AEB-86A3-F5E4A6A819B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36763" y="4943203"/>
                    <a:ext cx="569781" cy="569781"/>
                  </a:xfrm>
                  <a:prstGeom prst="ellipse">
                    <a:avLst/>
                  </a:prstGeom>
                  <a:ln w="3175" cap="rnd">
                    <a:solidFill>
                      <a:srgbClr val="00B0F0"/>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3124" name="Picture 3123">
                  <a:extLst>
                    <a:ext uri="{FF2B5EF4-FFF2-40B4-BE49-F238E27FC236}">
                      <a16:creationId xmlns:a16="http://schemas.microsoft.com/office/drawing/2014/main" id="{D6AC0B72-E3AD-DCB4-52B6-98B4C4D7260D}"/>
                    </a:ext>
                  </a:extLst>
                </p:cNvPr>
                <p:cNvPicPr>
                  <a:picLocks noChangeAspect="1"/>
                </p:cNvPicPr>
                <p:nvPr/>
              </p:nvPicPr>
              <p:blipFill>
                <a:blip r:embed="rId20"/>
                <a:stretch>
                  <a:fillRect/>
                </a:stretch>
              </p:blipFill>
              <p:spPr>
                <a:xfrm>
                  <a:off x="2948109" y="5350762"/>
                  <a:ext cx="481403" cy="428566"/>
                </a:xfrm>
                <a:prstGeom prst="rect">
                  <a:avLst/>
                </a:prstGeom>
              </p:spPr>
            </p:pic>
          </p:grpSp>
          <p:sp>
            <p:nvSpPr>
              <p:cNvPr id="3127" name="Rectangle: Rounded Corners 3126">
                <a:extLst>
                  <a:ext uri="{FF2B5EF4-FFF2-40B4-BE49-F238E27FC236}">
                    <a16:creationId xmlns:a16="http://schemas.microsoft.com/office/drawing/2014/main" id="{29EE4584-5E05-E342-2CBF-F5C69F6B1003}"/>
                  </a:ext>
                </a:extLst>
              </p:cNvPr>
              <p:cNvSpPr/>
              <p:nvPr/>
            </p:nvSpPr>
            <p:spPr>
              <a:xfrm>
                <a:off x="724301" y="500516"/>
                <a:ext cx="9301513" cy="6181933"/>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3128" name="TextBox 3127">
                <a:extLst>
                  <a:ext uri="{FF2B5EF4-FFF2-40B4-BE49-F238E27FC236}">
                    <a16:creationId xmlns:a16="http://schemas.microsoft.com/office/drawing/2014/main" id="{43E14403-108E-7DCF-8228-5C3570EF17E3}"/>
                  </a:ext>
                </a:extLst>
              </p:cNvPr>
              <p:cNvSpPr txBox="1"/>
              <p:nvPr/>
            </p:nvSpPr>
            <p:spPr>
              <a:xfrm>
                <a:off x="3050416" y="2057530"/>
                <a:ext cx="1276414" cy="584775"/>
              </a:xfrm>
              <a:prstGeom prst="rect">
                <a:avLst/>
              </a:prstGeom>
              <a:noFill/>
            </p:spPr>
            <p:txBody>
              <a:bodyPr wrap="square">
                <a:spAutoFit/>
              </a:bodyPr>
              <a:lstStyle/>
              <a:p>
                <a:pPr algn="ctr"/>
                <a:r>
                  <a:rPr lang="en-IN" sz="1600" dirty="0">
                    <a:solidFill>
                      <a:schemeClr val="accent1"/>
                    </a:solidFill>
                  </a:rPr>
                  <a:t>Realtime sync</a:t>
                </a:r>
              </a:p>
            </p:txBody>
          </p:sp>
          <p:sp>
            <p:nvSpPr>
              <p:cNvPr id="3129" name="TextBox 3128">
                <a:extLst>
                  <a:ext uri="{FF2B5EF4-FFF2-40B4-BE49-F238E27FC236}">
                    <a16:creationId xmlns:a16="http://schemas.microsoft.com/office/drawing/2014/main" id="{98FF0923-AF78-015C-506A-CA5DF03B6674}"/>
                  </a:ext>
                </a:extLst>
              </p:cNvPr>
              <p:cNvSpPr txBox="1"/>
              <p:nvPr/>
            </p:nvSpPr>
            <p:spPr>
              <a:xfrm>
                <a:off x="5592556" y="2042142"/>
                <a:ext cx="1276414" cy="584775"/>
              </a:xfrm>
              <a:prstGeom prst="rect">
                <a:avLst/>
              </a:prstGeom>
              <a:noFill/>
            </p:spPr>
            <p:txBody>
              <a:bodyPr wrap="square">
                <a:spAutoFit/>
              </a:bodyPr>
              <a:lstStyle/>
              <a:p>
                <a:pPr algn="ctr"/>
                <a:r>
                  <a:rPr lang="en-IN" sz="1600" dirty="0">
                    <a:solidFill>
                      <a:schemeClr val="accent1"/>
                    </a:solidFill>
                  </a:rPr>
                  <a:t>Event </a:t>
                </a:r>
              </a:p>
              <a:p>
                <a:pPr algn="ctr"/>
                <a:r>
                  <a:rPr lang="en-IN" sz="1600" dirty="0">
                    <a:solidFill>
                      <a:schemeClr val="accent1"/>
                    </a:solidFill>
                  </a:rPr>
                  <a:t>Trigger</a:t>
                </a:r>
              </a:p>
            </p:txBody>
          </p:sp>
          <p:sp>
            <p:nvSpPr>
              <p:cNvPr id="3130" name="TextBox 3129">
                <a:extLst>
                  <a:ext uri="{FF2B5EF4-FFF2-40B4-BE49-F238E27FC236}">
                    <a16:creationId xmlns:a16="http://schemas.microsoft.com/office/drawing/2014/main" id="{18EBD2AE-1ABB-E419-51B9-237AF4951F06}"/>
                  </a:ext>
                </a:extLst>
              </p:cNvPr>
              <p:cNvSpPr txBox="1"/>
              <p:nvPr/>
            </p:nvSpPr>
            <p:spPr>
              <a:xfrm>
                <a:off x="3793676" y="3644160"/>
                <a:ext cx="1276414" cy="338554"/>
              </a:xfrm>
              <a:prstGeom prst="rect">
                <a:avLst/>
              </a:prstGeom>
              <a:noFill/>
            </p:spPr>
            <p:txBody>
              <a:bodyPr wrap="square">
                <a:spAutoFit/>
              </a:bodyPr>
              <a:lstStyle/>
              <a:p>
                <a:pPr algn="ctr"/>
                <a:r>
                  <a:rPr lang="en-IN" sz="1600" dirty="0">
                    <a:solidFill>
                      <a:schemeClr val="accent1"/>
                    </a:solidFill>
                  </a:rPr>
                  <a:t>metadata</a:t>
                </a:r>
              </a:p>
            </p:txBody>
          </p:sp>
          <p:sp>
            <p:nvSpPr>
              <p:cNvPr id="3131" name="TextBox 3130">
                <a:extLst>
                  <a:ext uri="{FF2B5EF4-FFF2-40B4-BE49-F238E27FC236}">
                    <a16:creationId xmlns:a16="http://schemas.microsoft.com/office/drawing/2014/main" id="{9F8D591D-5EDD-DE39-7658-43834E43DA93}"/>
                  </a:ext>
                </a:extLst>
              </p:cNvPr>
              <p:cNvSpPr txBox="1"/>
              <p:nvPr/>
            </p:nvSpPr>
            <p:spPr>
              <a:xfrm>
                <a:off x="10142008" y="4896755"/>
                <a:ext cx="1842200" cy="430887"/>
              </a:xfrm>
              <a:prstGeom prst="rect">
                <a:avLst/>
              </a:prstGeom>
              <a:noFill/>
            </p:spPr>
            <p:txBody>
              <a:bodyPr wrap="square">
                <a:spAutoFit/>
              </a:bodyPr>
              <a:lstStyle>
                <a:defPPr>
                  <a:defRPr lang="en-US"/>
                </a:defPPr>
                <a:lvl1pPr algn="ctr">
                  <a:defRPr sz="1100">
                    <a:solidFill>
                      <a:srgbClr val="0070C0"/>
                    </a:solidFill>
                  </a:defRPr>
                </a:lvl1pPr>
              </a:lstStyle>
              <a:p>
                <a:r>
                  <a:rPr lang="en-IN" dirty="0">
                    <a:solidFill>
                      <a:schemeClr val="accent1"/>
                    </a:solidFill>
                  </a:rPr>
                  <a:t>Indexing happens through code</a:t>
                </a:r>
              </a:p>
            </p:txBody>
          </p:sp>
          <p:sp>
            <p:nvSpPr>
              <p:cNvPr id="3132" name="TextBox 3131">
                <a:extLst>
                  <a:ext uri="{FF2B5EF4-FFF2-40B4-BE49-F238E27FC236}">
                    <a16:creationId xmlns:a16="http://schemas.microsoft.com/office/drawing/2014/main" id="{EBDA43A8-241D-9206-781B-30F820B109A4}"/>
                  </a:ext>
                </a:extLst>
              </p:cNvPr>
              <p:cNvSpPr txBox="1"/>
              <p:nvPr/>
            </p:nvSpPr>
            <p:spPr>
              <a:xfrm>
                <a:off x="8999383" y="4870113"/>
                <a:ext cx="1276414" cy="584775"/>
              </a:xfrm>
              <a:prstGeom prst="rect">
                <a:avLst/>
              </a:prstGeom>
              <a:noFill/>
            </p:spPr>
            <p:txBody>
              <a:bodyPr wrap="square">
                <a:spAutoFit/>
              </a:bodyPr>
              <a:lstStyle/>
              <a:p>
                <a:pPr algn="ctr"/>
                <a:r>
                  <a:rPr lang="en-IN" sz="1600" dirty="0">
                    <a:solidFill>
                      <a:schemeClr val="accent1"/>
                    </a:solidFill>
                  </a:rPr>
                  <a:t>Prompt +</a:t>
                </a:r>
              </a:p>
              <a:p>
                <a:pPr algn="ctr"/>
                <a:r>
                  <a:rPr lang="en-IN" sz="1600" dirty="0">
                    <a:solidFill>
                      <a:schemeClr val="accent1"/>
                    </a:solidFill>
                  </a:rPr>
                  <a:t>Knowledge</a:t>
                </a:r>
              </a:p>
            </p:txBody>
          </p:sp>
          <p:sp>
            <p:nvSpPr>
              <p:cNvPr id="3133" name="TextBox 3132">
                <a:extLst>
                  <a:ext uri="{FF2B5EF4-FFF2-40B4-BE49-F238E27FC236}">
                    <a16:creationId xmlns:a16="http://schemas.microsoft.com/office/drawing/2014/main" id="{7EC8E98C-CD37-9904-8B9C-381CB5ADC6EF}"/>
                  </a:ext>
                </a:extLst>
              </p:cNvPr>
              <p:cNvSpPr txBox="1"/>
              <p:nvPr/>
            </p:nvSpPr>
            <p:spPr>
              <a:xfrm>
                <a:off x="5955757" y="4560996"/>
                <a:ext cx="3232438" cy="261610"/>
              </a:xfrm>
              <a:prstGeom prst="rect">
                <a:avLst/>
              </a:prstGeom>
              <a:noFill/>
            </p:spPr>
            <p:txBody>
              <a:bodyPr wrap="square">
                <a:spAutoFit/>
              </a:bodyPr>
              <a:lstStyle>
                <a:defPPr>
                  <a:defRPr lang="en-US"/>
                </a:defPPr>
                <a:lvl1pPr algn="ctr">
                  <a:defRPr sz="1100">
                    <a:solidFill>
                      <a:srgbClr val="0070C0"/>
                    </a:solidFill>
                  </a:defRPr>
                </a:lvl1pPr>
              </a:lstStyle>
              <a:p>
                <a:r>
                  <a:rPr lang="en-IN" dirty="0">
                    <a:solidFill>
                      <a:schemeClr val="accent1"/>
                    </a:solidFill>
                  </a:rPr>
                  <a:t>User query + prompt + Intent + Context + group</a:t>
                </a:r>
              </a:p>
            </p:txBody>
          </p:sp>
          <p:sp>
            <p:nvSpPr>
              <p:cNvPr id="3134" name="TextBox 3133">
                <a:extLst>
                  <a:ext uri="{FF2B5EF4-FFF2-40B4-BE49-F238E27FC236}">
                    <a16:creationId xmlns:a16="http://schemas.microsoft.com/office/drawing/2014/main" id="{5C84A1EF-C22B-2D43-0734-F310E63494B9}"/>
                  </a:ext>
                </a:extLst>
              </p:cNvPr>
              <p:cNvSpPr txBox="1"/>
              <p:nvPr/>
            </p:nvSpPr>
            <p:spPr>
              <a:xfrm>
                <a:off x="4523265" y="5531294"/>
                <a:ext cx="1276414" cy="338554"/>
              </a:xfrm>
              <a:prstGeom prst="rect">
                <a:avLst/>
              </a:prstGeom>
              <a:noFill/>
            </p:spPr>
            <p:txBody>
              <a:bodyPr wrap="square">
                <a:spAutoFit/>
              </a:bodyPr>
              <a:lstStyle/>
              <a:p>
                <a:pPr algn="ctr"/>
                <a:r>
                  <a:rPr lang="en-IN" sz="1600" dirty="0">
                    <a:solidFill>
                      <a:schemeClr val="accent1"/>
                    </a:solidFill>
                  </a:rPr>
                  <a:t>Response</a:t>
                </a:r>
              </a:p>
            </p:txBody>
          </p:sp>
          <p:sp>
            <p:nvSpPr>
              <p:cNvPr id="3135" name="TextBox 3134">
                <a:extLst>
                  <a:ext uri="{FF2B5EF4-FFF2-40B4-BE49-F238E27FC236}">
                    <a16:creationId xmlns:a16="http://schemas.microsoft.com/office/drawing/2014/main" id="{8EE02EDD-2984-2B44-7A7C-5C7D0E2EE150}"/>
                  </a:ext>
                </a:extLst>
              </p:cNvPr>
              <p:cNvSpPr txBox="1"/>
              <p:nvPr/>
            </p:nvSpPr>
            <p:spPr>
              <a:xfrm>
                <a:off x="1894705" y="2757715"/>
                <a:ext cx="2163138" cy="584775"/>
              </a:xfrm>
              <a:prstGeom prst="rect">
                <a:avLst/>
              </a:prstGeom>
              <a:noFill/>
            </p:spPr>
            <p:txBody>
              <a:bodyPr wrap="square">
                <a:spAutoFit/>
              </a:bodyPr>
              <a:lstStyle/>
              <a:p>
                <a:pPr algn="ctr"/>
                <a:r>
                  <a:rPr lang="en-IN" sz="1600" dirty="0">
                    <a:solidFill>
                      <a:schemeClr val="accent1"/>
                    </a:solidFill>
                  </a:rPr>
                  <a:t>Document tags (metadata attributes)</a:t>
                </a:r>
              </a:p>
            </p:txBody>
          </p:sp>
          <p:sp>
            <p:nvSpPr>
              <p:cNvPr id="3136" name="TextBox 3135">
                <a:extLst>
                  <a:ext uri="{FF2B5EF4-FFF2-40B4-BE49-F238E27FC236}">
                    <a16:creationId xmlns:a16="http://schemas.microsoft.com/office/drawing/2014/main" id="{B93C425D-4871-68A2-809A-424BD41FCD73}"/>
                  </a:ext>
                </a:extLst>
              </p:cNvPr>
              <p:cNvSpPr txBox="1"/>
              <p:nvPr/>
            </p:nvSpPr>
            <p:spPr>
              <a:xfrm>
                <a:off x="2030404" y="1741323"/>
                <a:ext cx="1276414" cy="584775"/>
              </a:xfrm>
              <a:prstGeom prst="rect">
                <a:avLst/>
              </a:prstGeom>
              <a:noFill/>
            </p:spPr>
            <p:txBody>
              <a:bodyPr wrap="square">
                <a:spAutoFit/>
              </a:bodyPr>
              <a:lstStyle/>
              <a:p>
                <a:pPr algn="ctr"/>
                <a:r>
                  <a:rPr lang="en-IN" sz="1600" dirty="0">
                    <a:solidFill>
                      <a:schemeClr val="accent1"/>
                    </a:solidFill>
                  </a:rPr>
                  <a:t>Document tags</a:t>
                </a:r>
              </a:p>
            </p:txBody>
          </p:sp>
        </p:grpSp>
        <p:pic>
          <p:nvPicPr>
            <p:cNvPr id="6146" name="Picture 2" descr="Screenshot of managed identity flow (RBAC).">
              <a:extLst>
                <a:ext uri="{FF2B5EF4-FFF2-40B4-BE49-F238E27FC236}">
                  <a16:creationId xmlns:a16="http://schemas.microsoft.com/office/drawing/2014/main" id="{AFEDFF3E-56EB-899B-79C9-551455766F9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56314" t="8834" r="30451" b="32160"/>
            <a:stretch/>
          </p:blipFill>
          <p:spPr bwMode="auto">
            <a:xfrm>
              <a:off x="2351548" y="5160945"/>
              <a:ext cx="507459" cy="469925"/>
            </a:xfrm>
            <a:prstGeom prst="ellipse">
              <a:avLst/>
            </a:prstGeom>
            <a:ln w="635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8D54627C-3DAF-47CD-8103-E2469B69CBCE}"/>
                </a:ext>
              </a:extLst>
            </p:cNvPr>
            <p:cNvGrpSpPr/>
            <p:nvPr/>
          </p:nvGrpSpPr>
          <p:grpSpPr>
            <a:xfrm>
              <a:off x="9751368" y="701278"/>
              <a:ext cx="2058336" cy="2062103"/>
              <a:chOff x="9751368" y="701278"/>
              <a:chExt cx="2058336" cy="2062103"/>
            </a:xfrm>
          </p:grpSpPr>
          <p:pic>
            <p:nvPicPr>
              <p:cNvPr id="3141" name="Picture 2" descr="Screenshot of managed identity flow (RBAC).">
                <a:extLst>
                  <a:ext uri="{FF2B5EF4-FFF2-40B4-BE49-F238E27FC236}">
                    <a16:creationId xmlns:a16="http://schemas.microsoft.com/office/drawing/2014/main" id="{A7E5CC48-269B-0C27-C563-805ACB0E1F5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83910" b="31940"/>
              <a:stretch/>
            </p:blipFill>
            <p:spPr bwMode="auto">
              <a:xfrm>
                <a:off x="10262971" y="1286174"/>
                <a:ext cx="997254" cy="876192"/>
              </a:xfrm>
              <a:prstGeom prst="rect">
                <a:avLst/>
              </a:prstGeom>
              <a:noFill/>
              <a:extLst>
                <a:ext uri="{909E8E84-426E-40DD-AFC4-6F175D3DCCD1}">
                  <a14:hiddenFill xmlns:a14="http://schemas.microsoft.com/office/drawing/2010/main">
                    <a:solidFill>
                      <a:srgbClr val="FFFFFF"/>
                    </a:solidFill>
                  </a14:hiddenFill>
                </a:ext>
              </a:extLst>
            </p:spPr>
          </p:pic>
          <p:sp>
            <p:nvSpPr>
              <p:cNvPr id="3142" name="TextBox 3141">
                <a:extLst>
                  <a:ext uri="{FF2B5EF4-FFF2-40B4-BE49-F238E27FC236}">
                    <a16:creationId xmlns:a16="http://schemas.microsoft.com/office/drawing/2014/main" id="{59D9D063-42CF-AF43-9F52-48518E205FB6}"/>
                  </a:ext>
                </a:extLst>
              </p:cNvPr>
              <p:cNvSpPr txBox="1"/>
              <p:nvPr/>
            </p:nvSpPr>
            <p:spPr>
              <a:xfrm>
                <a:off x="9751368" y="701278"/>
                <a:ext cx="2058336" cy="2062103"/>
              </a:xfrm>
              <a:prstGeom prst="rect">
                <a:avLst/>
              </a:prstGeom>
              <a:noFill/>
            </p:spPr>
            <p:txBody>
              <a:bodyPr wrap="square">
                <a:spAutoFit/>
              </a:bodyPr>
              <a:lstStyle/>
              <a:p>
                <a:pPr algn="ctr"/>
                <a:r>
                  <a:rPr lang="en-IN" sz="1600" dirty="0">
                    <a:solidFill>
                      <a:schemeClr val="accent1"/>
                    </a:solidFill>
                  </a:rPr>
                  <a:t>Form - Document Intelligence</a:t>
                </a:r>
              </a:p>
              <a:p>
                <a:pPr algn="ctr"/>
                <a:endParaRPr lang="en-IN" sz="1600" dirty="0">
                  <a:solidFill>
                    <a:schemeClr val="accent1"/>
                  </a:solidFill>
                </a:endParaRPr>
              </a:p>
              <a:p>
                <a:pPr algn="ctr"/>
                <a:endParaRPr lang="en-IN" sz="1600" dirty="0">
                  <a:solidFill>
                    <a:schemeClr val="accent1"/>
                  </a:solidFill>
                </a:endParaRPr>
              </a:p>
              <a:p>
                <a:pPr algn="ctr"/>
                <a:endParaRPr lang="en-IN" sz="1600" dirty="0">
                  <a:solidFill>
                    <a:schemeClr val="accent1"/>
                  </a:solidFill>
                </a:endParaRPr>
              </a:p>
              <a:p>
                <a:pPr algn="ctr"/>
                <a:endParaRPr lang="en-IN" sz="1600" dirty="0">
                  <a:solidFill>
                    <a:schemeClr val="accent1"/>
                  </a:solidFill>
                </a:endParaRPr>
              </a:p>
              <a:p>
                <a:pPr algn="ctr"/>
                <a:r>
                  <a:rPr lang="en-IN" sz="1600" dirty="0">
                    <a:solidFill>
                      <a:schemeClr val="accent1"/>
                    </a:solidFill>
                  </a:rPr>
                  <a:t>Used in Webserver prep.py</a:t>
                </a:r>
              </a:p>
            </p:txBody>
          </p:sp>
        </p:grpSp>
        <p:cxnSp>
          <p:nvCxnSpPr>
            <p:cNvPr id="3149" name="Straight Arrow Connector 3148">
              <a:extLst>
                <a:ext uri="{FF2B5EF4-FFF2-40B4-BE49-F238E27FC236}">
                  <a16:creationId xmlns:a16="http://schemas.microsoft.com/office/drawing/2014/main" id="{1FBF8550-B50D-3350-22BD-D9A5C28994CA}"/>
                </a:ext>
              </a:extLst>
            </p:cNvPr>
            <p:cNvCxnSpPr>
              <a:cxnSpLocks/>
              <a:endCxn id="3098" idx="2"/>
            </p:cNvCxnSpPr>
            <p:nvPr/>
          </p:nvCxnSpPr>
          <p:spPr>
            <a:xfrm flipV="1">
              <a:off x="5929750" y="5567781"/>
              <a:ext cx="0" cy="296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1" name="Connector: Elbow 3150">
              <a:extLst>
                <a:ext uri="{FF2B5EF4-FFF2-40B4-BE49-F238E27FC236}">
                  <a16:creationId xmlns:a16="http://schemas.microsoft.com/office/drawing/2014/main" id="{B4AD7CF6-1B0E-8187-A102-C0D0F814AEF6}"/>
                </a:ext>
              </a:extLst>
            </p:cNvPr>
            <p:cNvCxnSpPr>
              <a:cxnSpLocks/>
              <a:stCxn id="3098" idx="3"/>
              <a:endCxn id="3077" idx="0"/>
            </p:cNvCxnSpPr>
            <p:nvPr/>
          </p:nvCxnSpPr>
          <p:spPr>
            <a:xfrm>
              <a:off x="6229574" y="5216700"/>
              <a:ext cx="1261134" cy="1695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6" name="Connector: Elbow 3155">
              <a:extLst>
                <a:ext uri="{FF2B5EF4-FFF2-40B4-BE49-F238E27FC236}">
                  <a16:creationId xmlns:a16="http://schemas.microsoft.com/office/drawing/2014/main" id="{CF0564F1-508E-011F-1149-E8080F33FC71}"/>
                </a:ext>
              </a:extLst>
            </p:cNvPr>
            <p:cNvCxnSpPr>
              <a:stCxn id="3098" idx="1"/>
            </p:cNvCxnSpPr>
            <p:nvPr/>
          </p:nvCxnSpPr>
          <p:spPr>
            <a:xfrm rot="10800000">
              <a:off x="5513462" y="4812746"/>
              <a:ext cx="116465" cy="4039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9422C6-E127-3A61-F3A9-B137A11547E9}"/>
                </a:ext>
              </a:extLst>
            </p:cNvPr>
            <p:cNvSpPr txBox="1"/>
            <p:nvPr/>
          </p:nvSpPr>
          <p:spPr>
            <a:xfrm>
              <a:off x="4771899" y="1420717"/>
              <a:ext cx="1276414" cy="584775"/>
            </a:xfrm>
            <a:prstGeom prst="rect">
              <a:avLst/>
            </a:prstGeom>
            <a:noFill/>
          </p:spPr>
          <p:txBody>
            <a:bodyPr wrap="square">
              <a:spAutoFit/>
            </a:bodyPr>
            <a:lstStyle/>
            <a:p>
              <a:pPr algn="ctr"/>
              <a:r>
                <a:rPr lang="en-IN" sz="1600" dirty="0">
                  <a:solidFill>
                    <a:schemeClr val="accent1"/>
                  </a:solidFill>
                </a:rPr>
                <a:t>Container- source</a:t>
              </a:r>
            </a:p>
          </p:txBody>
        </p:sp>
        <p:sp>
          <p:nvSpPr>
            <p:cNvPr id="15" name="TextBox 14">
              <a:extLst>
                <a:ext uri="{FF2B5EF4-FFF2-40B4-BE49-F238E27FC236}">
                  <a16:creationId xmlns:a16="http://schemas.microsoft.com/office/drawing/2014/main" id="{390E85C9-7695-C02D-A319-DF6E2560B477}"/>
                </a:ext>
              </a:extLst>
            </p:cNvPr>
            <p:cNvSpPr txBox="1"/>
            <p:nvPr/>
          </p:nvSpPr>
          <p:spPr>
            <a:xfrm>
              <a:off x="8338789" y="1516130"/>
              <a:ext cx="1276414" cy="584775"/>
            </a:xfrm>
            <a:prstGeom prst="rect">
              <a:avLst/>
            </a:prstGeom>
            <a:noFill/>
          </p:spPr>
          <p:txBody>
            <a:bodyPr wrap="square">
              <a:spAutoFit/>
            </a:bodyPr>
            <a:lstStyle/>
            <a:p>
              <a:pPr algn="ctr"/>
              <a:r>
                <a:rPr lang="en-IN" sz="1600" dirty="0">
                  <a:solidFill>
                    <a:schemeClr val="accent1"/>
                  </a:solidFill>
                </a:rPr>
                <a:t>Container- sync</a:t>
              </a:r>
            </a:p>
          </p:txBody>
        </p:sp>
        <p:sp>
          <p:nvSpPr>
            <p:cNvPr id="17" name="TextBox 16">
              <a:extLst>
                <a:ext uri="{FF2B5EF4-FFF2-40B4-BE49-F238E27FC236}">
                  <a16:creationId xmlns:a16="http://schemas.microsoft.com/office/drawing/2014/main" id="{213C458B-89A3-B2AF-D50C-C48E9F22F4FC}"/>
                </a:ext>
              </a:extLst>
            </p:cNvPr>
            <p:cNvSpPr txBox="1"/>
            <p:nvPr/>
          </p:nvSpPr>
          <p:spPr>
            <a:xfrm>
              <a:off x="8138139" y="3072498"/>
              <a:ext cx="1842200" cy="430887"/>
            </a:xfrm>
            <a:prstGeom prst="rect">
              <a:avLst/>
            </a:prstGeom>
            <a:noFill/>
          </p:spPr>
          <p:txBody>
            <a:bodyPr wrap="square">
              <a:spAutoFit/>
            </a:bodyPr>
            <a:lstStyle>
              <a:defPPr>
                <a:defRPr lang="en-US"/>
              </a:defPPr>
              <a:lvl1pPr algn="ctr">
                <a:defRPr sz="1100"/>
              </a:lvl1pPr>
            </a:lstStyle>
            <a:p>
              <a:r>
                <a:rPr lang="en-IN" dirty="0">
                  <a:solidFill>
                    <a:srgbClr val="0070C0"/>
                  </a:solidFill>
                </a:rPr>
                <a:t>Indexed chunks will be stored in </a:t>
              </a:r>
              <a:r>
                <a:rPr lang="en-IN" dirty="0" err="1">
                  <a:solidFill>
                    <a:srgbClr val="0070C0"/>
                  </a:solidFill>
                </a:rPr>
                <a:t>cogsearch</a:t>
              </a:r>
              <a:endParaRPr lang="en-IN" dirty="0">
                <a:solidFill>
                  <a:srgbClr val="0070C0"/>
                </a:solidFill>
              </a:endParaRPr>
            </a:p>
          </p:txBody>
        </p:sp>
        <p:sp>
          <p:nvSpPr>
            <p:cNvPr id="19" name="TextBox 18">
              <a:extLst>
                <a:ext uri="{FF2B5EF4-FFF2-40B4-BE49-F238E27FC236}">
                  <a16:creationId xmlns:a16="http://schemas.microsoft.com/office/drawing/2014/main" id="{46E00A10-5A02-D0A3-1340-DD288A7931CB}"/>
                </a:ext>
              </a:extLst>
            </p:cNvPr>
            <p:cNvSpPr txBox="1"/>
            <p:nvPr/>
          </p:nvSpPr>
          <p:spPr>
            <a:xfrm>
              <a:off x="9029875" y="5946933"/>
              <a:ext cx="2292884" cy="600164"/>
            </a:xfrm>
            <a:prstGeom prst="rect">
              <a:avLst/>
            </a:prstGeom>
            <a:noFill/>
          </p:spPr>
          <p:txBody>
            <a:bodyPr wrap="square">
              <a:spAutoFit/>
            </a:bodyPr>
            <a:lstStyle/>
            <a:p>
              <a:pPr algn="ctr"/>
              <a:r>
                <a:rPr lang="en-IN" sz="1100" dirty="0">
                  <a:solidFill>
                    <a:srgbClr val="0070C0"/>
                  </a:solidFill>
                </a:rPr>
                <a:t>Response will be generated based on query, Previous query and answer, chunks, prompt, intent, context</a:t>
              </a:r>
            </a:p>
          </p:txBody>
        </p:sp>
        <p:sp>
          <p:nvSpPr>
            <p:cNvPr id="23" name="TextBox 22">
              <a:extLst>
                <a:ext uri="{FF2B5EF4-FFF2-40B4-BE49-F238E27FC236}">
                  <a16:creationId xmlns:a16="http://schemas.microsoft.com/office/drawing/2014/main" id="{BA00EC60-C842-3836-01D1-D4F4B4708FA4}"/>
                </a:ext>
              </a:extLst>
            </p:cNvPr>
            <p:cNvSpPr txBox="1"/>
            <p:nvPr/>
          </p:nvSpPr>
          <p:spPr>
            <a:xfrm>
              <a:off x="5879036" y="5479001"/>
              <a:ext cx="1176409" cy="430887"/>
            </a:xfrm>
            <a:prstGeom prst="rect">
              <a:avLst/>
            </a:prstGeom>
            <a:noFill/>
          </p:spPr>
          <p:txBody>
            <a:bodyPr wrap="square">
              <a:spAutoFit/>
            </a:bodyPr>
            <a:lstStyle/>
            <a:p>
              <a:pPr algn="ctr"/>
              <a:r>
                <a:rPr lang="en-IN" sz="1100" dirty="0">
                  <a:solidFill>
                    <a:srgbClr val="0070C0"/>
                  </a:solidFill>
                </a:rPr>
                <a:t>Query, response is saved in SQL</a:t>
              </a:r>
            </a:p>
          </p:txBody>
        </p:sp>
        <p:sp>
          <p:nvSpPr>
            <p:cNvPr id="25" name="TextBox 24">
              <a:extLst>
                <a:ext uri="{FF2B5EF4-FFF2-40B4-BE49-F238E27FC236}">
                  <a16:creationId xmlns:a16="http://schemas.microsoft.com/office/drawing/2014/main" id="{585E48C7-33F3-BFFD-ED2D-28DC1DC033CD}"/>
                </a:ext>
              </a:extLst>
            </p:cNvPr>
            <p:cNvSpPr txBox="1"/>
            <p:nvPr/>
          </p:nvSpPr>
          <p:spPr>
            <a:xfrm>
              <a:off x="4215262" y="4919875"/>
              <a:ext cx="1176409" cy="1235286"/>
            </a:xfrm>
            <a:prstGeom prst="rect">
              <a:avLst/>
            </a:prstGeom>
            <a:noFill/>
          </p:spPr>
          <p:txBody>
            <a:bodyPr wrap="square">
              <a:spAutoFit/>
            </a:bodyPr>
            <a:lstStyle>
              <a:defPPr>
                <a:defRPr lang="en-US"/>
              </a:defPPr>
              <a:lvl1pPr algn="ctr">
                <a:defRPr sz="1100">
                  <a:solidFill>
                    <a:srgbClr val="0070C0"/>
                  </a:solidFill>
                </a:defRPr>
              </a:lvl1pPr>
            </a:lstStyle>
            <a:p>
              <a:r>
                <a:rPr lang="en-IN" dirty="0"/>
                <a:t>Query, response od same chat Id will go along with query to cog</a:t>
              </a:r>
            </a:p>
          </p:txBody>
        </p:sp>
        <p:sp>
          <p:nvSpPr>
            <p:cNvPr id="26" name="TextBox 25">
              <a:extLst>
                <a:ext uri="{FF2B5EF4-FFF2-40B4-BE49-F238E27FC236}">
                  <a16:creationId xmlns:a16="http://schemas.microsoft.com/office/drawing/2014/main" id="{66E25CA4-E192-9B8B-43E8-AB505CE11E61}"/>
                </a:ext>
              </a:extLst>
            </p:cNvPr>
            <p:cNvSpPr txBox="1"/>
            <p:nvPr/>
          </p:nvSpPr>
          <p:spPr>
            <a:xfrm>
              <a:off x="2967672" y="4043261"/>
              <a:ext cx="2271281" cy="430887"/>
            </a:xfrm>
            <a:prstGeom prst="rect">
              <a:avLst/>
            </a:prstGeom>
            <a:noFill/>
          </p:spPr>
          <p:txBody>
            <a:bodyPr wrap="square">
              <a:spAutoFit/>
            </a:bodyPr>
            <a:lstStyle/>
            <a:p>
              <a:pPr algn="ctr"/>
              <a:r>
                <a:rPr lang="en-IN" sz="1100" dirty="0">
                  <a:solidFill>
                    <a:srgbClr val="0070C0"/>
                  </a:solidFill>
                </a:rPr>
                <a:t>~ The document meta data will integrate with chunks in indexing</a:t>
              </a:r>
            </a:p>
          </p:txBody>
        </p:sp>
        <p:sp>
          <p:nvSpPr>
            <p:cNvPr id="27" name="TextBox 26">
              <a:extLst>
                <a:ext uri="{FF2B5EF4-FFF2-40B4-BE49-F238E27FC236}">
                  <a16:creationId xmlns:a16="http://schemas.microsoft.com/office/drawing/2014/main" id="{3D3774B4-469B-89EC-7764-8A8341B865B2}"/>
                </a:ext>
              </a:extLst>
            </p:cNvPr>
            <p:cNvSpPr txBox="1"/>
            <p:nvPr/>
          </p:nvSpPr>
          <p:spPr>
            <a:xfrm>
              <a:off x="363483" y="3997142"/>
              <a:ext cx="2271281" cy="261610"/>
            </a:xfrm>
            <a:prstGeom prst="rect">
              <a:avLst/>
            </a:prstGeom>
            <a:noFill/>
          </p:spPr>
          <p:txBody>
            <a:bodyPr wrap="square">
              <a:spAutoFit/>
            </a:bodyPr>
            <a:lstStyle/>
            <a:p>
              <a:pPr algn="ctr"/>
              <a:r>
                <a:rPr lang="en-IN" sz="1100" dirty="0">
                  <a:solidFill>
                    <a:srgbClr val="0070C0"/>
                  </a:solidFill>
                </a:rPr>
                <a:t>Stored procedures?</a:t>
              </a:r>
            </a:p>
          </p:txBody>
        </p:sp>
        <p:pic>
          <p:nvPicPr>
            <p:cNvPr id="1026" name="Picture 2" descr="Microsoft Azure Monitoring Tools | Azure Cloud Migration and Services |  AppDynamics">
              <a:extLst>
                <a:ext uri="{FF2B5EF4-FFF2-40B4-BE49-F238E27FC236}">
                  <a16:creationId xmlns:a16="http://schemas.microsoft.com/office/drawing/2014/main" id="{E439E2D3-ED44-B0C2-B829-F20B5209B94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5391" t="13030" r="25435" b="16156"/>
            <a:stretch/>
          </p:blipFill>
          <p:spPr bwMode="auto">
            <a:xfrm>
              <a:off x="124418" y="2656220"/>
              <a:ext cx="1099998" cy="1127688"/>
            </a:xfrm>
            <a:prstGeom prst="ellipse">
              <a:avLst/>
            </a:prstGeom>
            <a:ln w="3175"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7A84CDF-033C-8006-C80D-1C7783EF68A8}"/>
                </a:ext>
              </a:extLst>
            </p:cNvPr>
            <p:cNvSpPr txBox="1"/>
            <p:nvPr/>
          </p:nvSpPr>
          <p:spPr>
            <a:xfrm>
              <a:off x="9684277" y="4094420"/>
              <a:ext cx="2292884" cy="338554"/>
            </a:xfrm>
            <a:prstGeom prst="rect">
              <a:avLst/>
            </a:prstGeom>
            <a:noFill/>
          </p:spPr>
          <p:txBody>
            <a:bodyPr wrap="square">
              <a:spAutoFit/>
            </a:bodyPr>
            <a:lstStyle/>
            <a:p>
              <a:pPr algn="ctr"/>
              <a:r>
                <a:rPr lang="en-IN" sz="1600" dirty="0">
                  <a:solidFill>
                    <a:srgbClr val="FF0000"/>
                  </a:solidFill>
                </a:rPr>
                <a:t>Where </a:t>
              </a:r>
              <a:r>
                <a:rPr lang="en-IN" sz="1600" dirty="0" err="1">
                  <a:solidFill>
                    <a:srgbClr val="FF0000"/>
                  </a:solidFill>
                </a:rPr>
                <a:t>isTF</a:t>
              </a:r>
              <a:r>
                <a:rPr lang="en-IN" sz="1600" dirty="0">
                  <a:solidFill>
                    <a:srgbClr val="FF0000"/>
                  </a:solidFill>
                </a:rPr>
                <a:t>-IDF is defined</a:t>
              </a:r>
            </a:p>
          </p:txBody>
        </p:sp>
        <p:sp>
          <p:nvSpPr>
            <p:cNvPr id="20" name="TextBox 19">
              <a:extLst>
                <a:ext uri="{FF2B5EF4-FFF2-40B4-BE49-F238E27FC236}">
                  <a16:creationId xmlns:a16="http://schemas.microsoft.com/office/drawing/2014/main" id="{4F2EE265-151E-7E25-C707-D1D12FDC19E0}"/>
                </a:ext>
              </a:extLst>
            </p:cNvPr>
            <p:cNvSpPr txBox="1"/>
            <p:nvPr/>
          </p:nvSpPr>
          <p:spPr>
            <a:xfrm>
              <a:off x="574698" y="4492181"/>
              <a:ext cx="2271281" cy="261610"/>
            </a:xfrm>
            <a:prstGeom prst="rect">
              <a:avLst/>
            </a:prstGeom>
            <a:noFill/>
          </p:spPr>
          <p:txBody>
            <a:bodyPr wrap="square">
              <a:spAutoFit/>
            </a:bodyPr>
            <a:lstStyle/>
            <a:p>
              <a:pPr algn="ctr"/>
              <a:r>
                <a:rPr lang="en-IN" sz="1100" dirty="0">
                  <a:solidFill>
                    <a:srgbClr val="0070C0"/>
                  </a:solidFill>
                </a:rPr>
                <a:t>Link </a:t>
              </a:r>
              <a:r>
                <a:rPr lang="en-IN" sz="1100" b="1" dirty="0" err="1">
                  <a:solidFill>
                    <a:srgbClr val="0070C0"/>
                  </a:solidFill>
                </a:rPr>
                <a:t>Url</a:t>
              </a:r>
              <a:r>
                <a:rPr lang="en-IN" sz="1100" b="1" dirty="0">
                  <a:solidFill>
                    <a:srgbClr val="0070C0"/>
                  </a:solidFill>
                </a:rPr>
                <a:t> </a:t>
              </a:r>
              <a:r>
                <a:rPr lang="en-IN" sz="1100" dirty="0">
                  <a:solidFill>
                    <a:srgbClr val="0070C0"/>
                  </a:solidFill>
                </a:rPr>
                <a:t>for the file, tags attached</a:t>
              </a:r>
            </a:p>
          </p:txBody>
        </p:sp>
        <p:cxnSp>
          <p:nvCxnSpPr>
            <p:cNvPr id="3146" name="Straight Arrow Connector 3145">
              <a:extLst>
                <a:ext uri="{FF2B5EF4-FFF2-40B4-BE49-F238E27FC236}">
                  <a16:creationId xmlns:a16="http://schemas.microsoft.com/office/drawing/2014/main" id="{16160AC0-C4D6-D9B8-C6EB-A79620831A36}"/>
                </a:ext>
              </a:extLst>
            </p:cNvPr>
            <p:cNvCxnSpPr>
              <a:cxnSpLocks/>
              <a:stCxn id="10" idx="3"/>
            </p:cNvCxnSpPr>
            <p:nvPr/>
          </p:nvCxnSpPr>
          <p:spPr>
            <a:xfrm>
              <a:off x="5785670" y="2346397"/>
              <a:ext cx="955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50" name="TextBox 3149">
              <a:extLst>
                <a:ext uri="{FF2B5EF4-FFF2-40B4-BE49-F238E27FC236}">
                  <a16:creationId xmlns:a16="http://schemas.microsoft.com/office/drawing/2014/main" id="{2310A208-9F3D-591B-2F29-AFF4504FEE30}"/>
                </a:ext>
              </a:extLst>
            </p:cNvPr>
            <p:cNvSpPr txBox="1"/>
            <p:nvPr/>
          </p:nvSpPr>
          <p:spPr>
            <a:xfrm>
              <a:off x="6067349" y="1171581"/>
              <a:ext cx="1732672" cy="430887"/>
            </a:xfrm>
            <a:prstGeom prst="rect">
              <a:avLst/>
            </a:prstGeom>
            <a:noFill/>
          </p:spPr>
          <p:txBody>
            <a:bodyPr wrap="square">
              <a:spAutoFit/>
            </a:bodyPr>
            <a:lstStyle/>
            <a:p>
              <a:pPr algn="ctr"/>
              <a:r>
                <a:rPr lang="en-IN" sz="1100" dirty="0">
                  <a:solidFill>
                    <a:srgbClr val="0070C0"/>
                  </a:solidFill>
                </a:rPr>
                <a:t>Read pdf and divide to pages into chunks</a:t>
              </a:r>
            </a:p>
          </p:txBody>
        </p:sp>
        <p:cxnSp>
          <p:nvCxnSpPr>
            <p:cNvPr id="3154" name="Connector: Elbow 3153">
              <a:extLst>
                <a:ext uri="{FF2B5EF4-FFF2-40B4-BE49-F238E27FC236}">
                  <a16:creationId xmlns:a16="http://schemas.microsoft.com/office/drawing/2014/main" id="{1DFC37FE-9C92-80D8-4F1B-90C095BAEF2D}"/>
                </a:ext>
              </a:extLst>
            </p:cNvPr>
            <p:cNvCxnSpPr>
              <a:cxnSpLocks/>
            </p:cNvCxnSpPr>
            <p:nvPr/>
          </p:nvCxnSpPr>
          <p:spPr>
            <a:xfrm rot="16200000" flipH="1">
              <a:off x="7307047" y="2830921"/>
              <a:ext cx="1172424" cy="1124009"/>
            </a:xfrm>
            <a:prstGeom prst="bentConnector3">
              <a:avLst>
                <a:gd name="adj1" fmla="val 100263"/>
              </a:avLst>
            </a:prstGeom>
            <a:ln>
              <a:tailEnd type="triangle"/>
            </a:ln>
          </p:spPr>
          <p:style>
            <a:lnRef idx="1">
              <a:schemeClr val="accent1"/>
            </a:lnRef>
            <a:fillRef idx="0">
              <a:schemeClr val="accent1"/>
            </a:fillRef>
            <a:effectRef idx="0">
              <a:schemeClr val="accent1"/>
            </a:effectRef>
            <a:fontRef idx="minor">
              <a:schemeClr val="tx1"/>
            </a:fontRef>
          </p:style>
        </p:cxnSp>
        <p:sp>
          <p:nvSpPr>
            <p:cNvPr id="3155" name="TextBox 3154">
              <a:extLst>
                <a:ext uri="{FF2B5EF4-FFF2-40B4-BE49-F238E27FC236}">
                  <a16:creationId xmlns:a16="http://schemas.microsoft.com/office/drawing/2014/main" id="{5D445273-3B46-828A-99D4-2B0AE1C7988D}"/>
                </a:ext>
              </a:extLst>
            </p:cNvPr>
            <p:cNvSpPr txBox="1"/>
            <p:nvPr/>
          </p:nvSpPr>
          <p:spPr>
            <a:xfrm>
              <a:off x="6499570" y="3354824"/>
              <a:ext cx="1276414" cy="584775"/>
            </a:xfrm>
            <a:prstGeom prst="rect">
              <a:avLst/>
            </a:prstGeom>
            <a:noFill/>
          </p:spPr>
          <p:txBody>
            <a:bodyPr wrap="square">
              <a:spAutoFit/>
            </a:bodyPr>
            <a:lstStyle>
              <a:defPPr>
                <a:defRPr lang="en-US"/>
              </a:defPPr>
              <a:lvl1pPr algn="ctr">
                <a:defRPr sz="1100">
                  <a:solidFill>
                    <a:srgbClr val="0070C0"/>
                  </a:solidFill>
                </a:defRPr>
              </a:lvl1pPr>
            </a:lstStyle>
            <a:p>
              <a:r>
                <a:rPr lang="en-IN" sz="800" dirty="0"/>
                <a:t>Text content of PDF files</a:t>
              </a:r>
            </a:p>
            <a:p>
              <a:endParaRPr lang="en-IN" sz="800" dirty="0"/>
            </a:p>
            <a:p>
              <a:r>
                <a:rPr lang="en-IN" sz="800" dirty="0"/>
                <a:t>Each page will go as a one field against a key</a:t>
              </a:r>
            </a:p>
          </p:txBody>
        </p:sp>
        <p:cxnSp>
          <p:nvCxnSpPr>
            <p:cNvPr id="3166" name="Connector: Elbow 3165">
              <a:extLst>
                <a:ext uri="{FF2B5EF4-FFF2-40B4-BE49-F238E27FC236}">
                  <a16:creationId xmlns:a16="http://schemas.microsoft.com/office/drawing/2014/main" id="{8F311BD3-13D2-5ED0-6F34-62D72B51FD0E}"/>
                </a:ext>
              </a:extLst>
            </p:cNvPr>
            <p:cNvCxnSpPr>
              <a:stCxn id="2" idx="2"/>
              <a:endCxn id="3152" idx="0"/>
            </p:cNvCxnSpPr>
            <p:nvPr/>
          </p:nvCxnSpPr>
          <p:spPr>
            <a:xfrm rot="5400000">
              <a:off x="7434397" y="3239826"/>
              <a:ext cx="2604468" cy="1571165"/>
            </a:xfrm>
            <a:prstGeom prst="bentConnector3">
              <a:avLst>
                <a:gd name="adj1" fmla="val 904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144" name="TextBox 6143">
              <a:extLst>
                <a:ext uri="{FF2B5EF4-FFF2-40B4-BE49-F238E27FC236}">
                  <a16:creationId xmlns:a16="http://schemas.microsoft.com/office/drawing/2014/main" id="{274F0874-97D1-CB5A-93BF-B72020920EDA}"/>
                </a:ext>
              </a:extLst>
            </p:cNvPr>
            <p:cNvSpPr txBox="1"/>
            <p:nvPr/>
          </p:nvSpPr>
          <p:spPr>
            <a:xfrm>
              <a:off x="536444" y="2171105"/>
              <a:ext cx="1732672" cy="261610"/>
            </a:xfrm>
            <a:prstGeom prst="rect">
              <a:avLst/>
            </a:prstGeom>
            <a:noFill/>
          </p:spPr>
          <p:txBody>
            <a:bodyPr wrap="square">
              <a:spAutoFit/>
            </a:bodyPr>
            <a:lstStyle/>
            <a:p>
              <a:pPr algn="ctr"/>
              <a:r>
                <a:rPr lang="en-IN" sz="1100" dirty="0">
                  <a:solidFill>
                    <a:srgbClr val="0070C0"/>
                  </a:solidFill>
                </a:rPr>
                <a:t>Power Automate</a:t>
              </a:r>
            </a:p>
          </p:txBody>
        </p:sp>
        <p:cxnSp>
          <p:nvCxnSpPr>
            <p:cNvPr id="3159" name="Connector: Elbow 3158">
              <a:extLst>
                <a:ext uri="{FF2B5EF4-FFF2-40B4-BE49-F238E27FC236}">
                  <a16:creationId xmlns:a16="http://schemas.microsoft.com/office/drawing/2014/main" id="{C7C5D980-3439-EDFB-E8CB-7CF367A7CA62}"/>
                </a:ext>
              </a:extLst>
            </p:cNvPr>
            <p:cNvCxnSpPr>
              <a:cxnSpLocks/>
              <a:endCxn id="14" idx="2"/>
            </p:cNvCxnSpPr>
            <p:nvPr/>
          </p:nvCxnSpPr>
          <p:spPr>
            <a:xfrm flipV="1">
              <a:off x="2894784" y="2761797"/>
              <a:ext cx="4321134" cy="12437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157" name="TextBox 6156">
              <a:extLst>
                <a:ext uri="{FF2B5EF4-FFF2-40B4-BE49-F238E27FC236}">
                  <a16:creationId xmlns:a16="http://schemas.microsoft.com/office/drawing/2014/main" id="{A7480788-59DF-C558-16C5-C0B4A12D0643}"/>
                </a:ext>
              </a:extLst>
            </p:cNvPr>
            <p:cNvSpPr txBox="1"/>
            <p:nvPr/>
          </p:nvSpPr>
          <p:spPr>
            <a:xfrm>
              <a:off x="317971" y="6489412"/>
              <a:ext cx="6420050" cy="369332"/>
            </a:xfrm>
            <a:prstGeom prst="rect">
              <a:avLst/>
            </a:prstGeom>
            <a:noFill/>
          </p:spPr>
          <p:txBody>
            <a:bodyPr wrap="square">
              <a:spAutoFit/>
            </a:bodyPr>
            <a:lstStyle/>
            <a:p>
              <a:r>
                <a:rPr lang="en-IN" sz="1800" b="0" i="0" kern="1200" dirty="0">
                  <a:solidFill>
                    <a:schemeClr val="tx1"/>
                  </a:solidFill>
                  <a:effectLst/>
                  <a:latin typeface="+mn-lt"/>
                  <a:ea typeface="+mn-ea"/>
                  <a:cs typeface="+mn-cs"/>
                </a:rPr>
                <a:t>Groups == security group</a:t>
              </a:r>
              <a:endParaRPr lang="en-IN" dirty="0"/>
            </a:p>
          </p:txBody>
        </p:sp>
      </p:grpSp>
    </p:spTree>
    <p:extLst>
      <p:ext uri="{BB962C8B-B14F-4D97-AF65-F5344CB8AC3E}">
        <p14:creationId xmlns:p14="http://schemas.microsoft.com/office/powerpoint/2010/main" val="749936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1FB4F-52CF-89BC-F3C9-EB41B84F9AAB}"/>
              </a:ext>
            </a:extLst>
          </p:cNvPr>
          <p:cNvPicPr>
            <a:picLocks noChangeAspect="1"/>
          </p:cNvPicPr>
          <p:nvPr/>
        </p:nvPicPr>
        <p:blipFill>
          <a:blip r:embed="rId2"/>
          <a:stretch>
            <a:fillRect/>
          </a:stretch>
        </p:blipFill>
        <p:spPr>
          <a:xfrm>
            <a:off x="481262" y="164246"/>
            <a:ext cx="10963176" cy="6575694"/>
          </a:xfrm>
          <a:prstGeom prst="rect">
            <a:avLst/>
          </a:prstGeom>
        </p:spPr>
      </p:pic>
    </p:spTree>
    <p:extLst>
      <p:ext uri="{BB962C8B-B14F-4D97-AF65-F5344CB8AC3E}">
        <p14:creationId xmlns:p14="http://schemas.microsoft.com/office/powerpoint/2010/main" val="3073968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1C0EA25-F9E8-35E6-0D4C-0D98FC6CCADA}"/>
              </a:ext>
            </a:extLst>
          </p:cNvPr>
          <p:cNvGrpSpPr/>
          <p:nvPr/>
        </p:nvGrpSpPr>
        <p:grpSpPr>
          <a:xfrm>
            <a:off x="368471" y="175661"/>
            <a:ext cx="9156442" cy="6233607"/>
            <a:chOff x="368471" y="175661"/>
            <a:chExt cx="9156442" cy="6233607"/>
          </a:xfrm>
        </p:grpSpPr>
        <p:sp>
          <p:nvSpPr>
            <p:cNvPr id="3" name="TextBox 2">
              <a:extLst>
                <a:ext uri="{FF2B5EF4-FFF2-40B4-BE49-F238E27FC236}">
                  <a16:creationId xmlns:a16="http://schemas.microsoft.com/office/drawing/2014/main" id="{2296AB99-D1E1-A94B-EEA2-5B6C5B224140}"/>
                </a:ext>
              </a:extLst>
            </p:cNvPr>
            <p:cNvSpPr txBox="1"/>
            <p:nvPr/>
          </p:nvSpPr>
          <p:spPr>
            <a:xfrm>
              <a:off x="368471" y="175661"/>
              <a:ext cx="5916616" cy="380307"/>
            </a:xfrm>
            <a:prstGeom prst="rect">
              <a:avLst/>
            </a:prstGeom>
            <a:noFill/>
          </p:spPr>
          <p:txBody>
            <a:bodyPr wrap="square">
              <a:spAutoFit/>
            </a:bodyPr>
            <a:lstStyle/>
            <a:p>
              <a:r>
                <a:rPr lang="en-IN" sz="2000" b="1" u="sng" dirty="0">
                  <a:solidFill>
                    <a:srgbClr val="0070C0"/>
                  </a:solidFill>
                </a:rPr>
                <a:t>GenerativeAI Architecture for GPT chatbot</a:t>
              </a:r>
            </a:p>
          </p:txBody>
        </p:sp>
        <p:grpSp>
          <p:nvGrpSpPr>
            <p:cNvPr id="20" name="Group 19">
              <a:extLst>
                <a:ext uri="{FF2B5EF4-FFF2-40B4-BE49-F238E27FC236}">
                  <a16:creationId xmlns:a16="http://schemas.microsoft.com/office/drawing/2014/main" id="{71FCD83B-668B-8D59-4A84-D5404225C9B6}"/>
                </a:ext>
              </a:extLst>
            </p:cNvPr>
            <p:cNvGrpSpPr/>
            <p:nvPr/>
          </p:nvGrpSpPr>
          <p:grpSpPr>
            <a:xfrm>
              <a:off x="368471" y="867740"/>
              <a:ext cx="9156442" cy="5541528"/>
              <a:chOff x="368471" y="867740"/>
              <a:chExt cx="9156442" cy="5541528"/>
            </a:xfrm>
          </p:grpSpPr>
          <p:sp>
            <p:nvSpPr>
              <p:cNvPr id="3152" name="Rectangle: Rounded Corners 3151">
                <a:extLst>
                  <a:ext uri="{FF2B5EF4-FFF2-40B4-BE49-F238E27FC236}">
                    <a16:creationId xmlns:a16="http://schemas.microsoft.com/office/drawing/2014/main" id="{5EA797D4-3CD4-81E4-7406-F55D08FC03C1}"/>
                  </a:ext>
                </a:extLst>
              </p:cNvPr>
              <p:cNvSpPr/>
              <p:nvPr/>
            </p:nvSpPr>
            <p:spPr>
              <a:xfrm>
                <a:off x="6607063" y="5194810"/>
                <a:ext cx="1763378" cy="980168"/>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21" name="Rectangle: Rounded Corners 3120">
                <a:extLst>
                  <a:ext uri="{FF2B5EF4-FFF2-40B4-BE49-F238E27FC236}">
                    <a16:creationId xmlns:a16="http://schemas.microsoft.com/office/drawing/2014/main" id="{7BE7C102-5B20-C987-9026-0E3798549152}"/>
                  </a:ext>
                </a:extLst>
              </p:cNvPr>
              <p:cNvSpPr/>
              <p:nvPr/>
            </p:nvSpPr>
            <p:spPr>
              <a:xfrm>
                <a:off x="1437664" y="1052425"/>
                <a:ext cx="1903884" cy="841463"/>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grpSp>
            <p:nvGrpSpPr>
              <p:cNvPr id="6" name="Group 5">
                <a:extLst>
                  <a:ext uri="{FF2B5EF4-FFF2-40B4-BE49-F238E27FC236}">
                    <a16:creationId xmlns:a16="http://schemas.microsoft.com/office/drawing/2014/main" id="{7E9D063E-7D1F-6CA1-1C96-5972B15A7F74}"/>
                  </a:ext>
                </a:extLst>
              </p:cNvPr>
              <p:cNvGrpSpPr/>
              <p:nvPr/>
            </p:nvGrpSpPr>
            <p:grpSpPr>
              <a:xfrm>
                <a:off x="1617747" y="1068632"/>
                <a:ext cx="1449819" cy="748521"/>
                <a:chOff x="862002" y="869700"/>
                <a:chExt cx="1593644" cy="835024"/>
              </a:xfrm>
            </p:grpSpPr>
            <p:pic>
              <p:nvPicPr>
                <p:cNvPr id="5" name="Picture 4">
                  <a:extLst>
                    <a:ext uri="{FF2B5EF4-FFF2-40B4-BE49-F238E27FC236}">
                      <a16:creationId xmlns:a16="http://schemas.microsoft.com/office/drawing/2014/main" id="{357893D6-443D-E876-67F6-620C8A4BF837}"/>
                    </a:ext>
                  </a:extLst>
                </p:cNvPr>
                <p:cNvPicPr>
                  <a:picLocks noChangeAspect="1"/>
                </p:cNvPicPr>
                <p:nvPr/>
              </p:nvPicPr>
              <p:blipFill rotWithShape="1">
                <a:blip r:embed="rId2"/>
                <a:srcRect r="65593"/>
                <a:stretch/>
              </p:blipFill>
              <p:spPr>
                <a:xfrm>
                  <a:off x="862002" y="869700"/>
                  <a:ext cx="874260" cy="835024"/>
                </a:xfrm>
                <a:prstGeom prst="rect">
                  <a:avLst/>
                </a:prstGeom>
              </p:spPr>
            </p:pic>
            <p:pic>
              <p:nvPicPr>
                <p:cNvPr id="7" name="Picture 6">
                  <a:extLst>
                    <a:ext uri="{FF2B5EF4-FFF2-40B4-BE49-F238E27FC236}">
                      <a16:creationId xmlns:a16="http://schemas.microsoft.com/office/drawing/2014/main" id="{10F8162D-C123-77E9-4C93-F23527B7A725}"/>
                    </a:ext>
                  </a:extLst>
                </p:cNvPr>
                <p:cNvPicPr>
                  <a:picLocks noChangeAspect="1"/>
                </p:cNvPicPr>
                <p:nvPr/>
              </p:nvPicPr>
              <p:blipFill>
                <a:blip r:embed="rId3"/>
                <a:stretch>
                  <a:fillRect/>
                </a:stretch>
              </p:blipFill>
              <p:spPr>
                <a:xfrm>
                  <a:off x="1814998" y="962423"/>
                  <a:ext cx="640648" cy="652156"/>
                </a:xfrm>
                <a:prstGeom prst="rect">
                  <a:avLst/>
                </a:prstGeom>
              </p:spPr>
            </p:pic>
          </p:grpSp>
          <p:grpSp>
            <p:nvGrpSpPr>
              <p:cNvPr id="3091" name="Group 3090">
                <a:extLst>
                  <a:ext uri="{FF2B5EF4-FFF2-40B4-BE49-F238E27FC236}">
                    <a16:creationId xmlns:a16="http://schemas.microsoft.com/office/drawing/2014/main" id="{E5FA83C8-1099-D7F3-EBB7-1BD28EBFA4A4}"/>
                  </a:ext>
                </a:extLst>
              </p:cNvPr>
              <p:cNvGrpSpPr/>
              <p:nvPr/>
            </p:nvGrpSpPr>
            <p:grpSpPr>
              <a:xfrm>
                <a:off x="6635514" y="5247336"/>
                <a:ext cx="1710008" cy="867021"/>
                <a:chOff x="6937255" y="5457322"/>
                <a:chExt cx="1943396" cy="1111307"/>
              </a:xfrm>
            </p:grpSpPr>
            <p:grpSp>
              <p:nvGrpSpPr>
                <p:cNvPr id="3086" name="Group 3085">
                  <a:extLst>
                    <a:ext uri="{FF2B5EF4-FFF2-40B4-BE49-F238E27FC236}">
                      <a16:creationId xmlns:a16="http://schemas.microsoft.com/office/drawing/2014/main" id="{18D29F48-E147-0BC4-6BF9-252BAFEF5BC8}"/>
                    </a:ext>
                  </a:extLst>
                </p:cNvPr>
                <p:cNvGrpSpPr/>
                <p:nvPr/>
              </p:nvGrpSpPr>
              <p:grpSpPr>
                <a:xfrm>
                  <a:off x="6937255" y="5457322"/>
                  <a:ext cx="987474" cy="1111307"/>
                  <a:chOff x="2051126" y="4730386"/>
                  <a:chExt cx="1543129" cy="1727289"/>
                </a:xfrm>
              </p:grpSpPr>
              <p:grpSp>
                <p:nvGrpSpPr>
                  <p:cNvPr id="3083" name="Group 3082">
                    <a:extLst>
                      <a:ext uri="{FF2B5EF4-FFF2-40B4-BE49-F238E27FC236}">
                        <a16:creationId xmlns:a16="http://schemas.microsoft.com/office/drawing/2014/main" id="{4C61D5EE-26F4-ED0B-65FD-26A3F6801867}"/>
                      </a:ext>
                    </a:extLst>
                  </p:cNvPr>
                  <p:cNvGrpSpPr/>
                  <p:nvPr/>
                </p:nvGrpSpPr>
                <p:grpSpPr>
                  <a:xfrm>
                    <a:off x="2051126" y="4730386"/>
                    <a:ext cx="1543129" cy="1727289"/>
                    <a:chOff x="6466998" y="3999380"/>
                    <a:chExt cx="1543129" cy="1727289"/>
                  </a:xfrm>
                </p:grpSpPr>
                <p:pic>
                  <p:nvPicPr>
                    <p:cNvPr id="3077" name="Picture 3076">
                      <a:extLst>
                        <a:ext uri="{FF2B5EF4-FFF2-40B4-BE49-F238E27FC236}">
                          <a16:creationId xmlns:a16="http://schemas.microsoft.com/office/drawing/2014/main" id="{E4ECDC37-CD24-B996-E995-F947826ECA64}"/>
                        </a:ext>
                      </a:extLst>
                    </p:cNvPr>
                    <p:cNvPicPr>
                      <a:picLocks noChangeAspect="1"/>
                    </p:cNvPicPr>
                    <p:nvPr/>
                  </p:nvPicPr>
                  <p:blipFill>
                    <a:blip r:embed="rId4"/>
                    <a:stretch>
                      <a:fillRect/>
                    </a:stretch>
                  </p:blipFill>
                  <p:spPr>
                    <a:xfrm>
                      <a:off x="6466998" y="3999380"/>
                      <a:ext cx="1543129" cy="1727289"/>
                    </a:xfrm>
                    <a:prstGeom prst="rect">
                      <a:avLst/>
                    </a:prstGeom>
                  </p:spPr>
                </p:pic>
                <p:pic>
                  <p:nvPicPr>
                    <p:cNvPr id="3082" name="Picture 3081">
                      <a:extLst>
                        <a:ext uri="{FF2B5EF4-FFF2-40B4-BE49-F238E27FC236}">
                          <a16:creationId xmlns:a16="http://schemas.microsoft.com/office/drawing/2014/main" id="{54F9F6D0-CA2B-0ED9-A526-578F1E18E4ED}"/>
                        </a:ext>
                      </a:extLst>
                    </p:cNvPr>
                    <p:cNvPicPr>
                      <a:picLocks noChangeAspect="1"/>
                    </p:cNvPicPr>
                    <p:nvPr/>
                  </p:nvPicPr>
                  <p:blipFill>
                    <a:blip r:embed="rId5"/>
                    <a:stretch>
                      <a:fillRect/>
                    </a:stretch>
                  </p:blipFill>
                  <p:spPr>
                    <a:xfrm>
                      <a:off x="6825756" y="5221273"/>
                      <a:ext cx="1152847" cy="373291"/>
                    </a:xfrm>
                    <a:prstGeom prst="rect">
                      <a:avLst/>
                    </a:prstGeom>
                  </p:spPr>
                </p:pic>
              </p:grpSp>
              <p:pic>
                <p:nvPicPr>
                  <p:cNvPr id="3085" name="Picture 3084">
                    <a:extLst>
                      <a:ext uri="{FF2B5EF4-FFF2-40B4-BE49-F238E27FC236}">
                        <a16:creationId xmlns:a16="http://schemas.microsoft.com/office/drawing/2014/main" id="{748566C5-E9CA-723F-2DA9-F463F71971D6}"/>
                      </a:ext>
                    </a:extLst>
                  </p:cNvPr>
                  <p:cNvPicPr>
                    <a:picLocks noChangeAspect="1"/>
                  </p:cNvPicPr>
                  <p:nvPr/>
                </p:nvPicPr>
                <p:blipFill>
                  <a:blip r:embed="rId6"/>
                  <a:stretch>
                    <a:fillRect/>
                  </a:stretch>
                </p:blipFill>
                <p:spPr>
                  <a:xfrm>
                    <a:off x="2269905" y="6051254"/>
                    <a:ext cx="1023097" cy="166997"/>
                  </a:xfrm>
                  <a:prstGeom prst="rect">
                    <a:avLst/>
                  </a:prstGeom>
                </p:spPr>
              </p:pic>
            </p:grpSp>
            <p:pic>
              <p:nvPicPr>
                <p:cNvPr id="3090" name="Picture 3089">
                  <a:extLst>
                    <a:ext uri="{FF2B5EF4-FFF2-40B4-BE49-F238E27FC236}">
                      <a16:creationId xmlns:a16="http://schemas.microsoft.com/office/drawing/2014/main" id="{29221A2C-B722-C61E-86DF-C05CDD3FC05E}"/>
                    </a:ext>
                  </a:extLst>
                </p:cNvPr>
                <p:cNvPicPr>
                  <a:picLocks noChangeAspect="1"/>
                </p:cNvPicPr>
                <p:nvPr/>
              </p:nvPicPr>
              <p:blipFill rotWithShape="1">
                <a:blip r:embed="rId7"/>
                <a:srcRect l="17801" t="4793" r="16234" b="40957"/>
                <a:stretch/>
              </p:blipFill>
              <p:spPr>
                <a:xfrm>
                  <a:off x="7975875" y="5535573"/>
                  <a:ext cx="904776" cy="769930"/>
                </a:xfrm>
                <a:prstGeom prst="rect">
                  <a:avLst/>
                </a:prstGeom>
              </p:spPr>
            </p:pic>
          </p:grpSp>
          <p:grpSp>
            <p:nvGrpSpPr>
              <p:cNvPr id="12" name="Group 11">
                <a:extLst>
                  <a:ext uri="{FF2B5EF4-FFF2-40B4-BE49-F238E27FC236}">
                    <a16:creationId xmlns:a16="http://schemas.microsoft.com/office/drawing/2014/main" id="{6C9FFD7F-540B-84FB-E37A-155B74903641}"/>
                  </a:ext>
                </a:extLst>
              </p:cNvPr>
              <p:cNvGrpSpPr/>
              <p:nvPr/>
            </p:nvGrpSpPr>
            <p:grpSpPr>
              <a:xfrm>
                <a:off x="1687161" y="2142602"/>
                <a:ext cx="7689111" cy="3267470"/>
                <a:chOff x="2034902" y="1939590"/>
                <a:chExt cx="8451889" cy="3645074"/>
              </a:xfrm>
            </p:grpSpPr>
            <p:pic>
              <p:nvPicPr>
                <p:cNvPr id="11" name="Picture 10">
                  <a:extLst>
                    <a:ext uri="{FF2B5EF4-FFF2-40B4-BE49-F238E27FC236}">
                      <a16:creationId xmlns:a16="http://schemas.microsoft.com/office/drawing/2014/main" id="{DAC29A5A-28B1-D2AF-5359-CDB1FD8C8139}"/>
                    </a:ext>
                  </a:extLst>
                </p:cNvPr>
                <p:cNvPicPr>
                  <a:picLocks noChangeAspect="1"/>
                </p:cNvPicPr>
                <p:nvPr/>
              </p:nvPicPr>
              <p:blipFill rotWithShape="1">
                <a:blip r:embed="rId8"/>
                <a:srcRect t="27189"/>
                <a:stretch/>
              </p:blipFill>
              <p:spPr>
                <a:xfrm>
                  <a:off x="8394037" y="3501313"/>
                  <a:ext cx="2092754" cy="903798"/>
                </a:xfrm>
                <a:prstGeom prst="rect">
                  <a:avLst/>
                </a:prstGeom>
              </p:spPr>
            </p:pic>
            <p:pic>
              <p:nvPicPr>
                <p:cNvPr id="14" name="Picture 13">
                  <a:extLst>
                    <a:ext uri="{FF2B5EF4-FFF2-40B4-BE49-F238E27FC236}">
                      <a16:creationId xmlns:a16="http://schemas.microsoft.com/office/drawing/2014/main" id="{55795331-5093-92E7-F5A9-4FD177C74458}"/>
                    </a:ext>
                  </a:extLst>
                </p:cNvPr>
                <p:cNvPicPr>
                  <a:picLocks noChangeAspect="1"/>
                </p:cNvPicPr>
                <p:nvPr/>
              </p:nvPicPr>
              <p:blipFill rotWithShape="1">
                <a:blip r:embed="rId9"/>
                <a:srcRect t="17527"/>
                <a:stretch/>
              </p:blipFill>
              <p:spPr>
                <a:xfrm>
                  <a:off x="7201785" y="1939590"/>
                  <a:ext cx="950220" cy="839090"/>
                </a:xfrm>
                <a:prstGeom prst="rect">
                  <a:avLst/>
                </a:prstGeom>
              </p:spPr>
            </p:pic>
            <p:grpSp>
              <p:nvGrpSpPr>
                <p:cNvPr id="3100" name="Group 3099">
                  <a:extLst>
                    <a:ext uri="{FF2B5EF4-FFF2-40B4-BE49-F238E27FC236}">
                      <a16:creationId xmlns:a16="http://schemas.microsoft.com/office/drawing/2014/main" id="{7171084E-ED1E-3549-0E3A-05202EBF93F8}"/>
                    </a:ext>
                  </a:extLst>
                </p:cNvPr>
                <p:cNvGrpSpPr/>
                <p:nvPr/>
              </p:nvGrpSpPr>
              <p:grpSpPr>
                <a:xfrm>
                  <a:off x="2034902" y="3526670"/>
                  <a:ext cx="4655649" cy="2057994"/>
                  <a:chOff x="966799" y="3317549"/>
                  <a:chExt cx="5275503" cy="2456832"/>
                </a:xfrm>
              </p:grpSpPr>
              <p:sp>
                <p:nvSpPr>
                  <p:cNvPr id="3099" name="Rectangle: Rounded Corners 3098">
                    <a:extLst>
                      <a:ext uri="{FF2B5EF4-FFF2-40B4-BE49-F238E27FC236}">
                        <a16:creationId xmlns:a16="http://schemas.microsoft.com/office/drawing/2014/main" id="{4BD6C986-EC79-B33F-F38A-60B2D55BEB84}"/>
                      </a:ext>
                    </a:extLst>
                  </p:cNvPr>
                  <p:cNvSpPr/>
                  <p:nvPr/>
                </p:nvSpPr>
                <p:spPr>
                  <a:xfrm>
                    <a:off x="966799" y="3317549"/>
                    <a:ext cx="1502367" cy="1120626"/>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pic>
                <p:nvPicPr>
                  <p:cNvPr id="16" name="Picture 15">
                    <a:extLst>
                      <a:ext uri="{FF2B5EF4-FFF2-40B4-BE49-F238E27FC236}">
                        <a16:creationId xmlns:a16="http://schemas.microsoft.com/office/drawing/2014/main" id="{9B574EB9-7501-A870-EFEA-EBC9489750B7}"/>
                      </a:ext>
                    </a:extLst>
                  </p:cNvPr>
                  <p:cNvPicPr>
                    <a:picLocks noChangeAspect="1"/>
                  </p:cNvPicPr>
                  <p:nvPr/>
                </p:nvPicPr>
                <p:blipFill>
                  <a:blip r:embed="rId10"/>
                  <a:stretch>
                    <a:fillRect/>
                  </a:stretch>
                </p:blipFill>
                <p:spPr>
                  <a:xfrm>
                    <a:off x="1151458" y="3358278"/>
                    <a:ext cx="1075533" cy="985511"/>
                  </a:xfrm>
                  <a:prstGeom prst="rect">
                    <a:avLst/>
                  </a:prstGeom>
                </p:spPr>
              </p:pic>
              <p:pic>
                <p:nvPicPr>
                  <p:cNvPr id="3098" name="Picture 3097">
                    <a:extLst>
                      <a:ext uri="{FF2B5EF4-FFF2-40B4-BE49-F238E27FC236}">
                        <a16:creationId xmlns:a16="http://schemas.microsoft.com/office/drawing/2014/main" id="{DE73E0B6-8B81-396F-7A46-5CF2F8CF18AE}"/>
                      </a:ext>
                    </a:extLst>
                  </p:cNvPr>
                  <p:cNvPicPr>
                    <a:picLocks noChangeAspect="1"/>
                  </p:cNvPicPr>
                  <p:nvPr/>
                </p:nvPicPr>
                <p:blipFill>
                  <a:blip r:embed="rId11"/>
                  <a:stretch>
                    <a:fillRect/>
                  </a:stretch>
                </p:blipFill>
                <p:spPr>
                  <a:xfrm>
                    <a:off x="5562817" y="4936139"/>
                    <a:ext cx="679485" cy="838242"/>
                  </a:xfrm>
                  <a:prstGeom prst="rect">
                    <a:avLst/>
                  </a:prstGeom>
                </p:spPr>
              </p:pic>
            </p:grpSp>
          </p:grpSp>
          <p:grpSp>
            <p:nvGrpSpPr>
              <p:cNvPr id="8" name="Group 7">
                <a:extLst>
                  <a:ext uri="{FF2B5EF4-FFF2-40B4-BE49-F238E27FC236}">
                    <a16:creationId xmlns:a16="http://schemas.microsoft.com/office/drawing/2014/main" id="{6E377969-DF5A-BCE6-C3AA-BC1DD7728043}"/>
                  </a:ext>
                </a:extLst>
              </p:cNvPr>
              <p:cNvGrpSpPr/>
              <p:nvPr/>
            </p:nvGrpSpPr>
            <p:grpSpPr>
              <a:xfrm>
                <a:off x="1771642" y="2184655"/>
                <a:ext cx="7563259" cy="675491"/>
                <a:chOff x="2637982" y="2090014"/>
                <a:chExt cx="8313552" cy="753554"/>
              </a:xfrm>
            </p:grpSpPr>
            <p:pic>
              <p:nvPicPr>
                <p:cNvPr id="9" name="Picture 8">
                  <a:extLst>
                    <a:ext uri="{FF2B5EF4-FFF2-40B4-BE49-F238E27FC236}">
                      <a16:creationId xmlns:a16="http://schemas.microsoft.com/office/drawing/2014/main" id="{40A839A1-8876-0EB3-E086-A41A696D50CE}"/>
                    </a:ext>
                  </a:extLst>
                </p:cNvPr>
                <p:cNvPicPr>
                  <a:picLocks noChangeAspect="1"/>
                </p:cNvPicPr>
                <p:nvPr/>
              </p:nvPicPr>
              <p:blipFill>
                <a:blip r:embed="rId12"/>
                <a:stretch>
                  <a:fillRect/>
                </a:stretch>
              </p:blipFill>
              <p:spPr>
                <a:xfrm>
                  <a:off x="2637982" y="2175804"/>
                  <a:ext cx="730530" cy="600810"/>
                </a:xfrm>
                <a:prstGeom prst="rect">
                  <a:avLst/>
                </a:prstGeom>
              </p:spPr>
            </p:pic>
            <p:pic>
              <p:nvPicPr>
                <p:cNvPr id="10" name="Picture 9">
                  <a:extLst>
                    <a:ext uri="{FF2B5EF4-FFF2-40B4-BE49-F238E27FC236}">
                      <a16:creationId xmlns:a16="http://schemas.microsoft.com/office/drawing/2014/main" id="{B413E574-C9C7-8592-C549-C9AAF58EDECD}"/>
                    </a:ext>
                  </a:extLst>
                </p:cNvPr>
                <p:cNvPicPr>
                  <a:picLocks noChangeAspect="1"/>
                </p:cNvPicPr>
                <p:nvPr/>
              </p:nvPicPr>
              <p:blipFill>
                <a:blip r:embed="rId13"/>
                <a:stretch>
                  <a:fillRect/>
                </a:stretch>
              </p:blipFill>
              <p:spPr>
                <a:xfrm>
                  <a:off x="5840613" y="2090014"/>
                  <a:ext cx="916252" cy="753554"/>
                </a:xfrm>
                <a:prstGeom prst="rect">
                  <a:avLst/>
                </a:prstGeom>
              </p:spPr>
            </p:pic>
            <p:pic>
              <p:nvPicPr>
                <p:cNvPr id="2" name="Picture 1">
                  <a:extLst>
                    <a:ext uri="{FF2B5EF4-FFF2-40B4-BE49-F238E27FC236}">
                      <a16:creationId xmlns:a16="http://schemas.microsoft.com/office/drawing/2014/main" id="{63CADA0B-28C4-801B-95F3-F476A2943F34}"/>
                    </a:ext>
                  </a:extLst>
                </p:cNvPr>
                <p:cNvPicPr>
                  <a:picLocks noChangeAspect="1"/>
                </p:cNvPicPr>
                <p:nvPr/>
              </p:nvPicPr>
              <p:blipFill>
                <a:blip r:embed="rId13"/>
                <a:stretch>
                  <a:fillRect/>
                </a:stretch>
              </p:blipFill>
              <p:spPr>
                <a:xfrm>
                  <a:off x="10035282" y="2090014"/>
                  <a:ext cx="916252" cy="753554"/>
                </a:xfrm>
                <a:prstGeom prst="rect">
                  <a:avLst/>
                </a:prstGeom>
              </p:spPr>
            </p:pic>
          </p:grpSp>
          <p:cxnSp>
            <p:nvCxnSpPr>
              <p:cNvPr id="29" name="Straight Arrow Connector 28">
                <a:extLst>
                  <a:ext uri="{FF2B5EF4-FFF2-40B4-BE49-F238E27FC236}">
                    <a16:creationId xmlns:a16="http://schemas.microsoft.com/office/drawing/2014/main" id="{5E604866-B7C5-BBF5-BFC1-A811BDB199FA}"/>
                  </a:ext>
                </a:extLst>
              </p:cNvPr>
              <p:cNvCxnSpPr>
                <a:cxnSpLocks/>
                <a:stCxn id="9" idx="3"/>
                <a:endCxn id="10" idx="1"/>
              </p:cNvCxnSpPr>
              <p:nvPr/>
            </p:nvCxnSpPr>
            <p:spPr>
              <a:xfrm flipV="1">
                <a:off x="2436242" y="2522401"/>
                <a:ext cx="2248995" cy="8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FDF47906-85F0-BE2F-D5FC-47B395919E7B}"/>
                  </a:ext>
                </a:extLst>
              </p:cNvPr>
              <p:cNvCxnSpPr>
                <a:cxnSpLocks/>
                <a:stCxn id="9" idx="2"/>
              </p:cNvCxnSpPr>
              <p:nvPr/>
            </p:nvCxnSpPr>
            <p:spPr>
              <a:xfrm>
                <a:off x="2103942" y="2800128"/>
                <a:ext cx="14334" cy="72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7AAF0EFE-520E-FBBF-5A64-A6A4AB11C42C}"/>
                  </a:ext>
                </a:extLst>
              </p:cNvPr>
              <p:cNvCxnSpPr>
                <a:cxnSpLocks/>
                <a:stCxn id="14" idx="3"/>
                <a:endCxn id="2" idx="1"/>
              </p:cNvCxnSpPr>
              <p:nvPr/>
            </p:nvCxnSpPr>
            <p:spPr>
              <a:xfrm>
                <a:off x="7252199" y="2518685"/>
                <a:ext cx="1249141" cy="371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97" name="Connector: Elbow 3096">
                <a:extLst>
                  <a:ext uri="{FF2B5EF4-FFF2-40B4-BE49-F238E27FC236}">
                    <a16:creationId xmlns:a16="http://schemas.microsoft.com/office/drawing/2014/main" id="{57998287-CF2D-793A-DF90-763AAE1C7C10}"/>
                  </a:ext>
                </a:extLst>
              </p:cNvPr>
              <p:cNvCxnSpPr>
                <a:stCxn id="3092" idx="0"/>
                <a:endCxn id="11" idx="2"/>
              </p:cNvCxnSpPr>
              <p:nvPr/>
            </p:nvCxnSpPr>
            <p:spPr>
              <a:xfrm rot="5400000" flipH="1" flipV="1">
                <a:off x="5483363" y="2210897"/>
                <a:ext cx="799150" cy="50827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0" name="Straight Arrow Connector 3109">
                <a:extLst>
                  <a:ext uri="{FF2B5EF4-FFF2-40B4-BE49-F238E27FC236}">
                    <a16:creationId xmlns:a16="http://schemas.microsoft.com/office/drawing/2014/main" id="{53F70CEC-4007-EC98-07FA-D5B8474D974B}"/>
                  </a:ext>
                </a:extLst>
              </p:cNvPr>
              <p:cNvCxnSpPr>
                <a:stCxn id="3077" idx="1"/>
                <a:endCxn id="3092" idx="3"/>
              </p:cNvCxnSpPr>
              <p:nvPr/>
            </p:nvCxnSpPr>
            <p:spPr>
              <a:xfrm flipH="1">
                <a:off x="4012258" y="5680847"/>
                <a:ext cx="2623258" cy="4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2" name="Straight Arrow Connector 3111">
                <a:extLst>
                  <a:ext uri="{FF2B5EF4-FFF2-40B4-BE49-F238E27FC236}">
                    <a16:creationId xmlns:a16="http://schemas.microsoft.com/office/drawing/2014/main" id="{74AA55BD-DCC9-7B8E-691D-247F16927696}"/>
                  </a:ext>
                </a:extLst>
              </p:cNvPr>
              <p:cNvCxnSpPr>
                <a:stCxn id="28" idx="3"/>
                <a:endCxn id="3074" idx="2"/>
              </p:cNvCxnSpPr>
              <p:nvPr/>
            </p:nvCxnSpPr>
            <p:spPr>
              <a:xfrm flipV="1">
                <a:off x="2118276" y="5256091"/>
                <a:ext cx="288181" cy="7675"/>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14" name="Connector: Elbow 3113">
                <a:extLst>
                  <a:ext uri="{FF2B5EF4-FFF2-40B4-BE49-F238E27FC236}">
                    <a16:creationId xmlns:a16="http://schemas.microsoft.com/office/drawing/2014/main" id="{2EFF5BFC-5787-7399-0D02-EA0CD702DB3A}"/>
                  </a:ext>
                </a:extLst>
              </p:cNvPr>
              <p:cNvCxnSpPr>
                <a:stCxn id="3076" idx="1"/>
              </p:cNvCxnSpPr>
              <p:nvPr/>
            </p:nvCxnSpPr>
            <p:spPr>
              <a:xfrm flipV="1">
                <a:off x="2436242" y="5468029"/>
                <a:ext cx="84481" cy="3272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6" name="Connector: Elbow 3115">
                <a:extLst>
                  <a:ext uri="{FF2B5EF4-FFF2-40B4-BE49-F238E27FC236}">
                    <a16:creationId xmlns:a16="http://schemas.microsoft.com/office/drawing/2014/main" id="{C506327E-F4AE-F005-5125-56254652B02E}"/>
                  </a:ext>
                </a:extLst>
              </p:cNvPr>
              <p:cNvCxnSpPr>
                <a:endCxn id="3090" idx="3"/>
              </p:cNvCxnSpPr>
              <p:nvPr/>
            </p:nvCxnSpPr>
            <p:spPr>
              <a:xfrm rot="5400000">
                <a:off x="7814592" y="4866792"/>
                <a:ext cx="1272867" cy="2110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0" name="Connector: Elbow 3119">
                <a:extLst>
                  <a:ext uri="{FF2B5EF4-FFF2-40B4-BE49-F238E27FC236}">
                    <a16:creationId xmlns:a16="http://schemas.microsoft.com/office/drawing/2014/main" id="{3C11A9C9-859E-4C73-EA19-E40FAF6B1423}"/>
                  </a:ext>
                </a:extLst>
              </p:cNvPr>
              <p:cNvCxnSpPr>
                <a:cxnSpLocks/>
                <a:stCxn id="7" idx="2"/>
                <a:endCxn id="9" idx="0"/>
              </p:cNvCxnSpPr>
              <p:nvPr/>
            </p:nvCxnSpPr>
            <p:spPr>
              <a:xfrm rot="5400000">
                <a:off x="2177442" y="1662848"/>
                <a:ext cx="525211" cy="6722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22" name="TextBox 3121">
                <a:extLst>
                  <a:ext uri="{FF2B5EF4-FFF2-40B4-BE49-F238E27FC236}">
                    <a16:creationId xmlns:a16="http://schemas.microsoft.com/office/drawing/2014/main" id="{B2E59367-2C50-F2B3-B882-FCFD923E70AE}"/>
                  </a:ext>
                </a:extLst>
              </p:cNvPr>
              <p:cNvSpPr txBox="1"/>
              <p:nvPr/>
            </p:nvSpPr>
            <p:spPr>
              <a:xfrm>
                <a:off x="7232245" y="2302341"/>
                <a:ext cx="1161218" cy="386250"/>
              </a:xfrm>
              <a:prstGeom prst="rect">
                <a:avLst/>
              </a:prstGeom>
              <a:noFill/>
            </p:spPr>
            <p:txBody>
              <a:bodyPr wrap="square">
                <a:spAutoFit/>
              </a:bodyPr>
              <a:lstStyle>
                <a:defPPr>
                  <a:defRPr lang="en-US"/>
                </a:defPPr>
                <a:lvl1pPr algn="ctr">
                  <a:defRPr sz="1100">
                    <a:solidFill>
                      <a:srgbClr val="0070C0"/>
                    </a:solidFill>
                  </a:defRPr>
                </a:lvl1pPr>
              </a:lstStyle>
              <a:p>
                <a:r>
                  <a:rPr lang="en-IN" dirty="0">
                    <a:solidFill>
                      <a:schemeClr val="accent1"/>
                    </a:solidFill>
                  </a:rPr>
                  <a:t>Documents Chunks to storage</a:t>
                </a:r>
              </a:p>
            </p:txBody>
          </p:sp>
          <p:grpSp>
            <p:nvGrpSpPr>
              <p:cNvPr id="3126" name="Group 3125">
                <a:extLst>
                  <a:ext uri="{FF2B5EF4-FFF2-40B4-BE49-F238E27FC236}">
                    <a16:creationId xmlns:a16="http://schemas.microsoft.com/office/drawing/2014/main" id="{96BA8D35-23EE-7F0C-DFFD-FA28887C223A}"/>
                  </a:ext>
                </a:extLst>
              </p:cNvPr>
              <p:cNvGrpSpPr/>
              <p:nvPr/>
            </p:nvGrpSpPr>
            <p:grpSpPr>
              <a:xfrm>
                <a:off x="1545349" y="5059504"/>
                <a:ext cx="2466909" cy="1160012"/>
                <a:chOff x="1418045" y="5176700"/>
                <a:chExt cx="2711632" cy="1294068"/>
              </a:xfrm>
            </p:grpSpPr>
            <p:grpSp>
              <p:nvGrpSpPr>
                <p:cNvPr id="4" name="Group 3">
                  <a:extLst>
                    <a:ext uri="{FF2B5EF4-FFF2-40B4-BE49-F238E27FC236}">
                      <a16:creationId xmlns:a16="http://schemas.microsoft.com/office/drawing/2014/main" id="{1A9E60C0-DF84-16CD-0A90-C4D7C932F361}"/>
                    </a:ext>
                  </a:extLst>
                </p:cNvPr>
                <p:cNvGrpSpPr/>
                <p:nvPr/>
              </p:nvGrpSpPr>
              <p:grpSpPr>
                <a:xfrm>
                  <a:off x="1418045" y="5176700"/>
                  <a:ext cx="2711632" cy="1294068"/>
                  <a:chOff x="1316460" y="4925393"/>
                  <a:chExt cx="3209452" cy="1786157"/>
                </a:xfrm>
              </p:grpSpPr>
              <p:pic>
                <p:nvPicPr>
                  <p:cNvPr id="28" name="Picture 27">
                    <a:extLst>
                      <a:ext uri="{FF2B5EF4-FFF2-40B4-BE49-F238E27FC236}">
                        <a16:creationId xmlns:a16="http://schemas.microsoft.com/office/drawing/2014/main" id="{5FFFFAD1-B453-A2F8-44D9-4C1E2050B862}"/>
                      </a:ext>
                    </a:extLst>
                  </p:cNvPr>
                  <p:cNvPicPr>
                    <a:picLocks noChangeAspect="1"/>
                  </p:cNvPicPr>
                  <p:nvPr/>
                </p:nvPicPr>
                <p:blipFill rotWithShape="1">
                  <a:blip r:embed="rId14"/>
                  <a:srcRect b="35800"/>
                  <a:stretch/>
                </p:blipFill>
                <p:spPr>
                  <a:xfrm>
                    <a:off x="1316460" y="4925393"/>
                    <a:ext cx="745379" cy="629036"/>
                  </a:xfrm>
                  <a:prstGeom prst="rect">
                    <a:avLst/>
                  </a:prstGeom>
                </p:spPr>
              </p:pic>
              <p:pic>
                <p:nvPicPr>
                  <p:cNvPr id="3076" name="Picture 4" descr="User Icon Jpg #214317 - Free Icons Library">
                    <a:extLst>
                      <a:ext uri="{FF2B5EF4-FFF2-40B4-BE49-F238E27FC236}">
                        <a16:creationId xmlns:a16="http://schemas.microsoft.com/office/drawing/2014/main" id="{0A882B1E-E114-A529-29EF-5EDEB9D0AB6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736" t="23433" r="15626" b="21937"/>
                  <a:stretch/>
                </p:blipFill>
                <p:spPr bwMode="auto">
                  <a:xfrm flipH="1">
                    <a:off x="1832144" y="5802079"/>
                    <a:ext cx="643370" cy="512337"/>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Rounded Corners 3091">
                    <a:extLst>
                      <a:ext uri="{FF2B5EF4-FFF2-40B4-BE49-F238E27FC236}">
                        <a16:creationId xmlns:a16="http://schemas.microsoft.com/office/drawing/2014/main" id="{BC461677-E1D2-0915-A2A2-8B500AAB732D}"/>
                      </a:ext>
                    </a:extLst>
                  </p:cNvPr>
                  <p:cNvSpPr/>
                  <p:nvPr/>
                </p:nvSpPr>
                <p:spPr>
                  <a:xfrm>
                    <a:off x="2780723" y="5067605"/>
                    <a:ext cx="1745189" cy="1643945"/>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pic>
                <p:nvPicPr>
                  <p:cNvPr id="18" name="Picture 17">
                    <a:extLst>
                      <a:ext uri="{FF2B5EF4-FFF2-40B4-BE49-F238E27FC236}">
                        <a16:creationId xmlns:a16="http://schemas.microsoft.com/office/drawing/2014/main" id="{CAFD4E41-11E0-3D21-2936-A0096AEDA5DB}"/>
                      </a:ext>
                    </a:extLst>
                  </p:cNvPr>
                  <p:cNvPicPr>
                    <a:picLocks noChangeAspect="1"/>
                  </p:cNvPicPr>
                  <p:nvPr/>
                </p:nvPicPr>
                <p:blipFill>
                  <a:blip r:embed="rId16"/>
                  <a:stretch>
                    <a:fillRect/>
                  </a:stretch>
                </p:blipFill>
                <p:spPr>
                  <a:xfrm>
                    <a:off x="3154142" y="5802079"/>
                    <a:ext cx="737218" cy="737218"/>
                  </a:xfrm>
                  <a:prstGeom prst="rect">
                    <a:avLst/>
                  </a:prstGeom>
                </p:spPr>
              </p:pic>
              <p:pic>
                <p:nvPicPr>
                  <p:cNvPr id="3094" name="Picture 3093">
                    <a:extLst>
                      <a:ext uri="{FF2B5EF4-FFF2-40B4-BE49-F238E27FC236}">
                        <a16:creationId xmlns:a16="http://schemas.microsoft.com/office/drawing/2014/main" id="{D6297C66-8A41-645B-7EC2-5872543F28DF}"/>
                      </a:ext>
                    </a:extLst>
                  </p:cNvPr>
                  <p:cNvPicPr>
                    <a:picLocks noChangeAspect="1"/>
                  </p:cNvPicPr>
                  <p:nvPr/>
                </p:nvPicPr>
                <p:blipFill>
                  <a:blip r:embed="rId17"/>
                  <a:stretch>
                    <a:fillRect/>
                  </a:stretch>
                </p:blipFill>
                <p:spPr>
                  <a:xfrm>
                    <a:off x="3838553" y="5227958"/>
                    <a:ext cx="549844" cy="546104"/>
                  </a:xfrm>
                  <a:prstGeom prst="rect">
                    <a:avLst/>
                  </a:prstGeom>
                </p:spPr>
              </p:pic>
              <p:pic>
                <p:nvPicPr>
                  <p:cNvPr id="3095" name="Picture 8" descr="Azure Static Web App: Cloud Resume Challenge">
                    <a:extLst>
                      <a:ext uri="{FF2B5EF4-FFF2-40B4-BE49-F238E27FC236}">
                        <a16:creationId xmlns:a16="http://schemas.microsoft.com/office/drawing/2014/main" id="{49366096-982C-D949-6121-DC9BD2312F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18616" y="5204281"/>
                    <a:ext cx="569781" cy="56978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B58FDBA-972E-4AEB-86A3-F5E4A6A819B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36763" y="4943203"/>
                    <a:ext cx="569781" cy="569781"/>
                  </a:xfrm>
                  <a:prstGeom prst="ellipse">
                    <a:avLst/>
                  </a:prstGeom>
                  <a:ln w="3175" cap="rnd">
                    <a:solidFill>
                      <a:srgbClr val="00B0F0"/>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3124" name="Picture 3123">
                  <a:extLst>
                    <a:ext uri="{FF2B5EF4-FFF2-40B4-BE49-F238E27FC236}">
                      <a16:creationId xmlns:a16="http://schemas.microsoft.com/office/drawing/2014/main" id="{D6AC0B72-E3AD-DCB4-52B6-98B4C4D7260D}"/>
                    </a:ext>
                  </a:extLst>
                </p:cNvPr>
                <p:cNvPicPr>
                  <a:picLocks noChangeAspect="1"/>
                </p:cNvPicPr>
                <p:nvPr/>
              </p:nvPicPr>
              <p:blipFill>
                <a:blip r:embed="rId20"/>
                <a:stretch>
                  <a:fillRect/>
                </a:stretch>
              </p:blipFill>
              <p:spPr>
                <a:xfrm>
                  <a:off x="2948109" y="5350762"/>
                  <a:ext cx="481403" cy="428566"/>
                </a:xfrm>
                <a:prstGeom prst="rect">
                  <a:avLst/>
                </a:prstGeom>
              </p:spPr>
            </p:pic>
          </p:grpSp>
          <p:sp>
            <p:nvSpPr>
              <p:cNvPr id="3127" name="Rectangle: Rounded Corners 3126">
                <a:extLst>
                  <a:ext uri="{FF2B5EF4-FFF2-40B4-BE49-F238E27FC236}">
                    <a16:creationId xmlns:a16="http://schemas.microsoft.com/office/drawing/2014/main" id="{29EE4584-5E05-E342-2CBF-F5C69F6B1003}"/>
                  </a:ext>
                </a:extLst>
              </p:cNvPr>
              <p:cNvSpPr/>
              <p:nvPr/>
            </p:nvSpPr>
            <p:spPr>
              <a:xfrm>
                <a:off x="914215" y="867740"/>
                <a:ext cx="8462057" cy="554152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3128" name="TextBox 3127">
                <a:extLst>
                  <a:ext uri="{FF2B5EF4-FFF2-40B4-BE49-F238E27FC236}">
                    <a16:creationId xmlns:a16="http://schemas.microsoft.com/office/drawing/2014/main" id="{43E14403-108E-7DCF-8228-5C3570EF17E3}"/>
                  </a:ext>
                </a:extLst>
              </p:cNvPr>
              <p:cNvSpPr txBox="1"/>
              <p:nvPr/>
            </p:nvSpPr>
            <p:spPr>
              <a:xfrm>
                <a:off x="3030399" y="2263458"/>
                <a:ext cx="1161218" cy="524196"/>
              </a:xfrm>
              <a:prstGeom prst="rect">
                <a:avLst/>
              </a:prstGeom>
              <a:noFill/>
            </p:spPr>
            <p:txBody>
              <a:bodyPr wrap="square">
                <a:spAutoFit/>
              </a:bodyPr>
              <a:lstStyle/>
              <a:p>
                <a:pPr algn="ctr"/>
                <a:r>
                  <a:rPr lang="en-IN" sz="1600" dirty="0">
                    <a:solidFill>
                      <a:schemeClr val="accent1"/>
                    </a:solidFill>
                  </a:rPr>
                  <a:t>Realtime sync</a:t>
                </a:r>
              </a:p>
            </p:txBody>
          </p:sp>
          <p:sp>
            <p:nvSpPr>
              <p:cNvPr id="3129" name="TextBox 3128">
                <a:extLst>
                  <a:ext uri="{FF2B5EF4-FFF2-40B4-BE49-F238E27FC236}">
                    <a16:creationId xmlns:a16="http://schemas.microsoft.com/office/drawing/2014/main" id="{98FF0923-AF78-015C-506A-CA5DF03B6674}"/>
                  </a:ext>
                </a:extLst>
              </p:cNvPr>
              <p:cNvSpPr txBox="1"/>
              <p:nvPr/>
            </p:nvSpPr>
            <p:spPr>
              <a:xfrm>
                <a:off x="5343113" y="2249664"/>
                <a:ext cx="1161218" cy="524196"/>
              </a:xfrm>
              <a:prstGeom prst="rect">
                <a:avLst/>
              </a:prstGeom>
              <a:noFill/>
            </p:spPr>
            <p:txBody>
              <a:bodyPr wrap="square">
                <a:spAutoFit/>
              </a:bodyPr>
              <a:lstStyle/>
              <a:p>
                <a:pPr algn="ctr"/>
                <a:r>
                  <a:rPr lang="en-IN" sz="1600" dirty="0">
                    <a:solidFill>
                      <a:schemeClr val="accent1"/>
                    </a:solidFill>
                  </a:rPr>
                  <a:t>Event </a:t>
                </a:r>
              </a:p>
              <a:p>
                <a:pPr algn="ctr"/>
                <a:r>
                  <a:rPr lang="en-IN" sz="1600" dirty="0">
                    <a:solidFill>
                      <a:schemeClr val="accent1"/>
                    </a:solidFill>
                  </a:rPr>
                  <a:t>Trigger</a:t>
                </a:r>
              </a:p>
            </p:txBody>
          </p:sp>
          <p:sp>
            <p:nvSpPr>
              <p:cNvPr id="3130" name="TextBox 3129">
                <a:extLst>
                  <a:ext uri="{FF2B5EF4-FFF2-40B4-BE49-F238E27FC236}">
                    <a16:creationId xmlns:a16="http://schemas.microsoft.com/office/drawing/2014/main" id="{18EBD2AE-1ABB-E419-51B9-237AF4951F06}"/>
                  </a:ext>
                </a:extLst>
              </p:cNvPr>
              <p:cNvSpPr txBox="1"/>
              <p:nvPr/>
            </p:nvSpPr>
            <p:spPr>
              <a:xfrm>
                <a:off x="3706581" y="3685724"/>
                <a:ext cx="1161218" cy="303482"/>
              </a:xfrm>
              <a:prstGeom prst="rect">
                <a:avLst/>
              </a:prstGeom>
              <a:noFill/>
            </p:spPr>
            <p:txBody>
              <a:bodyPr wrap="square">
                <a:spAutoFit/>
              </a:bodyPr>
              <a:lstStyle/>
              <a:p>
                <a:pPr algn="ctr"/>
                <a:r>
                  <a:rPr lang="en-IN" sz="1600" dirty="0">
                    <a:solidFill>
                      <a:schemeClr val="accent1"/>
                    </a:solidFill>
                  </a:rPr>
                  <a:t>metadata</a:t>
                </a:r>
              </a:p>
            </p:txBody>
          </p:sp>
          <p:sp>
            <p:nvSpPr>
              <p:cNvPr id="3132" name="TextBox 3131">
                <a:extLst>
                  <a:ext uri="{FF2B5EF4-FFF2-40B4-BE49-F238E27FC236}">
                    <a16:creationId xmlns:a16="http://schemas.microsoft.com/office/drawing/2014/main" id="{EBDA43A8-241D-9206-781B-30F820B109A4}"/>
                  </a:ext>
                </a:extLst>
              </p:cNvPr>
              <p:cNvSpPr txBox="1"/>
              <p:nvPr/>
            </p:nvSpPr>
            <p:spPr>
              <a:xfrm>
                <a:off x="8363695" y="4784677"/>
                <a:ext cx="1161218" cy="478832"/>
              </a:xfrm>
              <a:prstGeom prst="rect">
                <a:avLst/>
              </a:prstGeom>
              <a:noFill/>
            </p:spPr>
            <p:txBody>
              <a:bodyPr wrap="square">
                <a:spAutoFit/>
              </a:bodyPr>
              <a:lstStyle/>
              <a:p>
                <a:pPr algn="ctr"/>
                <a:r>
                  <a:rPr lang="en-IN" sz="1400" dirty="0">
                    <a:solidFill>
                      <a:schemeClr val="accent1"/>
                    </a:solidFill>
                  </a:rPr>
                  <a:t>Prompt +</a:t>
                </a:r>
              </a:p>
              <a:p>
                <a:pPr algn="ctr"/>
                <a:r>
                  <a:rPr lang="en-IN" sz="1400" dirty="0">
                    <a:solidFill>
                      <a:schemeClr val="accent1"/>
                    </a:solidFill>
                  </a:rPr>
                  <a:t>Knowledge</a:t>
                </a:r>
              </a:p>
            </p:txBody>
          </p:sp>
          <p:sp>
            <p:nvSpPr>
              <p:cNvPr id="3133" name="TextBox 3132">
                <a:extLst>
                  <a:ext uri="{FF2B5EF4-FFF2-40B4-BE49-F238E27FC236}">
                    <a16:creationId xmlns:a16="http://schemas.microsoft.com/office/drawing/2014/main" id="{7EC8E98C-CD37-9904-8B9C-381CB5ADC6EF}"/>
                  </a:ext>
                </a:extLst>
              </p:cNvPr>
              <p:cNvSpPr txBox="1"/>
              <p:nvPr/>
            </p:nvSpPr>
            <p:spPr>
              <a:xfrm>
                <a:off x="4685237" y="4455093"/>
                <a:ext cx="2940712" cy="303482"/>
              </a:xfrm>
              <a:prstGeom prst="rect">
                <a:avLst/>
              </a:prstGeom>
              <a:noFill/>
            </p:spPr>
            <p:txBody>
              <a:bodyPr wrap="square">
                <a:spAutoFit/>
              </a:bodyPr>
              <a:lstStyle>
                <a:defPPr>
                  <a:defRPr lang="en-US"/>
                </a:defPPr>
                <a:lvl1pPr algn="ctr">
                  <a:defRPr sz="1600">
                    <a:solidFill>
                      <a:schemeClr val="accent1"/>
                    </a:solidFill>
                  </a:defRPr>
                </a:lvl1pPr>
              </a:lstStyle>
              <a:p>
                <a:r>
                  <a:rPr lang="en-IN" dirty="0"/>
                  <a:t>User query + group</a:t>
                </a:r>
              </a:p>
            </p:txBody>
          </p:sp>
          <p:sp>
            <p:nvSpPr>
              <p:cNvPr id="3134" name="TextBox 3133">
                <a:extLst>
                  <a:ext uri="{FF2B5EF4-FFF2-40B4-BE49-F238E27FC236}">
                    <a16:creationId xmlns:a16="http://schemas.microsoft.com/office/drawing/2014/main" id="{5C84A1EF-C22B-2D43-0734-F310E63494B9}"/>
                  </a:ext>
                </a:extLst>
              </p:cNvPr>
              <p:cNvSpPr txBox="1"/>
              <p:nvPr/>
            </p:nvSpPr>
            <p:spPr>
              <a:xfrm>
                <a:off x="4370325" y="5377365"/>
                <a:ext cx="1161218" cy="303482"/>
              </a:xfrm>
              <a:prstGeom prst="rect">
                <a:avLst/>
              </a:prstGeom>
              <a:noFill/>
            </p:spPr>
            <p:txBody>
              <a:bodyPr wrap="square">
                <a:spAutoFit/>
              </a:bodyPr>
              <a:lstStyle/>
              <a:p>
                <a:pPr algn="ctr"/>
                <a:r>
                  <a:rPr lang="en-IN" sz="1600" dirty="0">
                    <a:solidFill>
                      <a:schemeClr val="accent1"/>
                    </a:solidFill>
                  </a:rPr>
                  <a:t>Response</a:t>
                </a:r>
              </a:p>
            </p:txBody>
          </p:sp>
          <p:sp>
            <p:nvSpPr>
              <p:cNvPr id="3135" name="TextBox 3134">
                <a:extLst>
                  <a:ext uri="{FF2B5EF4-FFF2-40B4-BE49-F238E27FC236}">
                    <a16:creationId xmlns:a16="http://schemas.microsoft.com/office/drawing/2014/main" id="{8EE02EDD-2984-2B44-7A7C-5C7D0E2EE150}"/>
                  </a:ext>
                </a:extLst>
              </p:cNvPr>
              <p:cNvSpPr txBox="1"/>
              <p:nvPr/>
            </p:nvSpPr>
            <p:spPr>
              <a:xfrm>
                <a:off x="1978991" y="2891109"/>
                <a:ext cx="1967916" cy="524196"/>
              </a:xfrm>
              <a:prstGeom prst="rect">
                <a:avLst/>
              </a:prstGeom>
              <a:noFill/>
            </p:spPr>
            <p:txBody>
              <a:bodyPr wrap="square">
                <a:spAutoFit/>
              </a:bodyPr>
              <a:lstStyle/>
              <a:p>
                <a:pPr algn="ctr"/>
                <a:r>
                  <a:rPr lang="en-IN" sz="1600" dirty="0">
                    <a:solidFill>
                      <a:schemeClr val="accent1"/>
                    </a:solidFill>
                  </a:rPr>
                  <a:t>Document tags (metadata attributes)</a:t>
                </a:r>
              </a:p>
            </p:txBody>
          </p:sp>
          <p:sp>
            <p:nvSpPr>
              <p:cNvPr id="3136" name="TextBox 3135">
                <a:extLst>
                  <a:ext uri="{FF2B5EF4-FFF2-40B4-BE49-F238E27FC236}">
                    <a16:creationId xmlns:a16="http://schemas.microsoft.com/office/drawing/2014/main" id="{B93C425D-4871-68A2-809A-424BD41FCD73}"/>
                  </a:ext>
                </a:extLst>
              </p:cNvPr>
              <p:cNvSpPr txBox="1"/>
              <p:nvPr/>
            </p:nvSpPr>
            <p:spPr>
              <a:xfrm>
                <a:off x="2102443" y="1980008"/>
                <a:ext cx="1161218" cy="524196"/>
              </a:xfrm>
              <a:prstGeom prst="rect">
                <a:avLst/>
              </a:prstGeom>
              <a:noFill/>
            </p:spPr>
            <p:txBody>
              <a:bodyPr wrap="square">
                <a:spAutoFit/>
              </a:bodyPr>
              <a:lstStyle/>
              <a:p>
                <a:pPr algn="ctr"/>
                <a:r>
                  <a:rPr lang="en-IN" sz="1600" dirty="0">
                    <a:solidFill>
                      <a:schemeClr val="accent1"/>
                    </a:solidFill>
                  </a:rPr>
                  <a:t>Document tags</a:t>
                </a:r>
              </a:p>
            </p:txBody>
          </p:sp>
          <p:pic>
            <p:nvPicPr>
              <p:cNvPr id="6146" name="Picture 2" descr="Screenshot of managed identity flow (RBAC).">
                <a:extLst>
                  <a:ext uri="{FF2B5EF4-FFF2-40B4-BE49-F238E27FC236}">
                    <a16:creationId xmlns:a16="http://schemas.microsoft.com/office/drawing/2014/main" id="{AFEDFF3E-56EB-899B-79C9-551455766F9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56314" t="8834" r="30451" b="32160"/>
              <a:stretch/>
            </p:blipFill>
            <p:spPr bwMode="auto">
              <a:xfrm>
                <a:off x="2394604" y="5045381"/>
                <a:ext cx="461661" cy="421244"/>
              </a:xfrm>
              <a:prstGeom prst="ellipse">
                <a:avLst/>
              </a:prstGeom>
              <a:ln w="635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3149" name="Straight Arrow Connector 3148">
                <a:extLst>
                  <a:ext uri="{FF2B5EF4-FFF2-40B4-BE49-F238E27FC236}">
                    <a16:creationId xmlns:a16="http://schemas.microsoft.com/office/drawing/2014/main" id="{1FBF8550-B50D-3350-22BD-D9A5C28994CA}"/>
                  </a:ext>
                </a:extLst>
              </p:cNvPr>
              <p:cNvCxnSpPr>
                <a:cxnSpLocks/>
                <a:endCxn id="3098" idx="2"/>
              </p:cNvCxnSpPr>
              <p:nvPr/>
            </p:nvCxnSpPr>
            <p:spPr>
              <a:xfrm flipV="1">
                <a:off x="5649875" y="5410072"/>
                <a:ext cx="0" cy="266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1" name="Connector: Elbow 3150">
                <a:extLst>
                  <a:ext uri="{FF2B5EF4-FFF2-40B4-BE49-F238E27FC236}">
                    <a16:creationId xmlns:a16="http://schemas.microsoft.com/office/drawing/2014/main" id="{B4AD7CF6-1B0E-8187-A102-C0D0F814AEF6}"/>
                  </a:ext>
                </a:extLst>
              </p:cNvPr>
              <p:cNvCxnSpPr>
                <a:cxnSpLocks/>
                <a:stCxn id="3098" idx="3"/>
                <a:endCxn id="3077" idx="0"/>
              </p:cNvCxnSpPr>
              <p:nvPr/>
            </p:nvCxnSpPr>
            <p:spPr>
              <a:xfrm>
                <a:off x="5922640" y="5095360"/>
                <a:ext cx="1147317" cy="1519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9422C6-E127-3A61-F3A9-B137A11547E9}"/>
                  </a:ext>
                </a:extLst>
              </p:cNvPr>
              <p:cNvSpPr txBox="1"/>
              <p:nvPr/>
            </p:nvSpPr>
            <p:spPr>
              <a:xfrm>
                <a:off x="4596519" y="1692615"/>
                <a:ext cx="1161218" cy="524196"/>
              </a:xfrm>
              <a:prstGeom prst="rect">
                <a:avLst/>
              </a:prstGeom>
              <a:noFill/>
            </p:spPr>
            <p:txBody>
              <a:bodyPr wrap="square">
                <a:spAutoFit/>
              </a:bodyPr>
              <a:lstStyle/>
              <a:p>
                <a:pPr algn="ctr"/>
                <a:r>
                  <a:rPr lang="en-IN" sz="1600" dirty="0">
                    <a:solidFill>
                      <a:schemeClr val="accent1"/>
                    </a:solidFill>
                  </a:rPr>
                  <a:t>Container- source</a:t>
                </a:r>
              </a:p>
            </p:txBody>
          </p:sp>
          <p:sp>
            <p:nvSpPr>
              <p:cNvPr id="15" name="TextBox 14">
                <a:extLst>
                  <a:ext uri="{FF2B5EF4-FFF2-40B4-BE49-F238E27FC236}">
                    <a16:creationId xmlns:a16="http://schemas.microsoft.com/office/drawing/2014/main" id="{390E85C9-7695-C02D-A319-DF6E2560B477}"/>
                  </a:ext>
                </a:extLst>
              </p:cNvPr>
              <p:cNvSpPr txBox="1"/>
              <p:nvPr/>
            </p:nvSpPr>
            <p:spPr>
              <a:xfrm>
                <a:off x="7841500" y="1778143"/>
                <a:ext cx="1161218" cy="524196"/>
              </a:xfrm>
              <a:prstGeom prst="rect">
                <a:avLst/>
              </a:prstGeom>
              <a:noFill/>
            </p:spPr>
            <p:txBody>
              <a:bodyPr wrap="square">
                <a:spAutoFit/>
              </a:bodyPr>
              <a:lstStyle/>
              <a:p>
                <a:pPr algn="ctr"/>
                <a:r>
                  <a:rPr lang="en-IN" sz="1600" dirty="0">
                    <a:solidFill>
                      <a:schemeClr val="accent1"/>
                    </a:solidFill>
                  </a:rPr>
                  <a:t>Container- sync</a:t>
                </a:r>
              </a:p>
            </p:txBody>
          </p:sp>
          <p:sp>
            <p:nvSpPr>
              <p:cNvPr id="17" name="TextBox 16">
                <a:extLst>
                  <a:ext uri="{FF2B5EF4-FFF2-40B4-BE49-F238E27FC236}">
                    <a16:creationId xmlns:a16="http://schemas.microsoft.com/office/drawing/2014/main" id="{213C458B-89A3-B2AF-D50C-C48E9F22F4FC}"/>
                  </a:ext>
                </a:extLst>
              </p:cNvPr>
              <p:cNvSpPr txBox="1"/>
              <p:nvPr/>
            </p:nvSpPr>
            <p:spPr>
              <a:xfrm>
                <a:off x="6817366" y="3156290"/>
                <a:ext cx="1675942" cy="386250"/>
              </a:xfrm>
              <a:prstGeom prst="rect">
                <a:avLst/>
              </a:prstGeom>
              <a:noFill/>
            </p:spPr>
            <p:txBody>
              <a:bodyPr wrap="square">
                <a:spAutoFit/>
              </a:bodyPr>
              <a:lstStyle>
                <a:defPPr>
                  <a:defRPr lang="en-US"/>
                </a:defPPr>
                <a:lvl1pPr algn="ctr">
                  <a:defRPr sz="1100"/>
                </a:lvl1pPr>
              </a:lstStyle>
              <a:p>
                <a:r>
                  <a:rPr lang="en-IN" dirty="0">
                    <a:solidFill>
                      <a:srgbClr val="0070C0"/>
                    </a:solidFill>
                  </a:rPr>
                  <a:t>Indexed chunks will be stored in cognitive search</a:t>
                </a:r>
              </a:p>
            </p:txBody>
          </p:sp>
          <p:pic>
            <p:nvPicPr>
              <p:cNvPr id="1026" name="Picture 2" descr="Microsoft Azure Monitoring Tools | Azure Cloud Migration and Services |  AppDynamics">
                <a:extLst>
                  <a:ext uri="{FF2B5EF4-FFF2-40B4-BE49-F238E27FC236}">
                    <a16:creationId xmlns:a16="http://schemas.microsoft.com/office/drawing/2014/main" id="{E439E2D3-ED44-B0C2-B829-F20B5209B94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5391" t="13030" r="25435" b="16156"/>
              <a:stretch/>
            </p:blipFill>
            <p:spPr bwMode="auto">
              <a:xfrm>
                <a:off x="368471" y="2800128"/>
                <a:ext cx="1000724" cy="1010867"/>
              </a:xfrm>
              <a:prstGeom prst="ellipse">
                <a:avLst/>
              </a:prstGeom>
              <a:ln w="3175"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3146" name="Straight Arrow Connector 3145">
                <a:extLst>
                  <a:ext uri="{FF2B5EF4-FFF2-40B4-BE49-F238E27FC236}">
                    <a16:creationId xmlns:a16="http://schemas.microsoft.com/office/drawing/2014/main" id="{16160AC0-C4D6-D9B8-C6EB-A79620831A36}"/>
                  </a:ext>
                </a:extLst>
              </p:cNvPr>
              <p:cNvCxnSpPr>
                <a:cxnSpLocks/>
                <a:stCxn id="10" idx="3"/>
              </p:cNvCxnSpPr>
              <p:nvPr/>
            </p:nvCxnSpPr>
            <p:spPr>
              <a:xfrm>
                <a:off x="5518798" y="2522401"/>
                <a:ext cx="868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4" name="Connector: Elbow 3153">
                <a:extLst>
                  <a:ext uri="{FF2B5EF4-FFF2-40B4-BE49-F238E27FC236}">
                    <a16:creationId xmlns:a16="http://schemas.microsoft.com/office/drawing/2014/main" id="{1DFC37FE-9C92-80D8-4F1B-90C095BAEF2D}"/>
                  </a:ext>
                </a:extLst>
              </p:cNvPr>
              <p:cNvCxnSpPr>
                <a:cxnSpLocks/>
              </p:cNvCxnSpPr>
              <p:nvPr/>
            </p:nvCxnSpPr>
            <p:spPr>
              <a:xfrm rot="16200000" flipH="1">
                <a:off x="6910694" y="2949232"/>
                <a:ext cx="1050969" cy="1022568"/>
              </a:xfrm>
              <a:prstGeom prst="bentConnector3">
                <a:avLst>
                  <a:gd name="adj1" fmla="val 100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9" name="Connector: Elbow 3158">
                <a:extLst>
                  <a:ext uri="{FF2B5EF4-FFF2-40B4-BE49-F238E27FC236}">
                    <a16:creationId xmlns:a16="http://schemas.microsoft.com/office/drawing/2014/main" id="{C7C5D980-3439-EDFB-E8CB-7CF367A7CA62}"/>
                  </a:ext>
                </a:extLst>
              </p:cNvPr>
              <p:cNvCxnSpPr>
                <a:cxnSpLocks/>
                <a:endCxn id="14" idx="2"/>
              </p:cNvCxnSpPr>
              <p:nvPr/>
            </p:nvCxnSpPr>
            <p:spPr>
              <a:xfrm flipV="1">
                <a:off x="2888813" y="2894768"/>
                <a:ext cx="3931154" cy="11149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3353C8-1138-5E92-AA1A-890FB7433026}"/>
                  </a:ext>
                </a:extLst>
              </p:cNvPr>
              <p:cNvSpPr txBox="1"/>
              <p:nvPr/>
            </p:nvSpPr>
            <p:spPr>
              <a:xfrm>
                <a:off x="5882939" y="4805527"/>
                <a:ext cx="1161218" cy="303482"/>
              </a:xfrm>
              <a:prstGeom prst="rect">
                <a:avLst/>
              </a:prstGeom>
              <a:noFill/>
            </p:spPr>
            <p:txBody>
              <a:bodyPr wrap="square">
                <a:spAutoFit/>
              </a:bodyPr>
              <a:lstStyle/>
              <a:p>
                <a:pPr algn="ctr"/>
                <a:r>
                  <a:rPr lang="en-IN" sz="1600" dirty="0">
                    <a:solidFill>
                      <a:schemeClr val="accent1"/>
                    </a:solidFill>
                  </a:rPr>
                  <a:t>Chat History</a:t>
                </a:r>
              </a:p>
            </p:txBody>
          </p:sp>
          <p:cxnSp>
            <p:nvCxnSpPr>
              <p:cNvPr id="19" name="Straight Arrow Connector 18">
                <a:extLst>
                  <a:ext uri="{FF2B5EF4-FFF2-40B4-BE49-F238E27FC236}">
                    <a16:creationId xmlns:a16="http://schemas.microsoft.com/office/drawing/2014/main" id="{FEDD13A3-03E4-D4EE-DB01-7023A7BBA7E6}"/>
                  </a:ext>
                </a:extLst>
              </p:cNvPr>
              <p:cNvCxnSpPr/>
              <p:nvPr/>
            </p:nvCxnSpPr>
            <p:spPr>
              <a:xfrm>
                <a:off x="7702952" y="4780648"/>
                <a:ext cx="0" cy="390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37507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7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96AB99-D1E1-A94B-EEA2-5B6C5B224140}"/>
              </a:ext>
            </a:extLst>
          </p:cNvPr>
          <p:cNvSpPr txBox="1"/>
          <p:nvPr/>
        </p:nvSpPr>
        <p:spPr>
          <a:xfrm>
            <a:off x="368471" y="117911"/>
            <a:ext cx="5916616" cy="380307"/>
          </a:xfrm>
          <a:prstGeom prst="rect">
            <a:avLst/>
          </a:prstGeom>
          <a:noFill/>
        </p:spPr>
        <p:txBody>
          <a:bodyPr wrap="square">
            <a:spAutoFit/>
          </a:bodyPr>
          <a:lstStyle/>
          <a:p>
            <a:r>
              <a:rPr lang="en-IN" sz="2000" b="1" u="sng" dirty="0">
                <a:solidFill>
                  <a:srgbClr val="0070C0"/>
                </a:solidFill>
              </a:rPr>
              <a:t>GenerativeAI Architecture for GPT chatbot</a:t>
            </a:r>
          </a:p>
        </p:txBody>
      </p:sp>
      <p:sp>
        <p:nvSpPr>
          <p:cNvPr id="3121" name="Rectangle: Rounded Corners 3120">
            <a:extLst>
              <a:ext uri="{FF2B5EF4-FFF2-40B4-BE49-F238E27FC236}">
                <a16:creationId xmlns:a16="http://schemas.microsoft.com/office/drawing/2014/main" id="{7BE7C102-5B20-C987-9026-0E3798549152}"/>
              </a:ext>
            </a:extLst>
          </p:cNvPr>
          <p:cNvSpPr/>
          <p:nvPr/>
        </p:nvSpPr>
        <p:spPr>
          <a:xfrm>
            <a:off x="1437664" y="709525"/>
            <a:ext cx="1903884" cy="841463"/>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grpSp>
        <p:nvGrpSpPr>
          <p:cNvPr id="6" name="Group 5">
            <a:extLst>
              <a:ext uri="{FF2B5EF4-FFF2-40B4-BE49-F238E27FC236}">
                <a16:creationId xmlns:a16="http://schemas.microsoft.com/office/drawing/2014/main" id="{7E9D063E-7D1F-6CA1-1C96-5972B15A7F74}"/>
              </a:ext>
            </a:extLst>
          </p:cNvPr>
          <p:cNvGrpSpPr/>
          <p:nvPr/>
        </p:nvGrpSpPr>
        <p:grpSpPr>
          <a:xfrm>
            <a:off x="1617747" y="725732"/>
            <a:ext cx="1449819" cy="748521"/>
            <a:chOff x="862002" y="869700"/>
            <a:chExt cx="1593644" cy="835024"/>
          </a:xfrm>
        </p:grpSpPr>
        <p:pic>
          <p:nvPicPr>
            <p:cNvPr id="5" name="Picture 4">
              <a:extLst>
                <a:ext uri="{FF2B5EF4-FFF2-40B4-BE49-F238E27FC236}">
                  <a16:creationId xmlns:a16="http://schemas.microsoft.com/office/drawing/2014/main" id="{357893D6-443D-E876-67F6-620C8A4BF837}"/>
                </a:ext>
              </a:extLst>
            </p:cNvPr>
            <p:cNvPicPr>
              <a:picLocks noChangeAspect="1"/>
            </p:cNvPicPr>
            <p:nvPr/>
          </p:nvPicPr>
          <p:blipFill rotWithShape="1">
            <a:blip r:embed="rId2"/>
            <a:srcRect r="65593"/>
            <a:stretch/>
          </p:blipFill>
          <p:spPr>
            <a:xfrm>
              <a:off x="862002" y="869700"/>
              <a:ext cx="874260" cy="835024"/>
            </a:xfrm>
            <a:prstGeom prst="rect">
              <a:avLst/>
            </a:prstGeom>
          </p:spPr>
        </p:pic>
        <p:pic>
          <p:nvPicPr>
            <p:cNvPr id="7" name="Picture 6">
              <a:extLst>
                <a:ext uri="{FF2B5EF4-FFF2-40B4-BE49-F238E27FC236}">
                  <a16:creationId xmlns:a16="http://schemas.microsoft.com/office/drawing/2014/main" id="{10F8162D-C123-77E9-4C93-F23527B7A725}"/>
                </a:ext>
              </a:extLst>
            </p:cNvPr>
            <p:cNvPicPr>
              <a:picLocks noChangeAspect="1"/>
            </p:cNvPicPr>
            <p:nvPr/>
          </p:nvPicPr>
          <p:blipFill>
            <a:blip r:embed="rId3"/>
            <a:stretch>
              <a:fillRect/>
            </a:stretch>
          </p:blipFill>
          <p:spPr>
            <a:xfrm>
              <a:off x="1814998" y="962423"/>
              <a:ext cx="640648" cy="652156"/>
            </a:xfrm>
            <a:prstGeom prst="rect">
              <a:avLst/>
            </a:prstGeom>
          </p:spPr>
        </p:pic>
      </p:grpSp>
      <p:pic>
        <p:nvPicPr>
          <p:cNvPr id="11" name="Picture 10">
            <a:extLst>
              <a:ext uri="{FF2B5EF4-FFF2-40B4-BE49-F238E27FC236}">
                <a16:creationId xmlns:a16="http://schemas.microsoft.com/office/drawing/2014/main" id="{DAC29A5A-28B1-D2AF-5359-CDB1FD8C8139}"/>
              </a:ext>
            </a:extLst>
          </p:cNvPr>
          <p:cNvPicPr>
            <a:picLocks noChangeAspect="1"/>
          </p:cNvPicPr>
          <p:nvPr/>
        </p:nvPicPr>
        <p:blipFill rotWithShape="1">
          <a:blip r:embed="rId4"/>
          <a:srcRect l="25139" t="30613" r="24208" b="8680"/>
          <a:stretch/>
        </p:blipFill>
        <p:spPr>
          <a:xfrm>
            <a:off x="9475009" y="3313941"/>
            <a:ext cx="964391" cy="675492"/>
          </a:xfrm>
          <a:prstGeom prst="rect">
            <a:avLst/>
          </a:prstGeom>
        </p:spPr>
      </p:pic>
      <p:pic>
        <p:nvPicPr>
          <p:cNvPr id="14" name="Picture 13">
            <a:extLst>
              <a:ext uri="{FF2B5EF4-FFF2-40B4-BE49-F238E27FC236}">
                <a16:creationId xmlns:a16="http://schemas.microsoft.com/office/drawing/2014/main" id="{55795331-5093-92E7-F5A9-4FD177C74458}"/>
              </a:ext>
            </a:extLst>
          </p:cNvPr>
          <p:cNvPicPr>
            <a:picLocks noChangeAspect="1"/>
          </p:cNvPicPr>
          <p:nvPr/>
        </p:nvPicPr>
        <p:blipFill rotWithShape="1">
          <a:blip r:embed="rId5"/>
          <a:srcRect t="17527"/>
          <a:stretch/>
        </p:blipFill>
        <p:spPr>
          <a:xfrm>
            <a:off x="6387736" y="1799702"/>
            <a:ext cx="864463" cy="752166"/>
          </a:xfrm>
          <a:prstGeom prst="rect">
            <a:avLst/>
          </a:prstGeom>
        </p:spPr>
      </p:pic>
      <p:sp>
        <p:nvSpPr>
          <p:cNvPr id="3099" name="Rectangle: Rounded Corners 3098">
            <a:extLst>
              <a:ext uri="{FF2B5EF4-FFF2-40B4-BE49-F238E27FC236}">
                <a16:creationId xmlns:a16="http://schemas.microsoft.com/office/drawing/2014/main" id="{4BD6C986-EC79-B33F-F38A-60B2D55BEB84}"/>
              </a:ext>
            </a:extLst>
          </p:cNvPr>
          <p:cNvSpPr/>
          <p:nvPr/>
        </p:nvSpPr>
        <p:spPr>
          <a:xfrm>
            <a:off x="1687161" y="3222371"/>
            <a:ext cx="1206187" cy="841462"/>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pic>
        <p:nvPicPr>
          <p:cNvPr id="16" name="Picture 15">
            <a:extLst>
              <a:ext uri="{FF2B5EF4-FFF2-40B4-BE49-F238E27FC236}">
                <a16:creationId xmlns:a16="http://schemas.microsoft.com/office/drawing/2014/main" id="{9B574EB9-7501-A870-EFEA-EBC9489750B7}"/>
              </a:ext>
            </a:extLst>
          </p:cNvPr>
          <p:cNvPicPr>
            <a:picLocks noChangeAspect="1"/>
          </p:cNvPicPr>
          <p:nvPr/>
        </p:nvPicPr>
        <p:blipFill>
          <a:blip r:embed="rId6"/>
          <a:stretch>
            <a:fillRect/>
          </a:stretch>
        </p:blipFill>
        <p:spPr>
          <a:xfrm>
            <a:off x="1835416" y="3252954"/>
            <a:ext cx="863500" cy="740006"/>
          </a:xfrm>
          <a:prstGeom prst="rect">
            <a:avLst/>
          </a:prstGeom>
        </p:spPr>
      </p:pic>
      <p:pic>
        <p:nvPicPr>
          <p:cNvPr id="3098" name="Picture 3097">
            <a:extLst>
              <a:ext uri="{FF2B5EF4-FFF2-40B4-BE49-F238E27FC236}">
                <a16:creationId xmlns:a16="http://schemas.microsoft.com/office/drawing/2014/main" id="{DE73E0B6-8B81-396F-7A46-5CF2F8CF18AE}"/>
              </a:ext>
            </a:extLst>
          </p:cNvPr>
          <p:cNvPicPr>
            <a:picLocks noChangeAspect="1"/>
          </p:cNvPicPr>
          <p:nvPr/>
        </p:nvPicPr>
        <p:blipFill>
          <a:blip r:embed="rId7"/>
          <a:stretch>
            <a:fillRect/>
          </a:stretch>
        </p:blipFill>
        <p:spPr>
          <a:xfrm>
            <a:off x="5336427" y="5174730"/>
            <a:ext cx="545530" cy="629424"/>
          </a:xfrm>
          <a:prstGeom prst="rect">
            <a:avLst/>
          </a:prstGeom>
        </p:spPr>
      </p:pic>
      <p:pic>
        <p:nvPicPr>
          <p:cNvPr id="9" name="Picture 8">
            <a:extLst>
              <a:ext uri="{FF2B5EF4-FFF2-40B4-BE49-F238E27FC236}">
                <a16:creationId xmlns:a16="http://schemas.microsoft.com/office/drawing/2014/main" id="{40A839A1-8876-0EB3-E086-A41A696D50CE}"/>
              </a:ext>
            </a:extLst>
          </p:cNvPr>
          <p:cNvPicPr>
            <a:picLocks noChangeAspect="1"/>
          </p:cNvPicPr>
          <p:nvPr/>
        </p:nvPicPr>
        <p:blipFill>
          <a:blip r:embed="rId8"/>
          <a:stretch>
            <a:fillRect/>
          </a:stretch>
        </p:blipFill>
        <p:spPr>
          <a:xfrm>
            <a:off x="1771642" y="1918658"/>
            <a:ext cx="664600" cy="538570"/>
          </a:xfrm>
          <a:prstGeom prst="rect">
            <a:avLst/>
          </a:prstGeom>
        </p:spPr>
      </p:pic>
      <p:pic>
        <p:nvPicPr>
          <p:cNvPr id="10" name="Picture 9">
            <a:extLst>
              <a:ext uri="{FF2B5EF4-FFF2-40B4-BE49-F238E27FC236}">
                <a16:creationId xmlns:a16="http://schemas.microsoft.com/office/drawing/2014/main" id="{B413E574-C9C7-8592-C549-C9AAF58EDECD}"/>
              </a:ext>
            </a:extLst>
          </p:cNvPr>
          <p:cNvPicPr>
            <a:picLocks noChangeAspect="1"/>
          </p:cNvPicPr>
          <p:nvPr/>
        </p:nvPicPr>
        <p:blipFill>
          <a:blip r:embed="rId9"/>
          <a:stretch>
            <a:fillRect/>
          </a:stretch>
        </p:blipFill>
        <p:spPr>
          <a:xfrm>
            <a:off x="4685238" y="1841755"/>
            <a:ext cx="833561" cy="675491"/>
          </a:xfrm>
          <a:prstGeom prst="rect">
            <a:avLst/>
          </a:prstGeom>
        </p:spPr>
      </p:pic>
      <p:pic>
        <p:nvPicPr>
          <p:cNvPr id="2" name="Picture 1">
            <a:extLst>
              <a:ext uri="{FF2B5EF4-FFF2-40B4-BE49-F238E27FC236}">
                <a16:creationId xmlns:a16="http://schemas.microsoft.com/office/drawing/2014/main" id="{63CADA0B-28C4-801B-95F3-F476A2943F34}"/>
              </a:ext>
            </a:extLst>
          </p:cNvPr>
          <p:cNvPicPr>
            <a:picLocks noChangeAspect="1"/>
          </p:cNvPicPr>
          <p:nvPr/>
        </p:nvPicPr>
        <p:blipFill>
          <a:blip r:embed="rId9"/>
          <a:stretch>
            <a:fillRect/>
          </a:stretch>
        </p:blipFill>
        <p:spPr>
          <a:xfrm>
            <a:off x="9475009" y="1841755"/>
            <a:ext cx="833561" cy="675491"/>
          </a:xfrm>
          <a:prstGeom prst="rect">
            <a:avLst/>
          </a:prstGeom>
        </p:spPr>
      </p:pic>
      <p:cxnSp>
        <p:nvCxnSpPr>
          <p:cNvPr id="29" name="Straight Arrow Connector 28">
            <a:extLst>
              <a:ext uri="{FF2B5EF4-FFF2-40B4-BE49-F238E27FC236}">
                <a16:creationId xmlns:a16="http://schemas.microsoft.com/office/drawing/2014/main" id="{5E604866-B7C5-BBF5-BFC1-A811BDB199FA}"/>
              </a:ext>
            </a:extLst>
          </p:cNvPr>
          <p:cNvCxnSpPr>
            <a:cxnSpLocks/>
            <a:stCxn id="9" idx="3"/>
            <a:endCxn id="10" idx="1"/>
          </p:cNvCxnSpPr>
          <p:nvPr/>
        </p:nvCxnSpPr>
        <p:spPr>
          <a:xfrm flipV="1">
            <a:off x="2436242" y="2179501"/>
            <a:ext cx="2248995" cy="8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FDF47906-85F0-BE2F-D5FC-47B395919E7B}"/>
              </a:ext>
            </a:extLst>
          </p:cNvPr>
          <p:cNvCxnSpPr>
            <a:cxnSpLocks/>
            <a:stCxn id="9" idx="2"/>
          </p:cNvCxnSpPr>
          <p:nvPr/>
        </p:nvCxnSpPr>
        <p:spPr>
          <a:xfrm>
            <a:off x="2103942" y="2457228"/>
            <a:ext cx="14334" cy="72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7AAF0EFE-520E-FBBF-5A64-A6A4AB11C42C}"/>
              </a:ext>
            </a:extLst>
          </p:cNvPr>
          <p:cNvCxnSpPr>
            <a:cxnSpLocks/>
            <a:stCxn id="14" idx="3"/>
            <a:endCxn id="2" idx="1"/>
          </p:cNvCxnSpPr>
          <p:nvPr/>
        </p:nvCxnSpPr>
        <p:spPr>
          <a:xfrm>
            <a:off x="7252199" y="2175785"/>
            <a:ext cx="2222810" cy="371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97" name="Connector: Elbow 3096">
            <a:extLst>
              <a:ext uri="{FF2B5EF4-FFF2-40B4-BE49-F238E27FC236}">
                <a16:creationId xmlns:a16="http://schemas.microsoft.com/office/drawing/2014/main" id="{57998287-CF2D-793A-DF90-763AAE1C7C10}"/>
              </a:ext>
            </a:extLst>
          </p:cNvPr>
          <p:cNvCxnSpPr>
            <a:cxnSpLocks/>
            <a:stCxn id="3092" idx="0"/>
            <a:endCxn id="30" idx="1"/>
          </p:cNvCxnSpPr>
          <p:nvPr/>
        </p:nvCxnSpPr>
        <p:spPr>
          <a:xfrm rot="5400000" flipH="1" flipV="1">
            <a:off x="3925346" y="4085330"/>
            <a:ext cx="515405" cy="1914001"/>
          </a:xfrm>
          <a:prstGeom prst="bentConnector2">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3110" name="Straight Arrow Connector 3109">
            <a:extLst>
              <a:ext uri="{FF2B5EF4-FFF2-40B4-BE49-F238E27FC236}">
                <a16:creationId xmlns:a16="http://schemas.microsoft.com/office/drawing/2014/main" id="{53F70CEC-4007-EC98-07FA-D5B8474D974B}"/>
              </a:ext>
            </a:extLst>
          </p:cNvPr>
          <p:cNvCxnSpPr>
            <a:cxnSpLocks/>
          </p:cNvCxnSpPr>
          <p:nvPr/>
        </p:nvCxnSpPr>
        <p:spPr>
          <a:xfrm flipH="1" flipV="1">
            <a:off x="4012258" y="6132243"/>
            <a:ext cx="3967153" cy="1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2" name="Straight Arrow Connector 3111">
            <a:extLst>
              <a:ext uri="{FF2B5EF4-FFF2-40B4-BE49-F238E27FC236}">
                <a16:creationId xmlns:a16="http://schemas.microsoft.com/office/drawing/2014/main" id="{74AA55BD-DCC9-7B8E-691D-247F16927696}"/>
              </a:ext>
            </a:extLst>
          </p:cNvPr>
          <p:cNvCxnSpPr>
            <a:stCxn id="28" idx="3"/>
            <a:endCxn id="3074" idx="2"/>
          </p:cNvCxnSpPr>
          <p:nvPr/>
        </p:nvCxnSpPr>
        <p:spPr>
          <a:xfrm flipV="1">
            <a:off x="2002776" y="5404261"/>
            <a:ext cx="288181" cy="7675"/>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14" name="Connector: Elbow 3113">
            <a:extLst>
              <a:ext uri="{FF2B5EF4-FFF2-40B4-BE49-F238E27FC236}">
                <a16:creationId xmlns:a16="http://schemas.microsoft.com/office/drawing/2014/main" id="{2EFF5BFC-5787-7399-0D02-EA0CD702DB3A}"/>
              </a:ext>
            </a:extLst>
          </p:cNvPr>
          <p:cNvCxnSpPr>
            <a:stCxn id="3076" idx="1"/>
          </p:cNvCxnSpPr>
          <p:nvPr/>
        </p:nvCxnSpPr>
        <p:spPr>
          <a:xfrm flipV="1">
            <a:off x="2320742" y="5616198"/>
            <a:ext cx="84481" cy="3272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0" name="Connector: Elbow 3119">
            <a:extLst>
              <a:ext uri="{FF2B5EF4-FFF2-40B4-BE49-F238E27FC236}">
                <a16:creationId xmlns:a16="http://schemas.microsoft.com/office/drawing/2014/main" id="{3C11A9C9-859E-4C73-EA19-E40FAF6B1423}"/>
              </a:ext>
            </a:extLst>
          </p:cNvPr>
          <p:cNvCxnSpPr>
            <a:cxnSpLocks/>
            <a:stCxn id="7" idx="2"/>
            <a:endCxn id="9" idx="0"/>
          </p:cNvCxnSpPr>
          <p:nvPr/>
        </p:nvCxnSpPr>
        <p:spPr>
          <a:xfrm rot="5400000">
            <a:off x="2177442" y="1319948"/>
            <a:ext cx="525211" cy="6722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22" name="TextBox 3121">
            <a:extLst>
              <a:ext uri="{FF2B5EF4-FFF2-40B4-BE49-F238E27FC236}">
                <a16:creationId xmlns:a16="http://schemas.microsoft.com/office/drawing/2014/main" id="{B2E59367-2C50-F2B3-B882-FCFD923E70AE}"/>
              </a:ext>
            </a:extLst>
          </p:cNvPr>
          <p:cNvSpPr txBox="1"/>
          <p:nvPr/>
        </p:nvSpPr>
        <p:spPr>
          <a:xfrm>
            <a:off x="7232245" y="1959441"/>
            <a:ext cx="1161218" cy="386250"/>
          </a:xfrm>
          <a:prstGeom prst="rect">
            <a:avLst/>
          </a:prstGeom>
          <a:noFill/>
        </p:spPr>
        <p:txBody>
          <a:bodyPr wrap="square">
            <a:spAutoFit/>
          </a:bodyPr>
          <a:lstStyle>
            <a:defPPr>
              <a:defRPr lang="en-US"/>
            </a:defPPr>
            <a:lvl1pPr algn="ctr">
              <a:defRPr sz="1100">
                <a:solidFill>
                  <a:srgbClr val="0070C0"/>
                </a:solidFill>
              </a:defRPr>
            </a:lvl1pPr>
          </a:lstStyle>
          <a:p>
            <a:r>
              <a:rPr lang="en-IN" dirty="0">
                <a:solidFill>
                  <a:schemeClr val="accent1"/>
                </a:solidFill>
              </a:rPr>
              <a:t>Documents Chunks to storage</a:t>
            </a:r>
          </a:p>
        </p:txBody>
      </p:sp>
      <p:grpSp>
        <p:nvGrpSpPr>
          <p:cNvPr id="3126" name="Group 3125">
            <a:extLst>
              <a:ext uri="{FF2B5EF4-FFF2-40B4-BE49-F238E27FC236}">
                <a16:creationId xmlns:a16="http://schemas.microsoft.com/office/drawing/2014/main" id="{96BA8D35-23EE-7F0C-DFFD-FA28887C223A}"/>
              </a:ext>
            </a:extLst>
          </p:cNvPr>
          <p:cNvGrpSpPr/>
          <p:nvPr/>
        </p:nvGrpSpPr>
        <p:grpSpPr>
          <a:xfrm>
            <a:off x="1429849" y="5207673"/>
            <a:ext cx="2466909" cy="1160012"/>
            <a:chOff x="1418045" y="5176700"/>
            <a:chExt cx="2711632" cy="1294068"/>
          </a:xfrm>
        </p:grpSpPr>
        <p:grpSp>
          <p:nvGrpSpPr>
            <p:cNvPr id="4" name="Group 3">
              <a:extLst>
                <a:ext uri="{FF2B5EF4-FFF2-40B4-BE49-F238E27FC236}">
                  <a16:creationId xmlns:a16="http://schemas.microsoft.com/office/drawing/2014/main" id="{1A9E60C0-DF84-16CD-0A90-C4D7C932F361}"/>
                </a:ext>
              </a:extLst>
            </p:cNvPr>
            <p:cNvGrpSpPr/>
            <p:nvPr/>
          </p:nvGrpSpPr>
          <p:grpSpPr>
            <a:xfrm>
              <a:off x="1418045" y="5176700"/>
              <a:ext cx="2711632" cy="1294068"/>
              <a:chOff x="1316460" y="4925393"/>
              <a:chExt cx="3209452" cy="1786157"/>
            </a:xfrm>
          </p:grpSpPr>
          <p:pic>
            <p:nvPicPr>
              <p:cNvPr id="28" name="Picture 27">
                <a:extLst>
                  <a:ext uri="{FF2B5EF4-FFF2-40B4-BE49-F238E27FC236}">
                    <a16:creationId xmlns:a16="http://schemas.microsoft.com/office/drawing/2014/main" id="{5FFFFAD1-B453-A2F8-44D9-4C1E2050B862}"/>
                  </a:ext>
                </a:extLst>
              </p:cNvPr>
              <p:cNvPicPr>
                <a:picLocks noChangeAspect="1"/>
              </p:cNvPicPr>
              <p:nvPr/>
            </p:nvPicPr>
            <p:blipFill rotWithShape="1">
              <a:blip r:embed="rId10"/>
              <a:srcRect b="35800"/>
              <a:stretch/>
            </p:blipFill>
            <p:spPr>
              <a:xfrm>
                <a:off x="1316460" y="4925393"/>
                <a:ext cx="745379" cy="629036"/>
              </a:xfrm>
              <a:prstGeom prst="rect">
                <a:avLst/>
              </a:prstGeom>
            </p:spPr>
          </p:pic>
          <p:pic>
            <p:nvPicPr>
              <p:cNvPr id="3076" name="Picture 4" descr="User Icon Jpg #214317 - Free Icons Library">
                <a:extLst>
                  <a:ext uri="{FF2B5EF4-FFF2-40B4-BE49-F238E27FC236}">
                    <a16:creationId xmlns:a16="http://schemas.microsoft.com/office/drawing/2014/main" id="{0A882B1E-E114-A529-29EF-5EDEB9D0AB6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736" t="23433" r="15626" b="21937"/>
              <a:stretch/>
            </p:blipFill>
            <p:spPr bwMode="auto">
              <a:xfrm flipH="1">
                <a:off x="1832144" y="5802079"/>
                <a:ext cx="643370" cy="512337"/>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Rounded Corners 3091">
                <a:extLst>
                  <a:ext uri="{FF2B5EF4-FFF2-40B4-BE49-F238E27FC236}">
                    <a16:creationId xmlns:a16="http://schemas.microsoft.com/office/drawing/2014/main" id="{BC461677-E1D2-0915-A2A2-8B500AAB732D}"/>
                  </a:ext>
                </a:extLst>
              </p:cNvPr>
              <p:cNvSpPr/>
              <p:nvPr/>
            </p:nvSpPr>
            <p:spPr>
              <a:xfrm>
                <a:off x="2780723" y="5067605"/>
                <a:ext cx="1745189" cy="1643945"/>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pic>
            <p:nvPicPr>
              <p:cNvPr id="18" name="Picture 17">
                <a:extLst>
                  <a:ext uri="{FF2B5EF4-FFF2-40B4-BE49-F238E27FC236}">
                    <a16:creationId xmlns:a16="http://schemas.microsoft.com/office/drawing/2014/main" id="{CAFD4E41-11E0-3D21-2936-A0096AEDA5DB}"/>
                  </a:ext>
                </a:extLst>
              </p:cNvPr>
              <p:cNvPicPr>
                <a:picLocks noChangeAspect="1"/>
              </p:cNvPicPr>
              <p:nvPr/>
            </p:nvPicPr>
            <p:blipFill>
              <a:blip r:embed="rId12"/>
              <a:stretch>
                <a:fillRect/>
              </a:stretch>
            </p:blipFill>
            <p:spPr>
              <a:xfrm>
                <a:off x="3154142" y="5802079"/>
                <a:ext cx="737218" cy="737218"/>
              </a:xfrm>
              <a:prstGeom prst="rect">
                <a:avLst/>
              </a:prstGeom>
            </p:spPr>
          </p:pic>
          <p:pic>
            <p:nvPicPr>
              <p:cNvPr id="3094" name="Picture 3093">
                <a:extLst>
                  <a:ext uri="{FF2B5EF4-FFF2-40B4-BE49-F238E27FC236}">
                    <a16:creationId xmlns:a16="http://schemas.microsoft.com/office/drawing/2014/main" id="{D6297C66-8A41-645B-7EC2-5872543F28DF}"/>
                  </a:ext>
                </a:extLst>
              </p:cNvPr>
              <p:cNvPicPr>
                <a:picLocks noChangeAspect="1"/>
              </p:cNvPicPr>
              <p:nvPr/>
            </p:nvPicPr>
            <p:blipFill>
              <a:blip r:embed="rId13"/>
              <a:stretch>
                <a:fillRect/>
              </a:stretch>
            </p:blipFill>
            <p:spPr>
              <a:xfrm>
                <a:off x="3838553" y="5227958"/>
                <a:ext cx="549844" cy="546104"/>
              </a:xfrm>
              <a:prstGeom prst="rect">
                <a:avLst/>
              </a:prstGeom>
            </p:spPr>
          </p:pic>
          <p:pic>
            <p:nvPicPr>
              <p:cNvPr id="3095" name="Picture 8" descr="Azure Static Web App: Cloud Resume Challenge">
                <a:extLst>
                  <a:ext uri="{FF2B5EF4-FFF2-40B4-BE49-F238E27FC236}">
                    <a16:creationId xmlns:a16="http://schemas.microsoft.com/office/drawing/2014/main" id="{49366096-982C-D949-6121-DC9BD2312F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8616" y="5204281"/>
                <a:ext cx="569781" cy="56978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B58FDBA-972E-4AEB-86A3-F5E4A6A819B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36763" y="4943203"/>
                <a:ext cx="569781" cy="569781"/>
              </a:xfrm>
              <a:prstGeom prst="ellipse">
                <a:avLst/>
              </a:prstGeom>
              <a:ln w="3175" cap="rnd">
                <a:solidFill>
                  <a:srgbClr val="00B0F0"/>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3124" name="Picture 3123">
              <a:extLst>
                <a:ext uri="{FF2B5EF4-FFF2-40B4-BE49-F238E27FC236}">
                  <a16:creationId xmlns:a16="http://schemas.microsoft.com/office/drawing/2014/main" id="{D6AC0B72-E3AD-DCB4-52B6-98B4C4D7260D}"/>
                </a:ext>
              </a:extLst>
            </p:cNvPr>
            <p:cNvPicPr>
              <a:picLocks noChangeAspect="1"/>
            </p:cNvPicPr>
            <p:nvPr/>
          </p:nvPicPr>
          <p:blipFill>
            <a:blip r:embed="rId16"/>
            <a:stretch>
              <a:fillRect/>
            </a:stretch>
          </p:blipFill>
          <p:spPr>
            <a:xfrm>
              <a:off x="2948109" y="5350762"/>
              <a:ext cx="481403" cy="428566"/>
            </a:xfrm>
            <a:prstGeom prst="rect">
              <a:avLst/>
            </a:prstGeom>
          </p:spPr>
        </p:pic>
      </p:grpSp>
      <p:sp>
        <p:nvSpPr>
          <p:cNvPr id="3127" name="Rectangle: Rounded Corners 3126">
            <a:extLst>
              <a:ext uri="{FF2B5EF4-FFF2-40B4-BE49-F238E27FC236}">
                <a16:creationId xmlns:a16="http://schemas.microsoft.com/office/drawing/2014/main" id="{29EE4584-5E05-E342-2CBF-F5C69F6B1003}"/>
              </a:ext>
            </a:extLst>
          </p:cNvPr>
          <p:cNvSpPr/>
          <p:nvPr/>
        </p:nvSpPr>
        <p:spPr>
          <a:xfrm>
            <a:off x="914215" y="524839"/>
            <a:ext cx="10328092" cy="6157499"/>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3128" name="TextBox 3127">
            <a:extLst>
              <a:ext uri="{FF2B5EF4-FFF2-40B4-BE49-F238E27FC236}">
                <a16:creationId xmlns:a16="http://schemas.microsoft.com/office/drawing/2014/main" id="{43E14403-108E-7DCF-8228-5C3570EF17E3}"/>
              </a:ext>
            </a:extLst>
          </p:cNvPr>
          <p:cNvSpPr txBox="1"/>
          <p:nvPr/>
        </p:nvSpPr>
        <p:spPr>
          <a:xfrm>
            <a:off x="3030399" y="1920558"/>
            <a:ext cx="1161218" cy="524196"/>
          </a:xfrm>
          <a:prstGeom prst="rect">
            <a:avLst/>
          </a:prstGeom>
          <a:noFill/>
        </p:spPr>
        <p:txBody>
          <a:bodyPr wrap="square">
            <a:spAutoFit/>
          </a:bodyPr>
          <a:lstStyle/>
          <a:p>
            <a:pPr algn="ctr"/>
            <a:r>
              <a:rPr lang="en-IN" sz="1600" dirty="0">
                <a:solidFill>
                  <a:schemeClr val="accent1"/>
                </a:solidFill>
              </a:rPr>
              <a:t>Realtime sync</a:t>
            </a:r>
          </a:p>
        </p:txBody>
      </p:sp>
      <p:sp>
        <p:nvSpPr>
          <p:cNvPr id="3129" name="TextBox 3128">
            <a:extLst>
              <a:ext uri="{FF2B5EF4-FFF2-40B4-BE49-F238E27FC236}">
                <a16:creationId xmlns:a16="http://schemas.microsoft.com/office/drawing/2014/main" id="{98FF0923-AF78-015C-506A-CA5DF03B6674}"/>
              </a:ext>
            </a:extLst>
          </p:cNvPr>
          <p:cNvSpPr txBox="1"/>
          <p:nvPr/>
        </p:nvSpPr>
        <p:spPr>
          <a:xfrm>
            <a:off x="5343113" y="1906764"/>
            <a:ext cx="1161218" cy="524196"/>
          </a:xfrm>
          <a:prstGeom prst="rect">
            <a:avLst/>
          </a:prstGeom>
          <a:noFill/>
        </p:spPr>
        <p:txBody>
          <a:bodyPr wrap="square">
            <a:spAutoFit/>
          </a:bodyPr>
          <a:lstStyle/>
          <a:p>
            <a:pPr algn="ctr"/>
            <a:r>
              <a:rPr lang="en-IN" sz="1600" dirty="0">
                <a:solidFill>
                  <a:schemeClr val="accent1"/>
                </a:solidFill>
              </a:rPr>
              <a:t>Event </a:t>
            </a:r>
          </a:p>
          <a:p>
            <a:pPr algn="ctr"/>
            <a:r>
              <a:rPr lang="en-IN" sz="1600" dirty="0">
                <a:solidFill>
                  <a:schemeClr val="accent1"/>
                </a:solidFill>
              </a:rPr>
              <a:t>Trigger</a:t>
            </a:r>
          </a:p>
        </p:txBody>
      </p:sp>
      <p:sp>
        <p:nvSpPr>
          <p:cNvPr id="3130" name="TextBox 3129">
            <a:extLst>
              <a:ext uri="{FF2B5EF4-FFF2-40B4-BE49-F238E27FC236}">
                <a16:creationId xmlns:a16="http://schemas.microsoft.com/office/drawing/2014/main" id="{18EBD2AE-1ABB-E419-51B9-237AF4951F06}"/>
              </a:ext>
            </a:extLst>
          </p:cNvPr>
          <p:cNvSpPr txBox="1"/>
          <p:nvPr/>
        </p:nvSpPr>
        <p:spPr>
          <a:xfrm>
            <a:off x="3706581" y="3342824"/>
            <a:ext cx="1161218" cy="303482"/>
          </a:xfrm>
          <a:prstGeom prst="rect">
            <a:avLst/>
          </a:prstGeom>
          <a:noFill/>
        </p:spPr>
        <p:txBody>
          <a:bodyPr wrap="square">
            <a:spAutoFit/>
          </a:bodyPr>
          <a:lstStyle/>
          <a:p>
            <a:pPr algn="ctr"/>
            <a:r>
              <a:rPr lang="en-IN" sz="1600" dirty="0">
                <a:solidFill>
                  <a:schemeClr val="accent1"/>
                </a:solidFill>
              </a:rPr>
              <a:t>metadata</a:t>
            </a:r>
          </a:p>
        </p:txBody>
      </p:sp>
      <p:sp>
        <p:nvSpPr>
          <p:cNvPr id="3132" name="TextBox 3131">
            <a:extLst>
              <a:ext uri="{FF2B5EF4-FFF2-40B4-BE49-F238E27FC236}">
                <a16:creationId xmlns:a16="http://schemas.microsoft.com/office/drawing/2014/main" id="{EBDA43A8-241D-9206-781B-30F820B109A4}"/>
              </a:ext>
            </a:extLst>
          </p:cNvPr>
          <p:cNvSpPr txBox="1"/>
          <p:nvPr/>
        </p:nvSpPr>
        <p:spPr>
          <a:xfrm>
            <a:off x="10106008" y="4534305"/>
            <a:ext cx="1161218" cy="353943"/>
          </a:xfrm>
          <a:prstGeom prst="rect">
            <a:avLst/>
          </a:prstGeom>
          <a:noFill/>
        </p:spPr>
        <p:txBody>
          <a:bodyPr wrap="square">
            <a:spAutoFit/>
          </a:bodyPr>
          <a:lstStyle/>
          <a:p>
            <a:pPr algn="ctr"/>
            <a:r>
              <a:rPr lang="en-IN" sz="600" dirty="0">
                <a:solidFill>
                  <a:schemeClr val="accent1"/>
                </a:solidFill>
              </a:rPr>
              <a:t>Prompt</a:t>
            </a:r>
            <a:r>
              <a:rPr lang="en-IN" sz="1100" dirty="0">
                <a:solidFill>
                  <a:schemeClr val="accent1"/>
                </a:solidFill>
              </a:rPr>
              <a:t> </a:t>
            </a:r>
            <a:r>
              <a:rPr lang="en-IN" sz="600" dirty="0">
                <a:solidFill>
                  <a:schemeClr val="accent1"/>
                </a:solidFill>
              </a:rPr>
              <a:t>+</a:t>
            </a:r>
          </a:p>
          <a:p>
            <a:pPr algn="ctr"/>
            <a:r>
              <a:rPr lang="en-IN" sz="600" dirty="0">
                <a:solidFill>
                  <a:schemeClr val="accent1"/>
                </a:solidFill>
              </a:rPr>
              <a:t>Knowledge</a:t>
            </a:r>
          </a:p>
        </p:txBody>
      </p:sp>
      <p:sp>
        <p:nvSpPr>
          <p:cNvPr id="3133" name="TextBox 3132">
            <a:extLst>
              <a:ext uri="{FF2B5EF4-FFF2-40B4-BE49-F238E27FC236}">
                <a16:creationId xmlns:a16="http://schemas.microsoft.com/office/drawing/2014/main" id="{7EC8E98C-CD37-9904-8B9C-381CB5ADC6EF}"/>
              </a:ext>
            </a:extLst>
          </p:cNvPr>
          <p:cNvSpPr txBox="1"/>
          <p:nvPr/>
        </p:nvSpPr>
        <p:spPr>
          <a:xfrm>
            <a:off x="2873502" y="4440716"/>
            <a:ext cx="2940712" cy="307777"/>
          </a:xfrm>
          <a:prstGeom prst="rect">
            <a:avLst/>
          </a:prstGeom>
          <a:noFill/>
        </p:spPr>
        <p:txBody>
          <a:bodyPr wrap="square">
            <a:spAutoFit/>
          </a:bodyPr>
          <a:lstStyle>
            <a:defPPr>
              <a:defRPr lang="en-US"/>
            </a:defPPr>
            <a:lvl1pPr algn="ctr">
              <a:defRPr sz="1600">
                <a:solidFill>
                  <a:schemeClr val="accent1"/>
                </a:solidFill>
              </a:defRPr>
            </a:lvl1pPr>
          </a:lstStyle>
          <a:p>
            <a:r>
              <a:rPr lang="en-IN" sz="1400" dirty="0"/>
              <a:t>User query + group</a:t>
            </a:r>
          </a:p>
        </p:txBody>
      </p:sp>
      <p:sp>
        <p:nvSpPr>
          <p:cNvPr id="3134" name="TextBox 3133">
            <a:extLst>
              <a:ext uri="{FF2B5EF4-FFF2-40B4-BE49-F238E27FC236}">
                <a16:creationId xmlns:a16="http://schemas.microsoft.com/office/drawing/2014/main" id="{5C84A1EF-C22B-2D43-0734-F310E63494B9}"/>
              </a:ext>
            </a:extLst>
          </p:cNvPr>
          <p:cNvSpPr txBox="1"/>
          <p:nvPr/>
        </p:nvSpPr>
        <p:spPr>
          <a:xfrm>
            <a:off x="4512640" y="5798994"/>
            <a:ext cx="1161218" cy="303482"/>
          </a:xfrm>
          <a:prstGeom prst="rect">
            <a:avLst/>
          </a:prstGeom>
          <a:noFill/>
        </p:spPr>
        <p:txBody>
          <a:bodyPr wrap="square">
            <a:spAutoFit/>
          </a:bodyPr>
          <a:lstStyle/>
          <a:p>
            <a:pPr algn="ctr"/>
            <a:r>
              <a:rPr lang="en-IN" sz="1600" dirty="0">
                <a:solidFill>
                  <a:schemeClr val="accent1"/>
                </a:solidFill>
              </a:rPr>
              <a:t>Response</a:t>
            </a:r>
          </a:p>
        </p:txBody>
      </p:sp>
      <p:sp>
        <p:nvSpPr>
          <p:cNvPr id="3135" name="TextBox 3134">
            <a:extLst>
              <a:ext uri="{FF2B5EF4-FFF2-40B4-BE49-F238E27FC236}">
                <a16:creationId xmlns:a16="http://schemas.microsoft.com/office/drawing/2014/main" id="{8EE02EDD-2984-2B44-7A7C-5C7D0E2EE150}"/>
              </a:ext>
            </a:extLst>
          </p:cNvPr>
          <p:cNvSpPr txBox="1"/>
          <p:nvPr/>
        </p:nvSpPr>
        <p:spPr>
          <a:xfrm>
            <a:off x="1978991" y="2548209"/>
            <a:ext cx="1967916" cy="524196"/>
          </a:xfrm>
          <a:prstGeom prst="rect">
            <a:avLst/>
          </a:prstGeom>
          <a:noFill/>
        </p:spPr>
        <p:txBody>
          <a:bodyPr wrap="square">
            <a:spAutoFit/>
          </a:bodyPr>
          <a:lstStyle/>
          <a:p>
            <a:pPr algn="ctr"/>
            <a:r>
              <a:rPr lang="en-IN" sz="1600" dirty="0">
                <a:solidFill>
                  <a:schemeClr val="accent1"/>
                </a:solidFill>
              </a:rPr>
              <a:t>Document tags (metadata attributes)</a:t>
            </a:r>
          </a:p>
        </p:txBody>
      </p:sp>
      <p:sp>
        <p:nvSpPr>
          <p:cNvPr id="3136" name="TextBox 3135">
            <a:extLst>
              <a:ext uri="{FF2B5EF4-FFF2-40B4-BE49-F238E27FC236}">
                <a16:creationId xmlns:a16="http://schemas.microsoft.com/office/drawing/2014/main" id="{B93C425D-4871-68A2-809A-424BD41FCD73}"/>
              </a:ext>
            </a:extLst>
          </p:cNvPr>
          <p:cNvSpPr txBox="1"/>
          <p:nvPr/>
        </p:nvSpPr>
        <p:spPr>
          <a:xfrm>
            <a:off x="2102443" y="1637108"/>
            <a:ext cx="1161218" cy="524196"/>
          </a:xfrm>
          <a:prstGeom prst="rect">
            <a:avLst/>
          </a:prstGeom>
          <a:noFill/>
        </p:spPr>
        <p:txBody>
          <a:bodyPr wrap="square">
            <a:spAutoFit/>
          </a:bodyPr>
          <a:lstStyle/>
          <a:p>
            <a:pPr algn="ctr"/>
            <a:r>
              <a:rPr lang="en-IN" sz="1600" dirty="0">
                <a:solidFill>
                  <a:schemeClr val="accent1"/>
                </a:solidFill>
              </a:rPr>
              <a:t>Document tags</a:t>
            </a:r>
          </a:p>
        </p:txBody>
      </p:sp>
      <p:pic>
        <p:nvPicPr>
          <p:cNvPr id="6146" name="Picture 2" descr="Screenshot of managed identity flow (RBAC).">
            <a:extLst>
              <a:ext uri="{FF2B5EF4-FFF2-40B4-BE49-F238E27FC236}">
                <a16:creationId xmlns:a16="http://schemas.microsoft.com/office/drawing/2014/main" id="{AFEDFF3E-56EB-899B-79C9-551455766F9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6314" t="8834" r="30451" b="32160"/>
          <a:stretch/>
        </p:blipFill>
        <p:spPr bwMode="auto">
          <a:xfrm>
            <a:off x="2279104" y="4702481"/>
            <a:ext cx="461661" cy="421244"/>
          </a:xfrm>
          <a:prstGeom prst="ellipse">
            <a:avLst/>
          </a:prstGeom>
          <a:ln w="635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3149" name="Straight Arrow Connector 3148">
            <a:extLst>
              <a:ext uri="{FF2B5EF4-FFF2-40B4-BE49-F238E27FC236}">
                <a16:creationId xmlns:a16="http://schemas.microsoft.com/office/drawing/2014/main" id="{1FBF8550-B50D-3350-22BD-D9A5C28994CA}"/>
              </a:ext>
            </a:extLst>
          </p:cNvPr>
          <p:cNvCxnSpPr>
            <a:cxnSpLocks/>
            <a:endCxn id="3098" idx="2"/>
          </p:cNvCxnSpPr>
          <p:nvPr/>
        </p:nvCxnSpPr>
        <p:spPr>
          <a:xfrm flipV="1">
            <a:off x="5609192" y="5804154"/>
            <a:ext cx="0" cy="328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9422C6-E127-3A61-F3A9-B137A11547E9}"/>
              </a:ext>
            </a:extLst>
          </p:cNvPr>
          <p:cNvSpPr txBox="1"/>
          <p:nvPr/>
        </p:nvSpPr>
        <p:spPr>
          <a:xfrm>
            <a:off x="4596519" y="1349715"/>
            <a:ext cx="1161218" cy="524196"/>
          </a:xfrm>
          <a:prstGeom prst="rect">
            <a:avLst/>
          </a:prstGeom>
          <a:noFill/>
        </p:spPr>
        <p:txBody>
          <a:bodyPr wrap="square">
            <a:spAutoFit/>
          </a:bodyPr>
          <a:lstStyle/>
          <a:p>
            <a:pPr algn="ctr"/>
            <a:r>
              <a:rPr lang="en-IN" sz="1600" dirty="0">
                <a:solidFill>
                  <a:schemeClr val="accent1"/>
                </a:solidFill>
              </a:rPr>
              <a:t>Container- source</a:t>
            </a:r>
          </a:p>
        </p:txBody>
      </p:sp>
      <p:sp>
        <p:nvSpPr>
          <p:cNvPr id="15" name="TextBox 14">
            <a:extLst>
              <a:ext uri="{FF2B5EF4-FFF2-40B4-BE49-F238E27FC236}">
                <a16:creationId xmlns:a16="http://schemas.microsoft.com/office/drawing/2014/main" id="{390E85C9-7695-C02D-A319-DF6E2560B477}"/>
              </a:ext>
            </a:extLst>
          </p:cNvPr>
          <p:cNvSpPr txBox="1"/>
          <p:nvPr/>
        </p:nvSpPr>
        <p:spPr>
          <a:xfrm>
            <a:off x="7841500" y="1435243"/>
            <a:ext cx="1161218" cy="524196"/>
          </a:xfrm>
          <a:prstGeom prst="rect">
            <a:avLst/>
          </a:prstGeom>
          <a:noFill/>
        </p:spPr>
        <p:txBody>
          <a:bodyPr wrap="square">
            <a:spAutoFit/>
          </a:bodyPr>
          <a:lstStyle/>
          <a:p>
            <a:pPr algn="ctr"/>
            <a:r>
              <a:rPr lang="en-IN" sz="1600" dirty="0">
                <a:solidFill>
                  <a:schemeClr val="accent1"/>
                </a:solidFill>
              </a:rPr>
              <a:t>Container- sync</a:t>
            </a:r>
          </a:p>
        </p:txBody>
      </p:sp>
      <p:sp>
        <p:nvSpPr>
          <p:cNvPr id="17" name="TextBox 16">
            <a:extLst>
              <a:ext uri="{FF2B5EF4-FFF2-40B4-BE49-F238E27FC236}">
                <a16:creationId xmlns:a16="http://schemas.microsoft.com/office/drawing/2014/main" id="{213C458B-89A3-B2AF-D50C-C48E9F22F4FC}"/>
              </a:ext>
            </a:extLst>
          </p:cNvPr>
          <p:cNvSpPr txBox="1"/>
          <p:nvPr/>
        </p:nvSpPr>
        <p:spPr>
          <a:xfrm>
            <a:off x="6984294" y="2693336"/>
            <a:ext cx="3740710" cy="600164"/>
          </a:xfrm>
          <a:prstGeom prst="rect">
            <a:avLst/>
          </a:prstGeom>
          <a:noFill/>
        </p:spPr>
        <p:txBody>
          <a:bodyPr wrap="square">
            <a:spAutoFit/>
          </a:bodyPr>
          <a:lstStyle>
            <a:defPPr>
              <a:defRPr lang="en-US"/>
            </a:defPPr>
            <a:lvl1pPr algn="ctr">
              <a:defRPr sz="1100"/>
            </a:lvl1pPr>
          </a:lstStyle>
          <a:p>
            <a:pPr algn="l"/>
            <a:r>
              <a:rPr lang="en-IN" dirty="0">
                <a:solidFill>
                  <a:srgbClr val="0070C0"/>
                </a:solidFill>
              </a:rPr>
              <a:t>Prep.py : Text is extracted from Pdf/</a:t>
            </a:r>
            <a:r>
              <a:rPr lang="en-IN" dirty="0" err="1">
                <a:solidFill>
                  <a:srgbClr val="0070C0"/>
                </a:solidFill>
              </a:rPr>
              <a:t>xls</a:t>
            </a:r>
            <a:r>
              <a:rPr lang="en-IN" dirty="0">
                <a:solidFill>
                  <a:srgbClr val="0070C0"/>
                </a:solidFill>
              </a:rPr>
              <a:t>/txt</a:t>
            </a:r>
            <a:br>
              <a:rPr lang="en-IN" dirty="0">
                <a:solidFill>
                  <a:srgbClr val="0070C0"/>
                </a:solidFill>
              </a:rPr>
            </a:br>
            <a:r>
              <a:rPr lang="en-IN" dirty="0">
                <a:solidFill>
                  <a:srgbClr val="0070C0"/>
                </a:solidFill>
              </a:rPr>
              <a:t>Chunking is done. </a:t>
            </a:r>
            <a:br>
              <a:rPr lang="en-IN" dirty="0">
                <a:solidFill>
                  <a:srgbClr val="0070C0"/>
                </a:solidFill>
              </a:rPr>
            </a:br>
            <a:r>
              <a:rPr lang="en-IN" dirty="0">
                <a:solidFill>
                  <a:srgbClr val="0070C0"/>
                </a:solidFill>
              </a:rPr>
              <a:t>Indexing is done with meta  data and stored in AI search.</a:t>
            </a:r>
          </a:p>
        </p:txBody>
      </p:sp>
      <p:pic>
        <p:nvPicPr>
          <p:cNvPr id="1026" name="Picture 2" descr="Microsoft Azure Monitoring Tools | Azure Cloud Migration and Services |  AppDynamics">
            <a:extLst>
              <a:ext uri="{FF2B5EF4-FFF2-40B4-BE49-F238E27FC236}">
                <a16:creationId xmlns:a16="http://schemas.microsoft.com/office/drawing/2014/main" id="{E439E2D3-ED44-B0C2-B829-F20B5209B94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5391" t="13030" r="25435" b="16156"/>
          <a:stretch/>
        </p:blipFill>
        <p:spPr bwMode="auto">
          <a:xfrm>
            <a:off x="368471" y="2457228"/>
            <a:ext cx="1000724" cy="1010867"/>
          </a:xfrm>
          <a:prstGeom prst="ellipse">
            <a:avLst/>
          </a:prstGeom>
          <a:ln w="3175"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3146" name="Straight Arrow Connector 3145">
            <a:extLst>
              <a:ext uri="{FF2B5EF4-FFF2-40B4-BE49-F238E27FC236}">
                <a16:creationId xmlns:a16="http://schemas.microsoft.com/office/drawing/2014/main" id="{16160AC0-C4D6-D9B8-C6EB-A79620831A36}"/>
              </a:ext>
            </a:extLst>
          </p:cNvPr>
          <p:cNvCxnSpPr>
            <a:cxnSpLocks/>
            <a:stCxn id="10" idx="3"/>
          </p:cNvCxnSpPr>
          <p:nvPr/>
        </p:nvCxnSpPr>
        <p:spPr>
          <a:xfrm>
            <a:off x="5518798" y="2179501"/>
            <a:ext cx="868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9" name="Connector: Elbow 3158">
            <a:extLst>
              <a:ext uri="{FF2B5EF4-FFF2-40B4-BE49-F238E27FC236}">
                <a16:creationId xmlns:a16="http://schemas.microsoft.com/office/drawing/2014/main" id="{C7C5D980-3439-EDFB-E8CB-7CF367A7CA62}"/>
              </a:ext>
            </a:extLst>
          </p:cNvPr>
          <p:cNvCxnSpPr>
            <a:cxnSpLocks/>
            <a:endCxn id="14" idx="2"/>
          </p:cNvCxnSpPr>
          <p:nvPr/>
        </p:nvCxnSpPr>
        <p:spPr>
          <a:xfrm flipV="1">
            <a:off x="2888813" y="2551868"/>
            <a:ext cx="3931154" cy="11149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id="{025E7CEE-17AC-987D-8697-8D324FA9D2E6}"/>
              </a:ext>
            </a:extLst>
          </p:cNvPr>
          <p:cNvSpPr/>
          <p:nvPr/>
        </p:nvSpPr>
        <p:spPr>
          <a:xfrm>
            <a:off x="5140049" y="4474324"/>
            <a:ext cx="911608" cy="62060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 dirty="0"/>
              <a:t>Chat History</a:t>
            </a:r>
          </a:p>
        </p:txBody>
      </p:sp>
      <p:cxnSp>
        <p:nvCxnSpPr>
          <p:cNvPr id="3139" name="Straight Arrow Connector 3138">
            <a:extLst>
              <a:ext uri="{FF2B5EF4-FFF2-40B4-BE49-F238E27FC236}">
                <a16:creationId xmlns:a16="http://schemas.microsoft.com/office/drawing/2014/main" id="{FDAC9286-AAFD-8726-1E29-FDAD1AB64C4D}"/>
              </a:ext>
            </a:extLst>
          </p:cNvPr>
          <p:cNvCxnSpPr>
            <a:cxnSpLocks/>
            <a:stCxn id="30" idx="2"/>
          </p:cNvCxnSpPr>
          <p:nvPr/>
        </p:nvCxnSpPr>
        <p:spPr>
          <a:xfrm>
            <a:off x="5595853" y="5094930"/>
            <a:ext cx="0" cy="219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45" name="TextBox 3144">
            <a:extLst>
              <a:ext uri="{FF2B5EF4-FFF2-40B4-BE49-F238E27FC236}">
                <a16:creationId xmlns:a16="http://schemas.microsoft.com/office/drawing/2014/main" id="{8A89133D-812F-8041-6F7D-C2F973E895CF}"/>
              </a:ext>
            </a:extLst>
          </p:cNvPr>
          <p:cNvSpPr txBox="1"/>
          <p:nvPr/>
        </p:nvSpPr>
        <p:spPr>
          <a:xfrm>
            <a:off x="5609192" y="4303473"/>
            <a:ext cx="349906" cy="230832"/>
          </a:xfrm>
          <a:prstGeom prst="rect">
            <a:avLst/>
          </a:prstGeom>
          <a:noFill/>
        </p:spPr>
        <p:txBody>
          <a:bodyPr wrap="square">
            <a:spAutoFit/>
          </a:bodyPr>
          <a:lstStyle>
            <a:defPPr>
              <a:defRPr lang="en-US"/>
            </a:defPPr>
            <a:lvl1pPr algn="ctr">
              <a:defRPr sz="1600">
                <a:solidFill>
                  <a:schemeClr val="accent1"/>
                </a:solidFill>
              </a:defRPr>
            </a:lvl1pPr>
          </a:lstStyle>
          <a:p>
            <a:r>
              <a:rPr lang="en-IN" sz="900" dirty="0"/>
              <a:t>No</a:t>
            </a:r>
          </a:p>
        </p:txBody>
      </p:sp>
      <p:sp>
        <p:nvSpPr>
          <p:cNvPr id="3147" name="TextBox 3146">
            <a:extLst>
              <a:ext uri="{FF2B5EF4-FFF2-40B4-BE49-F238E27FC236}">
                <a16:creationId xmlns:a16="http://schemas.microsoft.com/office/drawing/2014/main" id="{16A16C7B-D68D-6A5E-944D-6357257A76A4}"/>
              </a:ext>
            </a:extLst>
          </p:cNvPr>
          <p:cNvSpPr txBox="1"/>
          <p:nvPr/>
        </p:nvSpPr>
        <p:spPr>
          <a:xfrm>
            <a:off x="9195145" y="4691604"/>
            <a:ext cx="973731" cy="276999"/>
          </a:xfrm>
          <a:prstGeom prst="rect">
            <a:avLst/>
          </a:prstGeom>
          <a:noFill/>
        </p:spPr>
        <p:txBody>
          <a:bodyPr wrap="square">
            <a:spAutoFit/>
          </a:bodyPr>
          <a:lstStyle>
            <a:defPPr>
              <a:defRPr lang="en-US"/>
            </a:defPPr>
            <a:lvl1pPr algn="ctr">
              <a:defRPr sz="1600">
                <a:solidFill>
                  <a:schemeClr val="accent1"/>
                </a:solidFill>
              </a:defRPr>
            </a:lvl1pPr>
          </a:lstStyle>
          <a:p>
            <a:r>
              <a:rPr lang="en-IN" sz="600" dirty="0"/>
              <a:t>Reframed Question based on History</a:t>
            </a:r>
          </a:p>
        </p:txBody>
      </p:sp>
      <p:sp>
        <p:nvSpPr>
          <p:cNvPr id="3153" name="TextBox 3152">
            <a:extLst>
              <a:ext uri="{FF2B5EF4-FFF2-40B4-BE49-F238E27FC236}">
                <a16:creationId xmlns:a16="http://schemas.microsoft.com/office/drawing/2014/main" id="{475D0BEA-BDB8-4F45-907D-00D58E574AF4}"/>
              </a:ext>
            </a:extLst>
          </p:cNvPr>
          <p:cNvSpPr txBox="1"/>
          <p:nvPr/>
        </p:nvSpPr>
        <p:spPr>
          <a:xfrm>
            <a:off x="6016412" y="4776953"/>
            <a:ext cx="349906" cy="230832"/>
          </a:xfrm>
          <a:prstGeom prst="rect">
            <a:avLst/>
          </a:prstGeom>
          <a:noFill/>
        </p:spPr>
        <p:txBody>
          <a:bodyPr wrap="square">
            <a:spAutoFit/>
          </a:bodyPr>
          <a:lstStyle>
            <a:defPPr>
              <a:defRPr lang="en-US"/>
            </a:defPPr>
            <a:lvl1pPr algn="ctr">
              <a:defRPr sz="1600">
                <a:solidFill>
                  <a:schemeClr val="accent1"/>
                </a:solidFill>
              </a:defRPr>
            </a:lvl1pPr>
          </a:lstStyle>
          <a:p>
            <a:r>
              <a:rPr lang="en-IN" sz="900" dirty="0"/>
              <a:t>Yes</a:t>
            </a:r>
          </a:p>
        </p:txBody>
      </p:sp>
      <p:sp>
        <p:nvSpPr>
          <p:cNvPr id="3157" name="TextBox 3156">
            <a:extLst>
              <a:ext uri="{FF2B5EF4-FFF2-40B4-BE49-F238E27FC236}">
                <a16:creationId xmlns:a16="http://schemas.microsoft.com/office/drawing/2014/main" id="{CBECBFD5-56E1-F402-38BB-64F9275D6D23}"/>
              </a:ext>
            </a:extLst>
          </p:cNvPr>
          <p:cNvSpPr txBox="1"/>
          <p:nvPr/>
        </p:nvSpPr>
        <p:spPr>
          <a:xfrm>
            <a:off x="8091249" y="4292522"/>
            <a:ext cx="505566" cy="246221"/>
          </a:xfrm>
          <a:prstGeom prst="rect">
            <a:avLst/>
          </a:prstGeom>
          <a:noFill/>
        </p:spPr>
        <p:txBody>
          <a:bodyPr wrap="square">
            <a:spAutoFit/>
          </a:bodyPr>
          <a:lstStyle>
            <a:defPPr>
              <a:defRPr lang="en-US"/>
            </a:defPPr>
            <a:lvl1pPr algn="ctr">
              <a:defRPr sz="1600">
                <a:solidFill>
                  <a:schemeClr val="accent1"/>
                </a:solidFill>
              </a:defRPr>
            </a:lvl1pPr>
          </a:lstStyle>
          <a:p>
            <a:r>
              <a:rPr lang="en-IN" sz="500" dirty="0"/>
              <a:t>Intent = Query</a:t>
            </a:r>
          </a:p>
        </p:txBody>
      </p:sp>
      <p:grpSp>
        <p:nvGrpSpPr>
          <p:cNvPr id="6151" name="Group 6150">
            <a:extLst>
              <a:ext uri="{FF2B5EF4-FFF2-40B4-BE49-F238E27FC236}">
                <a16:creationId xmlns:a16="http://schemas.microsoft.com/office/drawing/2014/main" id="{40A9EA94-EACC-52A7-662D-D29484A359F5}"/>
              </a:ext>
            </a:extLst>
          </p:cNvPr>
          <p:cNvGrpSpPr/>
          <p:nvPr/>
        </p:nvGrpSpPr>
        <p:grpSpPr>
          <a:xfrm>
            <a:off x="7950960" y="5363664"/>
            <a:ext cx="1763378" cy="980168"/>
            <a:chOff x="6607063" y="4851910"/>
            <a:chExt cx="1763378" cy="980168"/>
          </a:xfrm>
        </p:grpSpPr>
        <p:sp>
          <p:nvSpPr>
            <p:cNvPr id="3152" name="Rectangle: Rounded Corners 3151">
              <a:extLst>
                <a:ext uri="{FF2B5EF4-FFF2-40B4-BE49-F238E27FC236}">
                  <a16:creationId xmlns:a16="http://schemas.microsoft.com/office/drawing/2014/main" id="{5EA797D4-3CD4-81E4-7406-F55D08FC03C1}"/>
                </a:ext>
              </a:extLst>
            </p:cNvPr>
            <p:cNvSpPr/>
            <p:nvPr/>
          </p:nvSpPr>
          <p:spPr>
            <a:xfrm>
              <a:off x="6607063" y="4851910"/>
              <a:ext cx="1763378" cy="980168"/>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091" name="Group 3090">
              <a:extLst>
                <a:ext uri="{FF2B5EF4-FFF2-40B4-BE49-F238E27FC236}">
                  <a16:creationId xmlns:a16="http://schemas.microsoft.com/office/drawing/2014/main" id="{E5FA83C8-1099-D7F3-EBB7-1BD28EBFA4A4}"/>
                </a:ext>
              </a:extLst>
            </p:cNvPr>
            <p:cNvGrpSpPr/>
            <p:nvPr/>
          </p:nvGrpSpPr>
          <p:grpSpPr>
            <a:xfrm>
              <a:off x="6635514" y="4904436"/>
              <a:ext cx="1710008" cy="867021"/>
              <a:chOff x="6937255" y="5457322"/>
              <a:chExt cx="1943396" cy="1111307"/>
            </a:xfrm>
          </p:grpSpPr>
          <p:grpSp>
            <p:nvGrpSpPr>
              <p:cNvPr id="3086" name="Group 3085">
                <a:extLst>
                  <a:ext uri="{FF2B5EF4-FFF2-40B4-BE49-F238E27FC236}">
                    <a16:creationId xmlns:a16="http://schemas.microsoft.com/office/drawing/2014/main" id="{18D29F48-E147-0BC4-6BF9-252BAFEF5BC8}"/>
                  </a:ext>
                </a:extLst>
              </p:cNvPr>
              <p:cNvGrpSpPr/>
              <p:nvPr/>
            </p:nvGrpSpPr>
            <p:grpSpPr>
              <a:xfrm>
                <a:off x="6937255" y="5457322"/>
                <a:ext cx="987474" cy="1111307"/>
                <a:chOff x="2051126" y="4730386"/>
                <a:chExt cx="1543129" cy="1727289"/>
              </a:xfrm>
            </p:grpSpPr>
            <p:grpSp>
              <p:nvGrpSpPr>
                <p:cNvPr id="3083" name="Group 3082">
                  <a:extLst>
                    <a:ext uri="{FF2B5EF4-FFF2-40B4-BE49-F238E27FC236}">
                      <a16:creationId xmlns:a16="http://schemas.microsoft.com/office/drawing/2014/main" id="{4C61D5EE-26F4-ED0B-65FD-26A3F6801867}"/>
                    </a:ext>
                  </a:extLst>
                </p:cNvPr>
                <p:cNvGrpSpPr/>
                <p:nvPr/>
              </p:nvGrpSpPr>
              <p:grpSpPr>
                <a:xfrm>
                  <a:off x="2051126" y="4730386"/>
                  <a:ext cx="1543129" cy="1727289"/>
                  <a:chOff x="6466998" y="3999380"/>
                  <a:chExt cx="1543129" cy="1727289"/>
                </a:xfrm>
              </p:grpSpPr>
              <p:pic>
                <p:nvPicPr>
                  <p:cNvPr id="3077" name="Picture 3076">
                    <a:extLst>
                      <a:ext uri="{FF2B5EF4-FFF2-40B4-BE49-F238E27FC236}">
                        <a16:creationId xmlns:a16="http://schemas.microsoft.com/office/drawing/2014/main" id="{E4ECDC37-CD24-B996-E995-F947826ECA64}"/>
                      </a:ext>
                    </a:extLst>
                  </p:cNvPr>
                  <p:cNvPicPr>
                    <a:picLocks noChangeAspect="1"/>
                  </p:cNvPicPr>
                  <p:nvPr/>
                </p:nvPicPr>
                <p:blipFill>
                  <a:blip r:embed="rId19"/>
                  <a:stretch>
                    <a:fillRect/>
                  </a:stretch>
                </p:blipFill>
                <p:spPr>
                  <a:xfrm>
                    <a:off x="6466998" y="3999380"/>
                    <a:ext cx="1543129" cy="1727289"/>
                  </a:xfrm>
                  <a:prstGeom prst="rect">
                    <a:avLst/>
                  </a:prstGeom>
                </p:spPr>
              </p:pic>
              <p:pic>
                <p:nvPicPr>
                  <p:cNvPr id="3082" name="Picture 3081">
                    <a:extLst>
                      <a:ext uri="{FF2B5EF4-FFF2-40B4-BE49-F238E27FC236}">
                        <a16:creationId xmlns:a16="http://schemas.microsoft.com/office/drawing/2014/main" id="{54F9F6D0-CA2B-0ED9-A526-578F1E18E4ED}"/>
                      </a:ext>
                    </a:extLst>
                  </p:cNvPr>
                  <p:cNvPicPr>
                    <a:picLocks noChangeAspect="1"/>
                  </p:cNvPicPr>
                  <p:nvPr/>
                </p:nvPicPr>
                <p:blipFill>
                  <a:blip r:embed="rId20"/>
                  <a:stretch>
                    <a:fillRect/>
                  </a:stretch>
                </p:blipFill>
                <p:spPr>
                  <a:xfrm>
                    <a:off x="6825756" y="5221273"/>
                    <a:ext cx="1152847" cy="373291"/>
                  </a:xfrm>
                  <a:prstGeom prst="rect">
                    <a:avLst/>
                  </a:prstGeom>
                </p:spPr>
              </p:pic>
            </p:grpSp>
            <p:pic>
              <p:nvPicPr>
                <p:cNvPr id="3085" name="Picture 3084">
                  <a:extLst>
                    <a:ext uri="{FF2B5EF4-FFF2-40B4-BE49-F238E27FC236}">
                      <a16:creationId xmlns:a16="http://schemas.microsoft.com/office/drawing/2014/main" id="{748566C5-E9CA-723F-2DA9-F463F71971D6}"/>
                    </a:ext>
                  </a:extLst>
                </p:cNvPr>
                <p:cNvPicPr>
                  <a:picLocks noChangeAspect="1"/>
                </p:cNvPicPr>
                <p:nvPr/>
              </p:nvPicPr>
              <p:blipFill>
                <a:blip r:embed="rId21"/>
                <a:stretch>
                  <a:fillRect/>
                </a:stretch>
              </p:blipFill>
              <p:spPr>
                <a:xfrm>
                  <a:off x="2269905" y="6051254"/>
                  <a:ext cx="1023097" cy="166997"/>
                </a:xfrm>
                <a:prstGeom prst="rect">
                  <a:avLst/>
                </a:prstGeom>
              </p:spPr>
            </p:pic>
          </p:grpSp>
          <p:pic>
            <p:nvPicPr>
              <p:cNvPr id="3090" name="Picture 3089">
                <a:extLst>
                  <a:ext uri="{FF2B5EF4-FFF2-40B4-BE49-F238E27FC236}">
                    <a16:creationId xmlns:a16="http://schemas.microsoft.com/office/drawing/2014/main" id="{29221A2C-B722-C61E-86DF-C05CDD3FC05E}"/>
                  </a:ext>
                </a:extLst>
              </p:cNvPr>
              <p:cNvPicPr>
                <a:picLocks noChangeAspect="1"/>
              </p:cNvPicPr>
              <p:nvPr/>
            </p:nvPicPr>
            <p:blipFill rotWithShape="1">
              <a:blip r:embed="rId22"/>
              <a:srcRect l="17801" t="4793" r="16234" b="40957"/>
              <a:stretch/>
            </p:blipFill>
            <p:spPr>
              <a:xfrm>
                <a:off x="7975875" y="5535573"/>
                <a:ext cx="904776" cy="769930"/>
              </a:xfrm>
              <a:prstGeom prst="rect">
                <a:avLst/>
              </a:prstGeom>
            </p:spPr>
          </p:pic>
        </p:grpSp>
        <p:sp>
          <p:nvSpPr>
            <p:cNvPr id="3158" name="TextBox 3157">
              <a:extLst>
                <a:ext uri="{FF2B5EF4-FFF2-40B4-BE49-F238E27FC236}">
                  <a16:creationId xmlns:a16="http://schemas.microsoft.com/office/drawing/2014/main" id="{50BCD651-582A-CECE-B979-6F0DB206272A}"/>
                </a:ext>
              </a:extLst>
            </p:cNvPr>
            <p:cNvSpPr txBox="1"/>
            <p:nvPr/>
          </p:nvSpPr>
          <p:spPr>
            <a:xfrm>
              <a:off x="7701816" y="5633159"/>
              <a:ext cx="349906" cy="169277"/>
            </a:xfrm>
            <a:prstGeom prst="rect">
              <a:avLst/>
            </a:prstGeom>
            <a:noFill/>
          </p:spPr>
          <p:txBody>
            <a:bodyPr wrap="square">
              <a:spAutoFit/>
            </a:bodyPr>
            <a:lstStyle>
              <a:defPPr>
                <a:defRPr lang="en-US"/>
              </a:defPPr>
              <a:lvl1pPr algn="ctr">
                <a:defRPr sz="1600">
                  <a:solidFill>
                    <a:schemeClr val="accent1"/>
                  </a:solidFill>
                </a:defRPr>
              </a:lvl1pPr>
            </a:lstStyle>
            <a:p>
              <a:r>
                <a:rPr lang="en-IN" sz="500" dirty="0"/>
                <a:t>Intent</a:t>
              </a:r>
            </a:p>
          </p:txBody>
        </p:sp>
      </p:grpSp>
      <p:cxnSp>
        <p:nvCxnSpPr>
          <p:cNvPr id="6149" name="Connector: Elbow 6148">
            <a:extLst>
              <a:ext uri="{FF2B5EF4-FFF2-40B4-BE49-F238E27FC236}">
                <a16:creationId xmlns:a16="http://schemas.microsoft.com/office/drawing/2014/main" id="{07E8BCBF-7F00-2680-3E60-814135793FED}"/>
              </a:ext>
            </a:extLst>
          </p:cNvPr>
          <p:cNvCxnSpPr>
            <a:endCxn id="11" idx="1"/>
          </p:cNvCxnSpPr>
          <p:nvPr/>
        </p:nvCxnSpPr>
        <p:spPr>
          <a:xfrm>
            <a:off x="6984294" y="2662509"/>
            <a:ext cx="2490715" cy="989178"/>
          </a:xfrm>
          <a:prstGeom prst="bentConnector3">
            <a:avLst>
              <a:gd name="adj1" fmla="val -225"/>
            </a:avLst>
          </a:prstGeom>
          <a:ln>
            <a:tailEnd type="triangle"/>
          </a:ln>
        </p:spPr>
        <p:style>
          <a:lnRef idx="1">
            <a:schemeClr val="accent1"/>
          </a:lnRef>
          <a:fillRef idx="0">
            <a:schemeClr val="accent1"/>
          </a:fillRef>
          <a:effectRef idx="0">
            <a:schemeClr val="accent1"/>
          </a:effectRef>
          <a:fontRef idx="minor">
            <a:schemeClr val="tx1"/>
          </a:fontRef>
        </p:style>
      </p:cxnSp>
      <p:sp>
        <p:nvSpPr>
          <p:cNvPr id="6163" name="TextBox 6162">
            <a:extLst>
              <a:ext uri="{FF2B5EF4-FFF2-40B4-BE49-F238E27FC236}">
                <a16:creationId xmlns:a16="http://schemas.microsoft.com/office/drawing/2014/main" id="{D86857FD-F4E3-E39F-E16C-81522454743A}"/>
              </a:ext>
            </a:extLst>
          </p:cNvPr>
          <p:cNvSpPr txBox="1"/>
          <p:nvPr/>
        </p:nvSpPr>
        <p:spPr>
          <a:xfrm>
            <a:off x="5824962" y="3996101"/>
            <a:ext cx="973731" cy="276999"/>
          </a:xfrm>
          <a:prstGeom prst="rect">
            <a:avLst/>
          </a:prstGeom>
          <a:noFill/>
        </p:spPr>
        <p:txBody>
          <a:bodyPr wrap="square">
            <a:spAutoFit/>
          </a:bodyPr>
          <a:lstStyle>
            <a:defPPr>
              <a:defRPr lang="en-US"/>
            </a:defPPr>
            <a:lvl1pPr algn="ctr">
              <a:defRPr sz="1600">
                <a:solidFill>
                  <a:schemeClr val="accent1"/>
                </a:solidFill>
              </a:defRPr>
            </a:lvl1pPr>
          </a:lstStyle>
          <a:p>
            <a:r>
              <a:rPr lang="en-IN" sz="600" dirty="0"/>
              <a:t>Original question to Cognitive search</a:t>
            </a:r>
          </a:p>
        </p:txBody>
      </p:sp>
      <p:cxnSp>
        <p:nvCxnSpPr>
          <p:cNvPr id="6165" name="Straight Arrow Connector 6164">
            <a:extLst>
              <a:ext uri="{FF2B5EF4-FFF2-40B4-BE49-F238E27FC236}">
                <a16:creationId xmlns:a16="http://schemas.microsoft.com/office/drawing/2014/main" id="{7235B5DD-A609-59CC-E132-4EE420AC2423}"/>
              </a:ext>
            </a:extLst>
          </p:cNvPr>
          <p:cNvCxnSpPr>
            <a:cxnSpLocks/>
            <a:endCxn id="1033" idx="0"/>
          </p:cNvCxnSpPr>
          <p:nvPr/>
        </p:nvCxnSpPr>
        <p:spPr>
          <a:xfrm>
            <a:off x="8204906" y="4265022"/>
            <a:ext cx="0" cy="366006"/>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6167" name="TextBox 6166">
            <a:extLst>
              <a:ext uri="{FF2B5EF4-FFF2-40B4-BE49-F238E27FC236}">
                <a16:creationId xmlns:a16="http://schemas.microsoft.com/office/drawing/2014/main" id="{AA5AA86B-C43D-A9F9-AB5D-D5A7CB11CCC4}"/>
              </a:ext>
            </a:extLst>
          </p:cNvPr>
          <p:cNvSpPr txBox="1"/>
          <p:nvPr/>
        </p:nvSpPr>
        <p:spPr>
          <a:xfrm>
            <a:off x="6775156" y="4495230"/>
            <a:ext cx="586814" cy="246221"/>
          </a:xfrm>
          <a:prstGeom prst="rect">
            <a:avLst/>
          </a:prstGeom>
          <a:noFill/>
        </p:spPr>
        <p:txBody>
          <a:bodyPr wrap="square">
            <a:spAutoFit/>
          </a:bodyPr>
          <a:lstStyle>
            <a:defPPr>
              <a:defRPr lang="en-US"/>
            </a:defPPr>
            <a:lvl1pPr algn="ctr">
              <a:defRPr sz="1600">
                <a:solidFill>
                  <a:schemeClr val="accent1"/>
                </a:solidFill>
              </a:defRPr>
            </a:lvl1pPr>
          </a:lstStyle>
          <a:p>
            <a:r>
              <a:rPr lang="en-IN" sz="500" dirty="0"/>
              <a:t>Intent = Query + history</a:t>
            </a:r>
          </a:p>
        </p:txBody>
      </p:sp>
      <p:cxnSp>
        <p:nvCxnSpPr>
          <p:cNvPr id="6170" name="Connector: Elbow 6169">
            <a:extLst>
              <a:ext uri="{FF2B5EF4-FFF2-40B4-BE49-F238E27FC236}">
                <a16:creationId xmlns:a16="http://schemas.microsoft.com/office/drawing/2014/main" id="{44622A3D-787B-B8BB-1A04-C60631771491}"/>
              </a:ext>
            </a:extLst>
          </p:cNvPr>
          <p:cNvCxnSpPr>
            <a:cxnSpLocks/>
            <a:stCxn id="30" idx="0"/>
            <a:endCxn id="11" idx="2"/>
          </p:cNvCxnSpPr>
          <p:nvPr/>
        </p:nvCxnSpPr>
        <p:spPr>
          <a:xfrm rot="5400000" flipH="1" flipV="1">
            <a:off x="7534084" y="2051203"/>
            <a:ext cx="484891" cy="4361352"/>
          </a:xfrm>
          <a:prstGeom prst="bentConnector3">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6172" name="Connector: Elbow 6171">
            <a:extLst>
              <a:ext uri="{FF2B5EF4-FFF2-40B4-BE49-F238E27FC236}">
                <a16:creationId xmlns:a16="http://schemas.microsoft.com/office/drawing/2014/main" id="{E1A7AC91-F355-2A5D-BD89-2ABDB27BA34D}"/>
              </a:ext>
            </a:extLst>
          </p:cNvPr>
          <p:cNvCxnSpPr>
            <a:stCxn id="11" idx="3"/>
            <a:endCxn id="3152" idx="3"/>
          </p:cNvCxnSpPr>
          <p:nvPr/>
        </p:nvCxnSpPr>
        <p:spPr>
          <a:xfrm flipH="1">
            <a:off x="9714338" y="3651687"/>
            <a:ext cx="725062" cy="2202061"/>
          </a:xfrm>
          <a:prstGeom prst="bentConnector3">
            <a:avLst>
              <a:gd name="adj1" fmla="val -315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47772E17-86DB-E460-1580-A6A59BEC44A8}"/>
              </a:ext>
            </a:extLst>
          </p:cNvPr>
          <p:cNvCxnSpPr>
            <a:cxnSpLocks/>
          </p:cNvCxnSpPr>
          <p:nvPr/>
        </p:nvCxnSpPr>
        <p:spPr>
          <a:xfrm rot="5400000" flipH="1" flipV="1">
            <a:off x="9048793" y="4275821"/>
            <a:ext cx="1336933" cy="777497"/>
          </a:xfrm>
          <a:prstGeom prst="bentConnector3">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033" name="Rectangle 1032">
            <a:extLst>
              <a:ext uri="{FF2B5EF4-FFF2-40B4-BE49-F238E27FC236}">
                <a16:creationId xmlns:a16="http://schemas.microsoft.com/office/drawing/2014/main" id="{B9B031F5-3D0B-4168-BAFC-86101C8AC588}"/>
              </a:ext>
            </a:extLst>
          </p:cNvPr>
          <p:cNvSpPr/>
          <p:nvPr/>
        </p:nvSpPr>
        <p:spPr>
          <a:xfrm>
            <a:off x="7780135" y="4631028"/>
            <a:ext cx="849542" cy="3053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Content + Prompt</a:t>
            </a:r>
          </a:p>
        </p:txBody>
      </p:sp>
      <p:cxnSp>
        <p:nvCxnSpPr>
          <p:cNvPr id="1038" name="Straight Arrow Connector 1037">
            <a:extLst>
              <a:ext uri="{FF2B5EF4-FFF2-40B4-BE49-F238E27FC236}">
                <a16:creationId xmlns:a16="http://schemas.microsoft.com/office/drawing/2014/main" id="{F5AC36A4-5136-3594-8844-47EAADE9D2DF}"/>
              </a:ext>
            </a:extLst>
          </p:cNvPr>
          <p:cNvCxnSpPr>
            <a:stCxn id="30" idx="3"/>
            <a:endCxn id="1033" idx="1"/>
          </p:cNvCxnSpPr>
          <p:nvPr/>
        </p:nvCxnSpPr>
        <p:spPr>
          <a:xfrm flipV="1">
            <a:off x="6051657" y="4783680"/>
            <a:ext cx="1728478" cy="947"/>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Straight Arrow Connector 1040">
            <a:extLst>
              <a:ext uri="{FF2B5EF4-FFF2-40B4-BE49-F238E27FC236}">
                <a16:creationId xmlns:a16="http://schemas.microsoft.com/office/drawing/2014/main" id="{3CF515C0-36CC-ECA2-2CCC-BB31F65741FA}"/>
              </a:ext>
            </a:extLst>
          </p:cNvPr>
          <p:cNvCxnSpPr>
            <a:cxnSpLocks/>
            <a:stCxn id="1033" idx="2"/>
          </p:cNvCxnSpPr>
          <p:nvPr/>
        </p:nvCxnSpPr>
        <p:spPr>
          <a:xfrm>
            <a:off x="8204906" y="4936332"/>
            <a:ext cx="0" cy="408595"/>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2" descr="Screenshot of managed identity flow (RBAC).">
            <a:extLst>
              <a:ext uri="{FF2B5EF4-FFF2-40B4-BE49-F238E27FC236}">
                <a16:creationId xmlns:a16="http://schemas.microsoft.com/office/drawing/2014/main" id="{BF8D138F-5F10-990D-FA4D-EAE81F475AE7}"/>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83910" b="31940"/>
          <a:stretch/>
        </p:blipFill>
        <p:spPr bwMode="auto">
          <a:xfrm>
            <a:off x="6521343" y="1286159"/>
            <a:ext cx="491365" cy="4317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ree Coding Logo designs to customize ...">
            <a:extLst>
              <a:ext uri="{FF2B5EF4-FFF2-40B4-BE49-F238E27FC236}">
                <a16:creationId xmlns:a16="http://schemas.microsoft.com/office/drawing/2014/main" id="{372958CD-71BF-03B0-C9AF-323CED9CAD5E}"/>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2335" t="16673" r="22333" b="22089"/>
          <a:stretch/>
        </p:blipFill>
        <p:spPr bwMode="auto">
          <a:xfrm>
            <a:off x="6615687" y="910363"/>
            <a:ext cx="318938" cy="35298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2F069CC-22B3-1C04-D213-F29A2D087877}"/>
              </a:ext>
            </a:extLst>
          </p:cNvPr>
          <p:cNvSpPr txBox="1"/>
          <p:nvPr/>
        </p:nvSpPr>
        <p:spPr>
          <a:xfrm>
            <a:off x="6882690" y="909615"/>
            <a:ext cx="1015655" cy="276999"/>
          </a:xfrm>
          <a:prstGeom prst="rect">
            <a:avLst/>
          </a:prstGeom>
          <a:noFill/>
        </p:spPr>
        <p:txBody>
          <a:bodyPr wrap="square">
            <a:spAutoFit/>
          </a:bodyPr>
          <a:lstStyle/>
          <a:p>
            <a:r>
              <a:rPr lang="en-IN" sz="1200" b="1" dirty="0">
                <a:solidFill>
                  <a:srgbClr val="0070C0"/>
                </a:solidFill>
              </a:rPr>
              <a:t>prep.py</a:t>
            </a:r>
            <a:endParaRPr lang="en-IN" sz="1200" b="1" dirty="0"/>
          </a:p>
        </p:txBody>
      </p:sp>
      <p:sp>
        <p:nvSpPr>
          <p:cNvPr id="21" name="TextBox 20">
            <a:extLst>
              <a:ext uri="{FF2B5EF4-FFF2-40B4-BE49-F238E27FC236}">
                <a16:creationId xmlns:a16="http://schemas.microsoft.com/office/drawing/2014/main" id="{AE2BBEF1-1BFF-D62B-7FB2-4957F80AB3C3}"/>
              </a:ext>
            </a:extLst>
          </p:cNvPr>
          <p:cNvSpPr txBox="1"/>
          <p:nvPr/>
        </p:nvSpPr>
        <p:spPr>
          <a:xfrm>
            <a:off x="8816984" y="3976001"/>
            <a:ext cx="1165141" cy="261390"/>
          </a:xfrm>
          <a:prstGeom prst="rect">
            <a:avLst/>
          </a:prstGeom>
          <a:noFill/>
        </p:spPr>
        <p:txBody>
          <a:bodyPr wrap="square">
            <a:spAutoFit/>
          </a:bodyPr>
          <a:lstStyle>
            <a:defPPr>
              <a:defRPr lang="en-US"/>
            </a:defPPr>
            <a:lvl1pPr algn="ctr">
              <a:defRPr sz="1100"/>
            </a:lvl1pPr>
          </a:lstStyle>
          <a:p>
            <a:pPr algn="l"/>
            <a:r>
              <a:rPr lang="en-IN" b="1" dirty="0">
                <a:solidFill>
                  <a:srgbClr val="0070C0"/>
                </a:solidFill>
              </a:rPr>
              <a:t>Keyword search</a:t>
            </a:r>
          </a:p>
        </p:txBody>
      </p:sp>
      <p:sp>
        <p:nvSpPr>
          <p:cNvPr id="22" name="TextBox 21">
            <a:extLst>
              <a:ext uri="{FF2B5EF4-FFF2-40B4-BE49-F238E27FC236}">
                <a16:creationId xmlns:a16="http://schemas.microsoft.com/office/drawing/2014/main" id="{F3EABB09-BC3E-6687-C9D0-D000BAAFF05F}"/>
              </a:ext>
            </a:extLst>
          </p:cNvPr>
          <p:cNvSpPr txBox="1"/>
          <p:nvPr/>
        </p:nvSpPr>
        <p:spPr>
          <a:xfrm>
            <a:off x="9028549" y="4366330"/>
            <a:ext cx="1165141" cy="261390"/>
          </a:xfrm>
          <a:prstGeom prst="rect">
            <a:avLst/>
          </a:prstGeom>
          <a:noFill/>
        </p:spPr>
        <p:txBody>
          <a:bodyPr wrap="square">
            <a:spAutoFit/>
          </a:bodyPr>
          <a:lstStyle>
            <a:defPPr>
              <a:defRPr lang="en-US"/>
            </a:defPPr>
            <a:lvl1pPr algn="ctr">
              <a:defRPr sz="1100"/>
            </a:lvl1pPr>
          </a:lstStyle>
          <a:p>
            <a:pPr algn="l"/>
            <a:r>
              <a:rPr lang="en-IN" b="1" dirty="0">
                <a:solidFill>
                  <a:srgbClr val="0070C0"/>
                </a:solidFill>
              </a:rPr>
              <a:t>Keyword search</a:t>
            </a:r>
          </a:p>
        </p:txBody>
      </p:sp>
    </p:spTree>
    <p:extLst>
      <p:ext uri="{BB962C8B-B14F-4D97-AF65-F5344CB8AC3E}">
        <p14:creationId xmlns:p14="http://schemas.microsoft.com/office/powerpoint/2010/main" val="3079159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6" name="Group 1085">
            <a:extLst>
              <a:ext uri="{FF2B5EF4-FFF2-40B4-BE49-F238E27FC236}">
                <a16:creationId xmlns:a16="http://schemas.microsoft.com/office/drawing/2014/main" id="{AFC03FD1-F9DC-1D43-C262-4C2D28A9C4A4}"/>
              </a:ext>
            </a:extLst>
          </p:cNvPr>
          <p:cNvGrpSpPr/>
          <p:nvPr/>
        </p:nvGrpSpPr>
        <p:grpSpPr>
          <a:xfrm>
            <a:off x="9620751" y="2353881"/>
            <a:ext cx="905787" cy="1161576"/>
            <a:chOff x="9142289" y="2351392"/>
            <a:chExt cx="905787" cy="1161576"/>
          </a:xfrm>
        </p:grpSpPr>
        <p:pic>
          <p:nvPicPr>
            <p:cNvPr id="11" name="Picture 10">
              <a:extLst>
                <a:ext uri="{FF2B5EF4-FFF2-40B4-BE49-F238E27FC236}">
                  <a16:creationId xmlns:a16="http://schemas.microsoft.com/office/drawing/2014/main" id="{714E129B-0345-406F-A680-DB36F33ED731}"/>
                </a:ext>
              </a:extLst>
            </p:cNvPr>
            <p:cNvPicPr>
              <a:picLocks noChangeAspect="1"/>
            </p:cNvPicPr>
            <p:nvPr/>
          </p:nvPicPr>
          <p:blipFill>
            <a:blip r:embed="rId2"/>
            <a:stretch>
              <a:fillRect/>
            </a:stretch>
          </p:blipFill>
          <p:spPr>
            <a:xfrm>
              <a:off x="9142289" y="2351392"/>
              <a:ext cx="843603" cy="920294"/>
            </a:xfrm>
            <a:prstGeom prst="rect">
              <a:avLst/>
            </a:prstGeom>
          </p:spPr>
        </p:pic>
        <p:sp>
          <p:nvSpPr>
            <p:cNvPr id="1082" name="TextBox 1081">
              <a:extLst>
                <a:ext uri="{FF2B5EF4-FFF2-40B4-BE49-F238E27FC236}">
                  <a16:creationId xmlns:a16="http://schemas.microsoft.com/office/drawing/2014/main" id="{4DE22865-38C3-ACCB-991A-FBECB491C72D}"/>
                </a:ext>
              </a:extLst>
            </p:cNvPr>
            <p:cNvSpPr txBox="1"/>
            <p:nvPr/>
          </p:nvSpPr>
          <p:spPr>
            <a:xfrm>
              <a:off x="9204473" y="3174414"/>
              <a:ext cx="843603" cy="338554"/>
            </a:xfrm>
            <a:prstGeom prst="rect">
              <a:avLst/>
            </a:prstGeom>
            <a:solidFill>
              <a:srgbClr val="7030A0"/>
            </a:solidFill>
            <a:ln>
              <a:solidFill>
                <a:schemeClr val="accent1"/>
              </a:solidFill>
            </a:ln>
          </p:spPr>
          <p:txBody>
            <a:bodyPr wrap="square" anchor="ctr">
              <a:spAutoFit/>
            </a:bodyPr>
            <a:lstStyle/>
            <a:p>
              <a:pPr algn="ctr"/>
              <a:r>
                <a:rPr lang="en-US" altLang="en-US" sz="1600" b="1" dirty="0">
                  <a:solidFill>
                    <a:schemeClr val="bg1">
                      <a:lumMod val="95000"/>
                    </a:schemeClr>
                  </a:solidFill>
                  <a:latin typeface="Arial" panose="020B0604020202020204" pitchFamily="34" charset="0"/>
                </a:rPr>
                <a:t>config</a:t>
              </a:r>
              <a:endParaRPr lang="en-IN" sz="700" b="1" dirty="0">
                <a:solidFill>
                  <a:schemeClr val="bg1">
                    <a:lumMod val="95000"/>
                  </a:schemeClr>
                </a:solidFill>
              </a:endParaRPr>
            </a:p>
          </p:txBody>
        </p:sp>
      </p:grpSp>
      <p:pic>
        <p:nvPicPr>
          <p:cNvPr id="6" name="Picture 5">
            <a:extLst>
              <a:ext uri="{FF2B5EF4-FFF2-40B4-BE49-F238E27FC236}">
                <a16:creationId xmlns:a16="http://schemas.microsoft.com/office/drawing/2014/main" id="{4F13177B-8AEF-D38D-7032-64EF58575110}"/>
              </a:ext>
            </a:extLst>
          </p:cNvPr>
          <p:cNvPicPr>
            <a:picLocks noChangeAspect="1"/>
          </p:cNvPicPr>
          <p:nvPr/>
        </p:nvPicPr>
        <p:blipFill>
          <a:blip r:embed="rId3"/>
          <a:stretch>
            <a:fillRect/>
          </a:stretch>
        </p:blipFill>
        <p:spPr>
          <a:xfrm>
            <a:off x="555556" y="1184783"/>
            <a:ext cx="1228896" cy="962159"/>
          </a:xfrm>
          <a:prstGeom prst="rect">
            <a:avLst/>
          </a:prstGeom>
        </p:spPr>
      </p:pic>
      <p:pic>
        <p:nvPicPr>
          <p:cNvPr id="12" name="Picture 8" descr="Azure Static Web App: Cloud Resume Challenge">
            <a:extLst>
              <a:ext uri="{FF2B5EF4-FFF2-40B4-BE49-F238E27FC236}">
                <a16:creationId xmlns:a16="http://schemas.microsoft.com/office/drawing/2014/main" id="{4664EDDE-8B1F-BC66-D7C3-AF2EDA5A2A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3089" y="2367548"/>
            <a:ext cx="883152" cy="90413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60E52C4F-2AC3-0CE7-5CA3-8A1FF61B9A40}"/>
              </a:ext>
            </a:extLst>
          </p:cNvPr>
          <p:cNvCxnSpPr>
            <a:cxnSpLocks/>
            <a:stCxn id="12" idx="3"/>
            <a:endCxn id="11" idx="1"/>
          </p:cNvCxnSpPr>
          <p:nvPr/>
        </p:nvCxnSpPr>
        <p:spPr>
          <a:xfrm flipV="1">
            <a:off x="6386241" y="2814028"/>
            <a:ext cx="3234510" cy="5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4787CC5-FF1E-C658-4508-B6638C7DDFF2}"/>
              </a:ext>
            </a:extLst>
          </p:cNvPr>
          <p:cNvSpPr txBox="1"/>
          <p:nvPr/>
        </p:nvSpPr>
        <p:spPr>
          <a:xfrm>
            <a:off x="8690832" y="3849453"/>
            <a:ext cx="1332042" cy="600164"/>
          </a:xfrm>
          <a:prstGeom prst="rect">
            <a:avLst/>
          </a:prstGeom>
          <a:solidFill>
            <a:srgbClr val="002060"/>
          </a:solidFill>
        </p:spPr>
        <p:txBody>
          <a:bodyPr wrap="square">
            <a:spAutoFit/>
          </a:bodyPr>
          <a:lstStyle/>
          <a:p>
            <a:r>
              <a:rPr lang="en-IN" sz="1100" b="0" dirty="0">
                <a:solidFill>
                  <a:srgbClr val="4EC9B0"/>
                </a:solidFill>
                <a:effectLst/>
                <a:latin typeface="Consolas" panose="020B0609020204030204" pitchFamily="49" charset="0"/>
              </a:rPr>
              <a:t>Model = openai</a:t>
            </a:r>
            <a:r>
              <a:rPr lang="en-IN" sz="1100" b="0" dirty="0">
                <a:solidFill>
                  <a:srgbClr val="CCCCCC"/>
                </a:solidFill>
                <a:effectLst/>
                <a:latin typeface="Consolas" panose="020B0609020204030204" pitchFamily="49" charset="0"/>
              </a:rPr>
              <a:t>.default_deployment</a:t>
            </a:r>
          </a:p>
        </p:txBody>
      </p:sp>
      <p:cxnSp>
        <p:nvCxnSpPr>
          <p:cNvPr id="1025" name="Straight Arrow Connector 1024">
            <a:extLst>
              <a:ext uri="{FF2B5EF4-FFF2-40B4-BE49-F238E27FC236}">
                <a16:creationId xmlns:a16="http://schemas.microsoft.com/office/drawing/2014/main" id="{C13C5E1D-40EE-9664-1084-FB1C0817868A}"/>
              </a:ext>
            </a:extLst>
          </p:cNvPr>
          <p:cNvCxnSpPr>
            <a:cxnSpLocks/>
            <a:stCxn id="1082" idx="2"/>
            <a:endCxn id="1083" idx="0"/>
          </p:cNvCxnSpPr>
          <p:nvPr/>
        </p:nvCxnSpPr>
        <p:spPr>
          <a:xfrm>
            <a:off x="10104737" y="3515457"/>
            <a:ext cx="2066" cy="1459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1" name="Group 1040">
            <a:extLst>
              <a:ext uri="{FF2B5EF4-FFF2-40B4-BE49-F238E27FC236}">
                <a16:creationId xmlns:a16="http://schemas.microsoft.com/office/drawing/2014/main" id="{C56D6034-0F90-6435-2980-B33DB7352323}"/>
              </a:ext>
            </a:extLst>
          </p:cNvPr>
          <p:cNvGrpSpPr/>
          <p:nvPr/>
        </p:nvGrpSpPr>
        <p:grpSpPr>
          <a:xfrm>
            <a:off x="1297336" y="2044146"/>
            <a:ext cx="3702274" cy="658664"/>
            <a:chOff x="1562524" y="891464"/>
            <a:chExt cx="3192721" cy="658664"/>
          </a:xfrm>
        </p:grpSpPr>
        <p:sp>
          <p:nvSpPr>
            <p:cNvPr id="23" name="TextBox 22">
              <a:extLst>
                <a:ext uri="{FF2B5EF4-FFF2-40B4-BE49-F238E27FC236}">
                  <a16:creationId xmlns:a16="http://schemas.microsoft.com/office/drawing/2014/main" id="{0E5E5ABB-D165-268C-CBB5-DA2AA44C765D}"/>
                </a:ext>
              </a:extLst>
            </p:cNvPr>
            <p:cNvSpPr txBox="1"/>
            <p:nvPr/>
          </p:nvSpPr>
          <p:spPr>
            <a:xfrm>
              <a:off x="1562524" y="891464"/>
              <a:ext cx="1965960" cy="261610"/>
            </a:xfrm>
            <a:prstGeom prst="rect">
              <a:avLst/>
            </a:prstGeom>
            <a:noFill/>
          </p:spPr>
          <p:txBody>
            <a:bodyPr wrap="square">
              <a:spAutoFit/>
            </a:bodyPr>
            <a:lstStyle/>
            <a:p>
              <a:r>
                <a:rPr lang="en-IN" sz="1100" b="0" dirty="0">
                  <a:solidFill>
                    <a:srgbClr val="0070C0"/>
                  </a:solidFill>
                  <a:effectLst/>
                  <a:latin typeface="Consolas" panose="020B0609020204030204" pitchFamily="49" charset="0"/>
                </a:rPr>
                <a:t>AZURE_OPENAI_DEPLOYMENT</a:t>
              </a:r>
            </a:p>
          </p:txBody>
        </p:sp>
        <p:sp>
          <p:nvSpPr>
            <p:cNvPr id="1029" name="TextBox 1028">
              <a:extLst>
                <a:ext uri="{FF2B5EF4-FFF2-40B4-BE49-F238E27FC236}">
                  <a16:creationId xmlns:a16="http://schemas.microsoft.com/office/drawing/2014/main" id="{52D969FB-2C4E-AD51-1EC9-7AFFDEBC6744}"/>
                </a:ext>
              </a:extLst>
            </p:cNvPr>
            <p:cNvSpPr txBox="1"/>
            <p:nvPr/>
          </p:nvSpPr>
          <p:spPr>
            <a:xfrm>
              <a:off x="1562524" y="1119241"/>
              <a:ext cx="3192721" cy="430887"/>
            </a:xfrm>
            <a:prstGeom prst="rect">
              <a:avLst/>
            </a:prstGeom>
            <a:noFill/>
          </p:spPr>
          <p:txBody>
            <a:bodyPr wrap="square">
              <a:spAutoFit/>
            </a:bodyPr>
            <a:lstStyle/>
            <a:p>
              <a:r>
                <a:rPr lang="en-IN" sz="1100" dirty="0"/>
                <a:t>End Point : https://flktsgpt-prod-openai.openai.azure.com/</a:t>
              </a:r>
              <a:br>
                <a:rPr lang="en-IN" sz="1100" dirty="0"/>
              </a:br>
              <a:r>
                <a:rPr lang="en-IN" sz="1100" dirty="0"/>
                <a:t>Key : 48689e10463a47439a5044bdeffcc84d</a:t>
              </a:r>
            </a:p>
          </p:txBody>
        </p:sp>
      </p:grpSp>
      <p:cxnSp>
        <p:nvCxnSpPr>
          <p:cNvPr id="1035" name="Connector: Elbow 1034">
            <a:extLst>
              <a:ext uri="{FF2B5EF4-FFF2-40B4-BE49-F238E27FC236}">
                <a16:creationId xmlns:a16="http://schemas.microsoft.com/office/drawing/2014/main" id="{D0E21DC5-2CB1-664E-ECA1-F148FC319268}"/>
              </a:ext>
            </a:extLst>
          </p:cNvPr>
          <p:cNvCxnSpPr>
            <a:cxnSpLocks/>
            <a:stCxn id="6" idx="2"/>
            <a:endCxn id="12" idx="1"/>
          </p:cNvCxnSpPr>
          <p:nvPr/>
        </p:nvCxnSpPr>
        <p:spPr>
          <a:xfrm rot="16200000" flipH="1">
            <a:off x="3000209" y="316736"/>
            <a:ext cx="672675" cy="43330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Connector: Elbow 1037">
            <a:extLst>
              <a:ext uri="{FF2B5EF4-FFF2-40B4-BE49-F238E27FC236}">
                <a16:creationId xmlns:a16="http://schemas.microsoft.com/office/drawing/2014/main" id="{23B98A99-CC91-BD13-1064-194C627743DE}"/>
              </a:ext>
            </a:extLst>
          </p:cNvPr>
          <p:cNvCxnSpPr>
            <a:cxnSpLocks/>
            <a:stCxn id="1036" idx="0"/>
          </p:cNvCxnSpPr>
          <p:nvPr/>
        </p:nvCxnSpPr>
        <p:spPr>
          <a:xfrm rot="5400000" flipH="1" flipV="1">
            <a:off x="2831966" y="1319813"/>
            <a:ext cx="1009160" cy="43330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44D3C62B-8C9B-12E3-A330-ADB4F777AAB1}"/>
              </a:ext>
            </a:extLst>
          </p:cNvPr>
          <p:cNvSpPr txBox="1"/>
          <p:nvPr/>
        </p:nvSpPr>
        <p:spPr>
          <a:xfrm>
            <a:off x="6426820" y="2303120"/>
            <a:ext cx="2905876" cy="415498"/>
          </a:xfrm>
          <a:prstGeom prst="rect">
            <a:avLst/>
          </a:prstGeom>
          <a:solidFill>
            <a:srgbClr val="002060"/>
          </a:solidFill>
        </p:spPr>
        <p:txBody>
          <a:bodyPr wrap="square">
            <a:spAutoFit/>
          </a:bodyPr>
          <a:lstStyle/>
          <a:p>
            <a:r>
              <a:rPr lang="en-IN" sz="1050" b="0" dirty="0">
                <a:solidFill>
                  <a:srgbClr val="4EC9B0"/>
                </a:solidFill>
                <a:effectLst/>
                <a:latin typeface="Consolas" panose="020B0609020204030204" pitchFamily="49" charset="0"/>
              </a:rPr>
              <a:t>openai</a:t>
            </a:r>
            <a:r>
              <a:rPr lang="en-IN" sz="1050" b="0" dirty="0">
                <a:solidFill>
                  <a:srgbClr val="CCCCCC"/>
                </a:solidFill>
                <a:effectLst/>
                <a:latin typeface="Consolas" panose="020B0609020204030204" pitchFamily="49" charset="0"/>
              </a:rPr>
              <a:t>.default_deployment </a:t>
            </a:r>
            <a:r>
              <a:rPr lang="en-IN" sz="1050" b="0" dirty="0">
                <a:solidFill>
                  <a:srgbClr val="D4D4D4"/>
                </a:solidFill>
                <a:effectLst/>
                <a:latin typeface="Consolas" panose="020B0609020204030204" pitchFamily="49" charset="0"/>
              </a:rPr>
              <a:t>=</a:t>
            </a:r>
            <a:r>
              <a:rPr lang="en-IN" sz="1050" b="0" dirty="0">
                <a:solidFill>
                  <a:srgbClr val="CCCCCC"/>
                </a:solidFill>
                <a:effectLst/>
                <a:latin typeface="Consolas" panose="020B0609020204030204" pitchFamily="49" charset="0"/>
              </a:rPr>
              <a:t> </a:t>
            </a:r>
            <a:r>
              <a:rPr lang="en-IN" sz="1050" b="0" dirty="0">
                <a:solidFill>
                  <a:srgbClr val="4EC9B0"/>
                </a:solidFill>
                <a:effectLst/>
                <a:latin typeface="Consolas" panose="020B0609020204030204" pitchFamily="49" charset="0"/>
              </a:rPr>
              <a:t>os</a:t>
            </a:r>
            <a:r>
              <a:rPr lang="en-IN" sz="1050" b="0" dirty="0">
                <a:solidFill>
                  <a:srgbClr val="CCCCCC"/>
                </a:solidFill>
                <a:effectLst/>
                <a:latin typeface="Consolas" panose="020B0609020204030204" pitchFamily="49" charset="0"/>
              </a:rPr>
              <a:t>.</a:t>
            </a:r>
            <a:r>
              <a:rPr lang="en-IN" sz="1050" b="0" dirty="0">
                <a:solidFill>
                  <a:srgbClr val="DCDCAA"/>
                </a:solidFill>
                <a:effectLst/>
                <a:latin typeface="Consolas" panose="020B0609020204030204" pitchFamily="49" charset="0"/>
              </a:rPr>
              <a:t>getenv</a:t>
            </a:r>
            <a:r>
              <a:rPr lang="en-IN" sz="1050" b="0" dirty="0">
                <a:solidFill>
                  <a:srgbClr val="CCCCCC"/>
                </a:solidFill>
                <a:effectLst/>
                <a:latin typeface="Consolas" panose="020B0609020204030204" pitchFamily="49" charset="0"/>
              </a:rPr>
              <a:t>(</a:t>
            </a:r>
            <a:r>
              <a:rPr lang="en-IN" sz="1050" b="0" dirty="0">
                <a:solidFill>
                  <a:srgbClr val="CE9178"/>
                </a:solidFill>
                <a:effectLst/>
                <a:latin typeface="Consolas" panose="020B0609020204030204" pitchFamily="49" charset="0"/>
              </a:rPr>
              <a:t>"AZURE_OPENAI_DEPLOYMENT"</a:t>
            </a:r>
            <a:r>
              <a:rPr lang="en-IN" sz="1050" b="0" dirty="0">
                <a:solidFill>
                  <a:srgbClr val="CCCCCC"/>
                </a:solidFill>
                <a:effectLst/>
                <a:latin typeface="Consolas" panose="020B0609020204030204" pitchFamily="49" charset="0"/>
              </a:rPr>
              <a:t>)</a:t>
            </a:r>
          </a:p>
        </p:txBody>
      </p:sp>
      <p:pic>
        <p:nvPicPr>
          <p:cNvPr id="1055" name="Picture 1054">
            <a:extLst>
              <a:ext uri="{FF2B5EF4-FFF2-40B4-BE49-F238E27FC236}">
                <a16:creationId xmlns:a16="http://schemas.microsoft.com/office/drawing/2014/main" id="{76AF159A-DD21-6966-4B4F-4BE0C81A7ACE}"/>
              </a:ext>
            </a:extLst>
          </p:cNvPr>
          <p:cNvPicPr>
            <a:picLocks noChangeAspect="1"/>
          </p:cNvPicPr>
          <p:nvPr/>
        </p:nvPicPr>
        <p:blipFill>
          <a:blip r:embed="rId5"/>
          <a:stretch>
            <a:fillRect/>
          </a:stretch>
        </p:blipFill>
        <p:spPr>
          <a:xfrm>
            <a:off x="1589596" y="1002608"/>
            <a:ext cx="2283504" cy="822512"/>
          </a:xfrm>
          <a:prstGeom prst="rect">
            <a:avLst/>
          </a:prstGeom>
          <a:ln>
            <a:solidFill>
              <a:schemeClr val="accent1"/>
            </a:solidFill>
          </a:ln>
        </p:spPr>
      </p:pic>
      <p:grpSp>
        <p:nvGrpSpPr>
          <p:cNvPr id="1058" name="Group 1057">
            <a:extLst>
              <a:ext uri="{FF2B5EF4-FFF2-40B4-BE49-F238E27FC236}">
                <a16:creationId xmlns:a16="http://schemas.microsoft.com/office/drawing/2014/main" id="{543AD44D-DA5A-23B2-0886-C7CB9E506BF8}"/>
              </a:ext>
            </a:extLst>
          </p:cNvPr>
          <p:cNvGrpSpPr/>
          <p:nvPr/>
        </p:nvGrpSpPr>
        <p:grpSpPr>
          <a:xfrm>
            <a:off x="555556" y="3087139"/>
            <a:ext cx="5444719" cy="1807594"/>
            <a:chOff x="455967" y="2632480"/>
            <a:chExt cx="5444719" cy="1807594"/>
          </a:xfrm>
        </p:grpSpPr>
        <p:pic>
          <p:nvPicPr>
            <p:cNvPr id="1036" name="Picture 1035">
              <a:extLst>
                <a:ext uri="{FF2B5EF4-FFF2-40B4-BE49-F238E27FC236}">
                  <a16:creationId xmlns:a16="http://schemas.microsoft.com/office/drawing/2014/main" id="{7E4B8CF7-A3DA-4386-6CF9-08E84BD2F37F}"/>
                </a:ext>
              </a:extLst>
            </p:cNvPr>
            <p:cNvPicPr>
              <a:picLocks noChangeAspect="1"/>
            </p:cNvPicPr>
            <p:nvPr/>
          </p:nvPicPr>
          <p:blipFill rotWithShape="1">
            <a:blip r:embed="rId6"/>
            <a:srcRect l="19775" t="27189" r="21503"/>
            <a:stretch/>
          </p:blipFill>
          <p:spPr>
            <a:xfrm>
              <a:off x="455967" y="3536276"/>
              <a:ext cx="1228896" cy="903798"/>
            </a:xfrm>
            <a:prstGeom prst="rect">
              <a:avLst/>
            </a:prstGeom>
          </p:spPr>
        </p:pic>
        <p:grpSp>
          <p:nvGrpSpPr>
            <p:cNvPr id="1045" name="Group 1044">
              <a:extLst>
                <a:ext uri="{FF2B5EF4-FFF2-40B4-BE49-F238E27FC236}">
                  <a16:creationId xmlns:a16="http://schemas.microsoft.com/office/drawing/2014/main" id="{23B76100-0B02-B6E8-376C-7F1C6F937447}"/>
                </a:ext>
              </a:extLst>
            </p:cNvPr>
            <p:cNvGrpSpPr/>
            <p:nvPr/>
          </p:nvGrpSpPr>
          <p:grpSpPr>
            <a:xfrm>
              <a:off x="1168527" y="2632480"/>
              <a:ext cx="4732159" cy="997218"/>
              <a:chOff x="1562524" y="891464"/>
              <a:chExt cx="3192721" cy="997218"/>
            </a:xfrm>
          </p:grpSpPr>
          <p:sp>
            <p:nvSpPr>
              <p:cNvPr id="1046" name="TextBox 1045">
                <a:extLst>
                  <a:ext uri="{FF2B5EF4-FFF2-40B4-BE49-F238E27FC236}">
                    <a16:creationId xmlns:a16="http://schemas.microsoft.com/office/drawing/2014/main" id="{237DE738-C5AF-A363-5C8E-4CF626E86844}"/>
                  </a:ext>
                </a:extLst>
              </p:cNvPr>
              <p:cNvSpPr txBox="1"/>
              <p:nvPr/>
            </p:nvSpPr>
            <p:spPr>
              <a:xfrm>
                <a:off x="1562524" y="891464"/>
                <a:ext cx="1965960" cy="261610"/>
              </a:xfrm>
              <a:prstGeom prst="rect">
                <a:avLst/>
              </a:prstGeom>
              <a:noFill/>
            </p:spPr>
            <p:txBody>
              <a:bodyPr wrap="square">
                <a:spAutoFit/>
              </a:bodyPr>
              <a:lstStyle/>
              <a:p>
                <a:r>
                  <a:rPr lang="en-IN" sz="1100" b="0" dirty="0">
                    <a:solidFill>
                      <a:srgbClr val="0070C0"/>
                    </a:solidFill>
                    <a:effectLst/>
                    <a:latin typeface="Consolas" panose="020B0609020204030204" pitchFamily="49" charset="0"/>
                  </a:rPr>
                  <a:t>SEARCH_ENDPOINT</a:t>
                </a:r>
              </a:p>
            </p:txBody>
          </p:sp>
          <p:sp>
            <p:nvSpPr>
              <p:cNvPr id="1047" name="TextBox 1046">
                <a:extLst>
                  <a:ext uri="{FF2B5EF4-FFF2-40B4-BE49-F238E27FC236}">
                    <a16:creationId xmlns:a16="http://schemas.microsoft.com/office/drawing/2014/main" id="{D0FD51D6-ACED-291C-D0BD-9AD0748A287E}"/>
                  </a:ext>
                </a:extLst>
              </p:cNvPr>
              <p:cNvSpPr txBox="1"/>
              <p:nvPr/>
            </p:nvSpPr>
            <p:spPr>
              <a:xfrm>
                <a:off x="1562524" y="1119241"/>
                <a:ext cx="3192721" cy="769441"/>
              </a:xfrm>
              <a:prstGeom prst="rect">
                <a:avLst/>
              </a:prstGeom>
              <a:noFill/>
            </p:spPr>
            <p:txBody>
              <a:bodyPr wrap="square">
                <a:spAutoFit/>
              </a:bodyPr>
              <a:lstStyle/>
              <a:p>
                <a:r>
                  <a:rPr lang="en-IN" sz="1100" dirty="0"/>
                  <a:t>Search End Point : </a:t>
                </a:r>
              </a:p>
              <a:p>
                <a:r>
                  <a:rPr lang="en-IN" sz="1100" dirty="0">
                    <a:hlinkClick r:id="rId7"/>
                  </a:rPr>
                  <a:t>https://cog-flktsgpt-prd-eastus-001.search.windows.net</a:t>
                </a:r>
                <a:endParaRPr lang="en-IN" sz="1100" dirty="0"/>
              </a:p>
              <a:p>
                <a:r>
                  <a:rPr lang="en-IN" sz="1100" dirty="0"/>
                  <a:t>Search API Key : VWB6hI3hhFQcsl7v0AfzTEYAbM16gZhMEnV9hlEQKaAzSeDuNaSn</a:t>
                </a:r>
              </a:p>
            </p:txBody>
          </p:sp>
        </p:grpSp>
        <p:pic>
          <p:nvPicPr>
            <p:cNvPr id="1057" name="Picture 1056">
              <a:extLst>
                <a:ext uri="{FF2B5EF4-FFF2-40B4-BE49-F238E27FC236}">
                  <a16:creationId xmlns:a16="http://schemas.microsoft.com/office/drawing/2014/main" id="{8C184CBC-F436-DD09-75B0-3E476FB5B69E}"/>
                </a:ext>
              </a:extLst>
            </p:cNvPr>
            <p:cNvPicPr>
              <a:picLocks noChangeAspect="1"/>
            </p:cNvPicPr>
            <p:nvPr/>
          </p:nvPicPr>
          <p:blipFill>
            <a:blip r:embed="rId8"/>
            <a:stretch>
              <a:fillRect/>
            </a:stretch>
          </p:blipFill>
          <p:spPr>
            <a:xfrm>
              <a:off x="1606363" y="3719506"/>
              <a:ext cx="1934675" cy="546622"/>
            </a:xfrm>
            <a:prstGeom prst="rect">
              <a:avLst/>
            </a:prstGeom>
            <a:ln>
              <a:solidFill>
                <a:schemeClr val="accent1"/>
              </a:solidFill>
            </a:ln>
          </p:spPr>
        </p:pic>
      </p:grpSp>
      <p:sp>
        <p:nvSpPr>
          <p:cNvPr id="1066" name="TextBox 1065">
            <a:extLst>
              <a:ext uri="{FF2B5EF4-FFF2-40B4-BE49-F238E27FC236}">
                <a16:creationId xmlns:a16="http://schemas.microsoft.com/office/drawing/2014/main" id="{3D1E9DF3-DC96-3FCC-50AA-60FA64EE62F1}"/>
              </a:ext>
            </a:extLst>
          </p:cNvPr>
          <p:cNvSpPr txBox="1"/>
          <p:nvPr/>
        </p:nvSpPr>
        <p:spPr>
          <a:xfrm>
            <a:off x="5394618" y="5119945"/>
            <a:ext cx="1079786" cy="553998"/>
          </a:xfrm>
          <a:prstGeom prst="rect">
            <a:avLst/>
          </a:prstGeom>
          <a:solidFill>
            <a:srgbClr val="7030A0"/>
          </a:solidFill>
          <a:ln>
            <a:solidFill>
              <a:schemeClr val="accent1"/>
            </a:solidFill>
          </a:ln>
        </p:spPr>
        <p:txBody>
          <a:bodyPr wrap="square" anchor="ctr">
            <a:spAutoFit/>
          </a:bodyPr>
          <a:lstStyle/>
          <a:p>
            <a:pPr algn="ctr"/>
            <a:endParaRPr lang="en-US" altLang="en-US" sz="600" b="1" dirty="0">
              <a:solidFill>
                <a:schemeClr val="bg1">
                  <a:lumMod val="95000"/>
                </a:schemeClr>
              </a:solidFill>
              <a:latin typeface="Arial" panose="020B0604020202020204" pitchFamily="34" charset="0"/>
            </a:endParaRPr>
          </a:p>
          <a:p>
            <a:pPr algn="ctr"/>
            <a:r>
              <a:rPr lang="en-US" altLang="en-US" sz="1600" b="1" dirty="0">
                <a:solidFill>
                  <a:schemeClr val="bg1">
                    <a:lumMod val="95000"/>
                  </a:schemeClr>
                </a:solidFill>
                <a:latin typeface="Arial" panose="020B0604020202020204" pitchFamily="34" charset="0"/>
              </a:rPr>
              <a:t>d</a:t>
            </a: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ocs.py</a:t>
            </a:r>
          </a:p>
          <a:p>
            <a:pPr algn="ctr"/>
            <a:endParaRPr lang="en-IN" sz="700" b="1" dirty="0">
              <a:solidFill>
                <a:schemeClr val="bg1">
                  <a:lumMod val="95000"/>
                </a:schemeClr>
              </a:solidFill>
            </a:endParaRPr>
          </a:p>
        </p:txBody>
      </p:sp>
      <p:cxnSp>
        <p:nvCxnSpPr>
          <p:cNvPr id="1069" name="Straight Arrow Connector 1068">
            <a:extLst>
              <a:ext uri="{FF2B5EF4-FFF2-40B4-BE49-F238E27FC236}">
                <a16:creationId xmlns:a16="http://schemas.microsoft.com/office/drawing/2014/main" id="{7D451ABC-DF8D-2D92-02FF-2CBA00DD74B2}"/>
              </a:ext>
            </a:extLst>
          </p:cNvPr>
          <p:cNvCxnSpPr>
            <a:stCxn id="12" idx="2"/>
            <a:endCxn id="1066" idx="0"/>
          </p:cNvCxnSpPr>
          <p:nvPr/>
        </p:nvCxnSpPr>
        <p:spPr>
          <a:xfrm flipH="1">
            <a:off x="5934511" y="3271686"/>
            <a:ext cx="10154" cy="1848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1441BDF1-C85E-791D-0A4A-74ED0EB1C1AB}"/>
              </a:ext>
            </a:extLst>
          </p:cNvPr>
          <p:cNvCxnSpPr>
            <a:cxnSpLocks/>
            <a:stCxn id="1066" idx="3"/>
            <a:endCxn id="1083" idx="1"/>
          </p:cNvCxnSpPr>
          <p:nvPr/>
        </p:nvCxnSpPr>
        <p:spPr>
          <a:xfrm>
            <a:off x="6474404" y="5396944"/>
            <a:ext cx="3237406" cy="1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4" name="TextBox 1073">
            <a:extLst>
              <a:ext uri="{FF2B5EF4-FFF2-40B4-BE49-F238E27FC236}">
                <a16:creationId xmlns:a16="http://schemas.microsoft.com/office/drawing/2014/main" id="{3B44C8E7-5ECA-02D1-89F0-A2553CA32C20}"/>
              </a:ext>
            </a:extLst>
          </p:cNvPr>
          <p:cNvSpPr txBox="1"/>
          <p:nvPr/>
        </p:nvSpPr>
        <p:spPr>
          <a:xfrm>
            <a:off x="7068684" y="5096858"/>
            <a:ext cx="1622148" cy="600164"/>
          </a:xfrm>
          <a:prstGeom prst="rect">
            <a:avLst/>
          </a:prstGeom>
          <a:solidFill>
            <a:srgbClr val="002060"/>
          </a:solidFill>
        </p:spPr>
        <p:txBody>
          <a:bodyPr wrap="square">
            <a:spAutoFit/>
          </a:bodyPr>
          <a:lstStyle/>
          <a:p>
            <a:r>
              <a:rPr lang="en-IN" sz="1100" b="0" dirty="0">
                <a:solidFill>
                  <a:srgbClr val="DCDCAA"/>
                </a:solidFill>
                <a:effectLst/>
                <a:latin typeface="Consolas" panose="020B0609020204030204" pitchFamily="49" charset="0"/>
              </a:rPr>
              <a:t>get_search_client</a:t>
            </a:r>
          </a:p>
          <a:p>
            <a:endParaRPr lang="en-IN" sz="1100" b="0" dirty="0">
              <a:solidFill>
                <a:srgbClr val="DCDCAA"/>
              </a:solidFill>
              <a:effectLst/>
              <a:latin typeface="Consolas" panose="020B0609020204030204" pitchFamily="49" charset="0"/>
            </a:endParaRPr>
          </a:p>
          <a:p>
            <a:r>
              <a:rPr lang="en-IN" sz="1100" b="0" dirty="0">
                <a:solidFill>
                  <a:srgbClr val="DCDCAA"/>
                </a:solidFill>
                <a:effectLst/>
                <a:latin typeface="Consolas" panose="020B0609020204030204" pitchFamily="49" charset="0"/>
              </a:rPr>
              <a:t>search_index</a:t>
            </a:r>
            <a:endParaRPr lang="en-IN" sz="1100" b="0" dirty="0">
              <a:solidFill>
                <a:srgbClr val="CCCCCC"/>
              </a:solidFill>
              <a:effectLst/>
              <a:latin typeface="Consolas" panose="020B0609020204030204" pitchFamily="49" charset="0"/>
            </a:endParaRPr>
          </a:p>
        </p:txBody>
      </p:sp>
      <p:sp>
        <p:nvSpPr>
          <p:cNvPr id="1077" name="TextBox 1076">
            <a:extLst>
              <a:ext uri="{FF2B5EF4-FFF2-40B4-BE49-F238E27FC236}">
                <a16:creationId xmlns:a16="http://schemas.microsoft.com/office/drawing/2014/main" id="{32CC87EF-078B-8300-98F3-1FD001AA7904}"/>
              </a:ext>
            </a:extLst>
          </p:cNvPr>
          <p:cNvSpPr txBox="1"/>
          <p:nvPr/>
        </p:nvSpPr>
        <p:spPr>
          <a:xfrm>
            <a:off x="555556" y="5665826"/>
            <a:ext cx="3702274" cy="430887"/>
          </a:xfrm>
          <a:prstGeom prst="rect">
            <a:avLst/>
          </a:prstGeom>
          <a:noFill/>
        </p:spPr>
        <p:txBody>
          <a:bodyPr wrap="square">
            <a:spAutoFit/>
          </a:bodyPr>
          <a:lstStyle/>
          <a:p>
            <a:r>
              <a:rPr lang="en-IN" sz="1100" dirty="0"/>
              <a:t>In  chat completions how the search_index and Model are used?</a:t>
            </a:r>
          </a:p>
        </p:txBody>
      </p:sp>
      <p:pic>
        <p:nvPicPr>
          <p:cNvPr id="1083" name="Picture 6" descr="Free Coding Logo designs to customize ...">
            <a:extLst>
              <a:ext uri="{FF2B5EF4-FFF2-40B4-BE49-F238E27FC236}">
                <a16:creationId xmlns:a16="http://schemas.microsoft.com/office/drawing/2014/main" id="{7D13DA18-2CB9-A631-166B-315FE5CFA5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335" t="16673" r="22333" b="22089"/>
          <a:stretch/>
        </p:blipFill>
        <p:spPr bwMode="auto">
          <a:xfrm>
            <a:off x="9711810" y="4974556"/>
            <a:ext cx="789986" cy="87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71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EE4B0-55BA-8CE0-CD11-31438CA16D44}"/>
              </a:ext>
            </a:extLst>
          </p:cNvPr>
          <p:cNvSpPr txBox="1"/>
          <p:nvPr/>
        </p:nvSpPr>
        <p:spPr>
          <a:xfrm>
            <a:off x="690309" y="602937"/>
            <a:ext cx="3702274" cy="430887"/>
          </a:xfrm>
          <a:prstGeom prst="rect">
            <a:avLst/>
          </a:prstGeom>
          <a:noFill/>
        </p:spPr>
        <p:txBody>
          <a:bodyPr wrap="square">
            <a:spAutoFit/>
          </a:bodyPr>
          <a:lstStyle/>
          <a:p>
            <a:r>
              <a:rPr lang="en-IN" sz="1100" dirty="0"/>
              <a:t>In  chat completions how the </a:t>
            </a:r>
            <a:r>
              <a:rPr lang="en-IN" sz="1100" dirty="0" err="1"/>
              <a:t>search_index</a:t>
            </a:r>
            <a:r>
              <a:rPr lang="en-IN" sz="1100" dirty="0"/>
              <a:t> and Model are used?</a:t>
            </a:r>
          </a:p>
        </p:txBody>
      </p:sp>
      <p:graphicFrame>
        <p:nvGraphicFramePr>
          <p:cNvPr id="3" name="Diagram 2">
            <a:extLst>
              <a:ext uri="{FF2B5EF4-FFF2-40B4-BE49-F238E27FC236}">
                <a16:creationId xmlns:a16="http://schemas.microsoft.com/office/drawing/2014/main" id="{FA3C30FE-D9D9-BF9F-28D6-EF3F2B879B62}"/>
              </a:ext>
            </a:extLst>
          </p:cNvPr>
          <p:cNvGraphicFramePr/>
          <p:nvPr>
            <p:extLst>
              <p:ext uri="{D42A27DB-BD31-4B8C-83A1-F6EECF244321}">
                <p14:modId xmlns:p14="http://schemas.microsoft.com/office/powerpoint/2010/main" val="1626010600"/>
              </p:ext>
            </p:extLst>
          </p:nvPr>
        </p:nvGraphicFramePr>
        <p:xfrm>
          <a:off x="-1217304" y="119745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9D710809-A3F1-50FC-FF57-DFE8E8493215}"/>
              </a:ext>
            </a:extLst>
          </p:cNvPr>
          <p:cNvGraphicFramePr/>
          <p:nvPr>
            <p:extLst>
              <p:ext uri="{D42A27DB-BD31-4B8C-83A1-F6EECF244321}">
                <p14:modId xmlns:p14="http://schemas.microsoft.com/office/powerpoint/2010/main" val="3891917429"/>
              </p:ext>
            </p:extLst>
          </p:nvPr>
        </p:nvGraphicFramePr>
        <p:xfrm>
          <a:off x="3735419"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20374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6354D0-D649-E4D7-E094-10A7C2229453}"/>
              </a:ext>
            </a:extLst>
          </p:cNvPr>
          <p:cNvSpPr>
            <a:spLocks noChangeArrowheads="1"/>
          </p:cNvSpPr>
          <p:nvPr/>
        </p:nvSpPr>
        <p:spPr bwMode="auto">
          <a:xfrm>
            <a:off x="609601" y="88125"/>
            <a:ext cx="4674668"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latin typeface="Arial" panose="020B0604020202020204" pitchFamily="34" charset="0"/>
              </a:rPr>
              <a:t>Key challenges faced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Complex technical questions are not getting the expected response.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panose="020B0604020202020204" pitchFamily="34" charset="0"/>
              </a:rPr>
              <a:t> Worked with Search results in Cognitive search, Logs in the application, Physical content in the file, storage container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panose="020B0604020202020204" pitchFamily="34" charset="0"/>
              </a:rPr>
              <a:t>Customer got a new requirement : To have the share point URL path</a:t>
            </a:r>
          </a:p>
          <a:p>
            <a:pPr eaLnBrk="0" fontAlgn="base" hangingPunct="0">
              <a:spcBef>
                <a:spcPct val="0"/>
              </a:spcBef>
              <a:spcAft>
                <a:spcPct val="0"/>
              </a:spcAft>
            </a:pPr>
            <a:r>
              <a:rPr kumimoji="0" lang="en-US" altLang="en-US" sz="1200" b="0" i="0" u="none" strike="noStrike" cap="none" normalizeH="0" baseline="0" dirty="0">
                <a:ln>
                  <a:noFill/>
                </a:ln>
                <a:solidFill>
                  <a:schemeClr val="tx1"/>
                </a:solidFill>
                <a:effectLst/>
                <a:latin typeface="Arial" panose="020B0604020202020204" pitchFamily="34" charset="0"/>
              </a:rPr>
              <a:t>Re-indexed to get the share point URL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panose="020B0604020202020204" pitchFamily="34" charset="0"/>
              </a:rPr>
              <a:t>Integrating frontend and backend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Streaming response – default GPT (backend) sends </a:t>
            </a:r>
            <a:r>
              <a:rPr kumimoji="0" lang="en-US" altLang="en-US" sz="1200" b="0" i="0" u="none" strike="noStrike" cap="none" normalizeH="0" baseline="0" dirty="0" err="1">
                <a:ln>
                  <a:noFill/>
                </a:ln>
                <a:solidFill>
                  <a:schemeClr val="tx1"/>
                </a:solidFill>
                <a:effectLst/>
                <a:latin typeface="Arial" panose="020B0604020202020204" pitchFamily="34" charset="0"/>
              </a:rPr>
              <a:t>json</a:t>
            </a:r>
            <a:r>
              <a:rPr kumimoji="0" lang="en-US" altLang="en-US" sz="1200" b="0" i="0" u="none" strike="noStrike" cap="none" normalizeH="0" baseline="0" dirty="0">
                <a:ln>
                  <a:noFill/>
                </a:ln>
                <a:solidFill>
                  <a:schemeClr val="tx1"/>
                </a:solidFill>
                <a:effectLst/>
                <a:latin typeface="Arial" panose="020B0604020202020204" pitchFamily="34" charset="0"/>
              </a:rPr>
              <a:t> format </a:t>
            </a:r>
            <a:r>
              <a:rPr lang="en-US" altLang="en-US" sz="1200" dirty="0">
                <a:latin typeface="Arial" panose="020B0604020202020204" pitchFamily="34" charset="0"/>
              </a:rPr>
              <a:t>response. Whereas the Front end is expecting streaming response.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panose="020B0604020202020204" pitchFamily="34" charset="0"/>
              </a:rPr>
              <a:t>Piece of block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panose="020B0604020202020204" pitchFamily="34" charset="0"/>
              </a:rPr>
              <a:t>Bot was unable to provide the answer.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panose="020B0604020202020204" pitchFamily="34" charset="0"/>
              </a:rPr>
              <a:t>The source documents are in image format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eaLnBrk="0" fontAlgn="base" hangingPunct="0">
              <a:spcBef>
                <a:spcPct val="0"/>
              </a:spcBef>
              <a:spcAft>
                <a:spcPct val="0"/>
              </a:spcAft>
            </a:pPr>
            <a:r>
              <a:rPr lang="en-US" altLang="en-US" sz="1200" dirty="0">
                <a:latin typeface="Arial" panose="020B0604020202020204" pitchFamily="34" charset="0"/>
              </a:rPr>
              <a:t>Bot was unable to provide the answer.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panose="020B0604020202020204" pitchFamily="34" charset="0"/>
              </a:rPr>
              <a:t>No common terms in the source document and question for the bot to understand and provide response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eaLnBrk="0" fontAlgn="base" hangingPunct="0">
              <a:spcBef>
                <a:spcPct val="0"/>
              </a:spcBef>
              <a:spcAft>
                <a:spcPct val="0"/>
              </a:spcAft>
            </a:pPr>
            <a:r>
              <a:rPr lang="en-US" altLang="en-US" sz="1200" dirty="0">
                <a:latin typeface="Arial" panose="020B0604020202020204" pitchFamily="34" charset="0"/>
              </a:rPr>
              <a:t>Bot was unable to provide the answer.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panose="020B0604020202020204" pitchFamily="34" charset="0"/>
              </a:rPr>
              <a:t>Some of the content is in abbreviations format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p:txBody>
      </p:sp>
    </p:spTree>
    <p:extLst>
      <p:ext uri="{BB962C8B-B14F-4D97-AF65-F5344CB8AC3E}">
        <p14:creationId xmlns:p14="http://schemas.microsoft.com/office/powerpoint/2010/main" val="1937179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6354D0-D649-E4D7-E094-10A7C2229453}"/>
              </a:ext>
            </a:extLst>
          </p:cNvPr>
          <p:cNvSpPr>
            <a:spLocks noChangeArrowheads="1"/>
          </p:cNvSpPr>
          <p:nvPr/>
        </p:nvSpPr>
        <p:spPr bwMode="auto">
          <a:xfrm>
            <a:off x="979148" y="612844"/>
            <a:ext cx="4362873"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eaLnBrk="0" fontAlgn="base" hangingPunct="0">
              <a:spcBef>
                <a:spcPct val="0"/>
              </a:spcBef>
              <a:spcAft>
                <a:spcPct val="0"/>
              </a:spcAft>
            </a:pPr>
            <a:r>
              <a:rPr kumimoji="0" lang="en-US" altLang="en-US" sz="1200" b="0" i="0" u="none" strike="noStrike" cap="none" normalizeH="0" baseline="0" dirty="0">
                <a:ln>
                  <a:noFill/>
                </a:ln>
                <a:solidFill>
                  <a:schemeClr val="tx1"/>
                </a:solidFill>
                <a:effectLst/>
                <a:latin typeface="Arial" panose="020B0604020202020204" pitchFamily="34" charset="0"/>
              </a:rPr>
              <a:t>Prompt Engineering:  Service related Intent </a:t>
            </a: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panose="020B0604020202020204" pitchFamily="34" charset="0"/>
              </a:rPr>
              <a:t>“””</a:t>
            </a:r>
          </a:p>
          <a:p>
            <a:r>
              <a:rPr lang="en-IN" sz="1200" b="0" dirty="0">
                <a:solidFill>
                  <a:srgbClr val="CE9178"/>
                </a:solidFill>
                <a:effectLst/>
                <a:latin typeface="Consolas" panose="020B0609020204030204" pitchFamily="49" charset="0"/>
              </a:rPr>
              <a:t>    1. Mandatorily include the URL for each content at the end of the response. List the URL's </a:t>
            </a:r>
            <a:r>
              <a:rPr lang="en-IN" sz="1200" b="0" dirty="0" err="1">
                <a:solidFill>
                  <a:srgbClr val="CE9178"/>
                </a:solidFill>
                <a:effectLst/>
                <a:latin typeface="Consolas" panose="020B0609020204030204" pitchFamily="49" charset="0"/>
              </a:rPr>
              <a:t>Seperately</a:t>
            </a:r>
            <a:r>
              <a:rPr lang="en-IN" sz="1200" b="0" dirty="0">
                <a:solidFill>
                  <a:srgbClr val="CE9178"/>
                </a:solidFill>
                <a:effectLst/>
                <a:latin typeface="Consolas" panose="020B0609020204030204" pitchFamily="49" charset="0"/>
              </a:rPr>
              <a:t>.</a:t>
            </a:r>
            <a:endParaRPr lang="en-IN" sz="1200" b="0" dirty="0">
              <a:solidFill>
                <a:srgbClr val="CCCCCC"/>
              </a:solidFill>
              <a:effectLst/>
              <a:latin typeface="Consolas" panose="020B0609020204030204" pitchFamily="49" charset="0"/>
            </a:endParaRPr>
          </a:p>
          <a:p>
            <a:r>
              <a:rPr lang="en-IN" sz="1200" b="0" dirty="0">
                <a:solidFill>
                  <a:srgbClr val="CE9178"/>
                </a:solidFill>
                <a:effectLst/>
                <a:latin typeface="Consolas" panose="020B0609020204030204" pitchFamily="49" charset="0"/>
              </a:rPr>
              <a:t>                </a:t>
            </a:r>
            <a:endParaRPr lang="en-IN" sz="1200" b="0" dirty="0">
              <a:solidFill>
                <a:srgbClr val="CCCCCC"/>
              </a:solidFill>
              <a:effectLst/>
              <a:latin typeface="Consolas" panose="020B0609020204030204" pitchFamily="49" charset="0"/>
            </a:endParaRPr>
          </a:p>
          <a:p>
            <a:r>
              <a:rPr lang="en-IN" sz="1200" b="0" dirty="0">
                <a:solidFill>
                  <a:srgbClr val="CE9178"/>
                </a:solidFill>
                <a:effectLst/>
                <a:latin typeface="Consolas" panose="020B0609020204030204" pitchFamily="49" charset="0"/>
              </a:rPr>
              <a:t>                2. Do not provide URL's related to Fluke Networks customer care support.</a:t>
            </a:r>
            <a:endParaRPr lang="en-IN" sz="1200" b="0" dirty="0">
              <a:solidFill>
                <a:srgbClr val="CCCCCC"/>
              </a:solidFill>
              <a:effectLst/>
              <a:latin typeface="Consolas" panose="020B0609020204030204" pitchFamily="49" charset="0"/>
            </a:endParaRPr>
          </a:p>
          <a:p>
            <a:r>
              <a:rPr lang="en-IN" sz="1200" b="0" dirty="0">
                <a:solidFill>
                  <a:srgbClr val="CE9178"/>
                </a:solidFill>
                <a:effectLst/>
                <a:latin typeface="Consolas" panose="020B0609020204030204" pitchFamily="49" charset="0"/>
              </a:rPr>
              <a:t>                </a:t>
            </a:r>
            <a:endParaRPr lang="en-IN" sz="1200" b="0" dirty="0">
              <a:solidFill>
                <a:srgbClr val="CCCCCC"/>
              </a:solidFill>
              <a:effectLst/>
              <a:latin typeface="Consolas" panose="020B0609020204030204" pitchFamily="49" charset="0"/>
            </a:endParaRPr>
          </a:p>
          <a:p>
            <a:r>
              <a:rPr lang="en-IN" sz="1200" b="0" dirty="0">
                <a:solidFill>
                  <a:srgbClr val="CE9178"/>
                </a:solidFill>
                <a:effectLst/>
                <a:latin typeface="Consolas" panose="020B0609020204030204" pitchFamily="49" charset="0"/>
              </a:rPr>
              <a:t>                3. If answers are not present in the above Context,  Mandatorily include the mentioned URL's, For Service centre login please visit https://flkext.fluke.com/OA_HTML/jtflogin.jsp and For service related queries please visit https://www.fluke.com/en-us/support/return-materials-authorization .</a:t>
            </a:r>
            <a:endParaRPr lang="en-IN" sz="1200" b="0" dirty="0">
              <a:solidFill>
                <a:srgbClr val="CCCCCC"/>
              </a:solidFill>
              <a:effectLst/>
              <a:latin typeface="Consolas" panose="020B0609020204030204" pitchFamily="49" charset="0"/>
            </a:endParaRPr>
          </a:p>
          <a:p>
            <a:br>
              <a:rPr lang="en-IN" sz="1200" b="0" dirty="0">
                <a:solidFill>
                  <a:srgbClr val="CCCCCC"/>
                </a:solidFill>
                <a:effectLst/>
                <a:latin typeface="Consolas" panose="020B0609020204030204" pitchFamily="49" charset="0"/>
              </a:rPr>
            </a:br>
            <a:r>
              <a:rPr lang="en-IN" sz="1200" b="0" dirty="0">
                <a:solidFill>
                  <a:srgbClr val="CE9178"/>
                </a:solidFill>
                <a:effectLst/>
                <a:latin typeface="Consolas" panose="020B0609020204030204" pitchFamily="49" charset="0"/>
              </a:rPr>
              <a:t>                4. Do not mention in the response about Fluke Networks Customer care instead mention as Fluke Service </a:t>
            </a:r>
            <a:r>
              <a:rPr lang="en-IN" sz="1200" b="0" dirty="0" err="1">
                <a:solidFill>
                  <a:srgbClr val="CE9178"/>
                </a:solidFill>
                <a:effectLst/>
                <a:latin typeface="Consolas" panose="020B0609020204030204" pitchFamily="49" charset="0"/>
              </a:rPr>
              <a:t>center</a:t>
            </a:r>
            <a:r>
              <a:rPr lang="en-IN" sz="1200" b="0" dirty="0">
                <a:solidFill>
                  <a:srgbClr val="CE9178"/>
                </a:solidFill>
                <a:effectLst/>
                <a:latin typeface="Consolas" panose="020B0609020204030204" pitchFamily="49" charset="0"/>
              </a:rPr>
              <a:t>.</a:t>
            </a:r>
          </a:p>
          <a:p>
            <a:endParaRPr lang="en-IN" sz="1200" b="0" dirty="0">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972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6354D0-D649-E4D7-E094-10A7C2229453}"/>
              </a:ext>
            </a:extLst>
          </p:cNvPr>
          <p:cNvSpPr>
            <a:spLocks noChangeArrowheads="1"/>
          </p:cNvSpPr>
          <p:nvPr/>
        </p:nvSpPr>
        <p:spPr bwMode="auto">
          <a:xfrm>
            <a:off x="644892" y="675058"/>
            <a:ext cx="488000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200" b="1" i="0" u="none" strike="noStrike" cap="none" normalizeH="0" baseline="0" dirty="0">
                <a:ln>
                  <a:noFill/>
                </a:ln>
                <a:solidFill>
                  <a:schemeClr val="tx1"/>
                </a:solidFill>
                <a:effectLst/>
                <a:latin typeface="Arial" panose="020B0604020202020204" pitchFamily="34" charset="0"/>
              </a:rPr>
              <a:t>Parameter Tuning : </a:t>
            </a:r>
          </a:p>
          <a:p>
            <a:pPr marL="0" marR="0" lvl="0" indent="0" algn="l" defTabSz="914400" rtl="0" eaLnBrk="0" fontAlgn="base" latinLnBrk="0" hangingPunct="0">
              <a:lnSpc>
                <a:spcPct val="100000"/>
              </a:lnSpc>
              <a:spcBef>
                <a:spcPct val="0"/>
              </a:spcBef>
              <a:spcAft>
                <a:spcPct val="0"/>
              </a:spcAft>
              <a:buClrTx/>
              <a:buSzTx/>
              <a:buFontTx/>
              <a:buNone/>
              <a:tabLst/>
            </a:pPr>
            <a:endParaRPr lang="en-IN"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200" b="0" i="0" u="none" strike="noStrike" cap="none" normalizeH="0" baseline="0" dirty="0">
                <a:ln>
                  <a:noFill/>
                </a:ln>
                <a:solidFill>
                  <a:schemeClr val="tx1"/>
                </a:solidFill>
                <a:effectLst/>
                <a:latin typeface="Arial" panose="020B0604020202020204" pitchFamily="34" charset="0"/>
              </a:rPr>
              <a:t>Temperature : </a:t>
            </a:r>
          </a:p>
          <a:p>
            <a:pPr marL="0" marR="0" lvl="0" indent="0" algn="l" defTabSz="914400" rtl="0" eaLnBrk="0" fontAlgn="base" latinLnBrk="0" hangingPunct="0">
              <a:lnSpc>
                <a:spcPct val="100000"/>
              </a:lnSpc>
              <a:spcBef>
                <a:spcPct val="0"/>
              </a:spcBef>
              <a:spcAft>
                <a:spcPct val="0"/>
              </a:spcAft>
              <a:buClrTx/>
              <a:buSzTx/>
              <a:buFontTx/>
              <a:buNone/>
              <a:tabLst/>
            </a:pPr>
            <a:r>
              <a:rPr lang="en-IN" altLang="en-US" sz="1200" dirty="0">
                <a:latin typeface="Arial" panose="020B0604020202020204" pitchFamily="34" charset="0"/>
              </a:rPr>
              <a:t>Value set to : </a:t>
            </a:r>
            <a:r>
              <a:rPr kumimoji="0" lang="en-IN" altLang="en-US" sz="1200" b="0" i="0" u="none" strike="noStrike" cap="none" normalizeH="0" baseline="0" dirty="0">
                <a:ln>
                  <a:noFill/>
                </a:ln>
                <a:solidFill>
                  <a:schemeClr val="tx1"/>
                </a:solidFill>
                <a:effectLst/>
                <a:latin typeface="Arial" panose="020B0604020202020204" pitchFamily="34" charset="0"/>
              </a:rPr>
              <a:t>0</a:t>
            </a:r>
          </a:p>
          <a:p>
            <a:pPr marL="0" marR="0" lvl="0" indent="0" algn="l" defTabSz="914400" rtl="0" eaLnBrk="0" fontAlgn="base" latinLnBrk="0" hangingPunct="0">
              <a:lnSpc>
                <a:spcPct val="100000"/>
              </a:lnSpc>
              <a:spcBef>
                <a:spcPct val="0"/>
              </a:spcBef>
              <a:spcAft>
                <a:spcPct val="0"/>
              </a:spcAft>
              <a:buClrTx/>
              <a:buSzTx/>
              <a:buFontTx/>
              <a:buNone/>
              <a:tabLst/>
            </a:pPr>
            <a:r>
              <a:rPr lang="en-IN" altLang="en-US" sz="1200" dirty="0">
                <a:latin typeface="Arial" panose="020B0604020202020204" pitchFamily="34" charset="0"/>
              </a:rPr>
              <a:t>Deals with Complex technical questions. Should be authentic </a:t>
            </a:r>
            <a:r>
              <a:rPr lang="en-IN" altLang="en-US" sz="1200" dirty="0" err="1">
                <a:latin typeface="Arial" panose="020B0604020202020204" pitchFamily="34" charset="0"/>
              </a:rPr>
              <a:t>wrt</a:t>
            </a:r>
            <a:r>
              <a:rPr lang="en-IN" altLang="en-US" sz="1200" dirty="0">
                <a:latin typeface="Arial" panose="020B0604020202020204" pitchFamily="34" charset="0"/>
              </a:rPr>
              <a:t> Knowledge base</a:t>
            </a:r>
          </a:p>
          <a:p>
            <a:pPr marL="0" marR="0" lvl="0" indent="0" algn="l" defTabSz="914400" rtl="0" eaLnBrk="0" fontAlgn="base" latinLnBrk="0" hangingPunct="0">
              <a:lnSpc>
                <a:spcPct val="100000"/>
              </a:lnSpc>
              <a:spcBef>
                <a:spcPct val="0"/>
              </a:spcBef>
              <a:spcAft>
                <a:spcPct val="0"/>
              </a:spcAft>
              <a:buClrTx/>
              <a:buSzTx/>
              <a:buFontTx/>
              <a:buNone/>
              <a:tabLst/>
            </a:pPr>
            <a:endParaRPr lang="en-IN"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IN" altLang="en-US" sz="1200" dirty="0" err="1">
                <a:latin typeface="Arial" panose="020B0604020202020204" pitchFamily="34" charset="0"/>
              </a:rPr>
              <a:t>Top_P</a:t>
            </a:r>
            <a:r>
              <a:rPr lang="en-IN" altLang="en-US" sz="1200" dirty="0">
                <a:latin typeface="Arial" panose="020B0604020202020204"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IN" altLang="en-US" sz="1200" dirty="0">
                <a:latin typeface="Arial" panose="020B0604020202020204" pitchFamily="34" charset="0"/>
              </a:rPr>
              <a:t>Value set to : 1</a:t>
            </a:r>
          </a:p>
          <a:p>
            <a:pPr marL="0" marR="0" lvl="0" indent="0" algn="l" defTabSz="914400" rtl="0" eaLnBrk="0" fontAlgn="base" latinLnBrk="0" hangingPunct="0">
              <a:lnSpc>
                <a:spcPct val="100000"/>
              </a:lnSpc>
              <a:spcBef>
                <a:spcPct val="0"/>
              </a:spcBef>
              <a:spcAft>
                <a:spcPct val="0"/>
              </a:spcAft>
              <a:buClrTx/>
              <a:buSzTx/>
              <a:buFontTx/>
              <a:buNone/>
              <a:tabLst/>
            </a:pPr>
            <a:r>
              <a:rPr lang="en-IN" sz="1200" b="0" i="0" dirty="0">
                <a:solidFill>
                  <a:srgbClr val="0D0D0D"/>
                </a:solidFill>
                <a:effectLst/>
                <a:latin typeface="Söhne"/>
              </a:rPr>
              <a:t>consider the entire probability distribution</a:t>
            </a:r>
            <a:r>
              <a:rPr lang="en-IN" sz="1200" b="0" i="0" dirty="0">
                <a:solidFill>
                  <a:srgbClr val="0D0D0D"/>
                </a:solidFill>
                <a:effectLst/>
                <a:latin typeface="Arial" panose="020B0604020202020204" pitchFamily="34" charset="0"/>
              </a:rPr>
              <a:t>, </a:t>
            </a:r>
            <a:r>
              <a:rPr lang="en-IN" sz="1200" b="0" i="0" dirty="0">
                <a:solidFill>
                  <a:srgbClr val="0D0D0D"/>
                </a:solidFill>
                <a:effectLst/>
                <a:latin typeface="Söhne"/>
              </a:rPr>
              <a:t>more diverse set of possible tokens</a:t>
            </a:r>
            <a:endParaRPr lang="en-IN"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IN" sz="1200" b="0" i="0" dirty="0">
                <a:solidFill>
                  <a:srgbClr val="0D0D0D"/>
                </a:solidFill>
                <a:effectLst/>
                <a:latin typeface="Söhne"/>
              </a:rPr>
              <a:t>"top-p" is set to 0, it means that the model will consider only the most probable token (word) at each step of sampling</a:t>
            </a:r>
            <a:endParaRPr lang="en-IN"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200" b="0" i="0" u="none" strike="noStrike" cap="none" normalizeH="0" baseline="0" dirty="0">
                <a:ln>
                  <a:noFill/>
                </a:ln>
                <a:solidFill>
                  <a:schemeClr val="tx1"/>
                </a:solidFill>
                <a:effectLst/>
                <a:latin typeface="Arial" panose="020B0604020202020204" pitchFamily="34" charset="0"/>
              </a:rPr>
              <a:t>Tokens : 16000 Per minute</a:t>
            </a:r>
          </a:p>
          <a:p>
            <a:pPr marL="0" marR="0" lvl="0" indent="0" algn="l" defTabSz="914400" rtl="0" eaLnBrk="0" fontAlgn="base" latinLnBrk="0" hangingPunct="0">
              <a:lnSpc>
                <a:spcPct val="100000"/>
              </a:lnSpc>
              <a:spcBef>
                <a:spcPct val="0"/>
              </a:spcBef>
              <a:spcAft>
                <a:spcPct val="0"/>
              </a:spcAft>
              <a:buClrTx/>
              <a:buSzTx/>
              <a:buFontTx/>
              <a:buNone/>
              <a:tabLst/>
            </a:pPr>
            <a:r>
              <a:rPr lang="en-IN" altLang="en-US" sz="1200" dirty="0" err="1">
                <a:latin typeface="Arial" panose="020B0604020202020204" pitchFamily="34" charset="0"/>
              </a:rPr>
              <a:t>Gpt</a:t>
            </a:r>
            <a:r>
              <a:rPr lang="en-IN" altLang="en-US" sz="1200" dirty="0">
                <a:latin typeface="Arial" panose="020B0604020202020204" pitchFamily="34" charset="0"/>
              </a:rPr>
              <a:t> 3.5 Turbo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IN" altLang="en-US" sz="1200" dirty="0">
                <a:latin typeface="Arial" panose="020B0604020202020204" pitchFamily="34" charset="0"/>
              </a:rPr>
              <a:t>Why not </a:t>
            </a:r>
            <a:r>
              <a:rPr kumimoji="0" lang="en-IN" altLang="en-US" sz="1200" b="0" i="0" u="none" strike="noStrike" cap="none" normalizeH="0" baseline="0" dirty="0" err="1">
                <a:ln>
                  <a:noFill/>
                </a:ln>
                <a:solidFill>
                  <a:schemeClr val="tx1"/>
                </a:solidFill>
                <a:effectLst/>
                <a:latin typeface="Arial" panose="020B0604020202020204" pitchFamily="34" charset="0"/>
              </a:rPr>
              <a:t>Gpt</a:t>
            </a:r>
            <a:r>
              <a:rPr kumimoji="0" lang="en-IN" altLang="en-US" sz="1200" b="0" i="0" u="none" strike="noStrike" cap="none" normalizeH="0" baseline="0" dirty="0">
                <a:ln>
                  <a:noFill/>
                </a:ln>
                <a:solidFill>
                  <a:schemeClr val="tx1"/>
                </a:solidFill>
                <a:effectLst/>
                <a:latin typeface="Arial" panose="020B0604020202020204" pitchFamily="34" charset="0"/>
              </a:rPr>
              <a:t> 4</a:t>
            </a:r>
          </a:p>
          <a:p>
            <a:pPr marL="0" marR="0" lvl="0" indent="0" algn="l" defTabSz="914400" rtl="0" eaLnBrk="0" fontAlgn="base" latinLnBrk="0" hangingPunct="0">
              <a:lnSpc>
                <a:spcPct val="100000"/>
              </a:lnSpc>
              <a:spcBef>
                <a:spcPct val="0"/>
              </a:spcBef>
              <a:spcAft>
                <a:spcPct val="0"/>
              </a:spcAft>
              <a:buClrTx/>
              <a:buSzTx/>
              <a:buFontTx/>
              <a:buNone/>
              <a:tabLst/>
            </a:pPr>
            <a:r>
              <a:rPr lang="en-IN" altLang="en-US" sz="1200" dirty="0">
                <a:latin typeface="Arial" panose="020B0604020202020204" pitchFamily="34" charset="0"/>
              </a:rPr>
              <a:t>It </a:t>
            </a:r>
            <a:r>
              <a:rPr kumimoji="0" lang="en-IN" altLang="en-US" sz="1200" b="0" i="0" u="none" strike="noStrike" cap="none" normalizeH="0" baseline="0" dirty="0">
                <a:ln>
                  <a:noFill/>
                </a:ln>
                <a:solidFill>
                  <a:schemeClr val="tx1"/>
                </a:solidFill>
                <a:effectLst/>
                <a:latin typeface="Arial" panose="020B0604020202020204" pitchFamily="34" charset="0"/>
              </a:rPr>
              <a:t>is expensive and slow</a:t>
            </a:r>
          </a:p>
          <a:p>
            <a:pPr marL="0" marR="0" lvl="0" indent="0" algn="l" defTabSz="914400" rtl="0" eaLnBrk="0" fontAlgn="base" latinLnBrk="0" hangingPunct="0">
              <a:lnSpc>
                <a:spcPct val="100000"/>
              </a:lnSpc>
              <a:spcBef>
                <a:spcPct val="0"/>
              </a:spcBef>
              <a:spcAft>
                <a:spcPct val="0"/>
              </a:spcAft>
              <a:buClrTx/>
              <a:buSzTx/>
              <a:buFontTx/>
              <a:buNone/>
              <a:tabLst/>
            </a:pPr>
            <a:r>
              <a:rPr lang="en-IN" altLang="en-US" sz="1200" dirty="0">
                <a:latin typeface="Arial" panose="020B0604020202020204" pitchFamily="34" charset="0"/>
              </a:rPr>
              <a:t>But More a</a:t>
            </a:r>
            <a:r>
              <a:rPr kumimoji="0" lang="en-IN" altLang="en-US" sz="1200" b="0" i="0" u="none" strike="noStrike" cap="none" normalizeH="0" baseline="0" dirty="0">
                <a:ln>
                  <a:noFill/>
                </a:ln>
                <a:solidFill>
                  <a:schemeClr val="tx1"/>
                </a:solidFill>
                <a:effectLst/>
                <a:latin typeface="Arial" panose="020B0604020202020204" pitchFamily="34" charset="0"/>
              </a:rPr>
              <a:t>ccurate</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604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025773-351B-7FB5-53A7-86A92C5028A4}"/>
              </a:ext>
            </a:extLst>
          </p:cNvPr>
          <p:cNvSpPr>
            <a:spLocks noChangeArrowheads="1"/>
          </p:cNvSpPr>
          <p:nvPr/>
        </p:nvSpPr>
        <p:spPr bwMode="auto">
          <a:xfrm>
            <a:off x="0" y="-238475"/>
            <a:ext cx="7968343"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5400" b="0" i="0" u="none" strike="noStrike" cap="none" normalizeH="0" baseline="0" dirty="0">
                <a:ln>
                  <a:noFill/>
                </a:ln>
                <a:solidFill>
                  <a:schemeClr val="tx1"/>
                </a:solidFill>
                <a:effectLst/>
                <a:latin typeface="Arial" panose="020B0604020202020204" pitchFamily="34"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Is the new index is configured while the reingestion is done in DEV?!</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The total storage shows 300MB. The input files are in GB how the Index can just become 300MB. Is that with the including the entire chunks together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SI semantic ranker is used?!</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hlinkClick r:id="rId2" tooltip="https://techcommunity.microsoft.com/t5/ai-azure-ai-services-blog/azure-ai-search-outperforming-vector-search-with-hybrid/ba-p/3929167#:~:text=keyword%3a%20uses%20traditional%20full%2dtext,representations%20using%20an%20embedding%20model."/>
              </a:rPr>
              <a:t>https://techcommunity.microsoft.com/t5/ai-azure-ai-services-blog/azure-ai-search-outperforming-vector-search-with-hybrid/ba-p/3929167#:~:text=Keyword%3A%20Uses%20traditional%20full%2Dtext,representations%20using%20an%20embedding%20model.</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In which RG Azure </a:t>
            </a:r>
            <a:r>
              <a:rPr kumimoji="0" lang="en-US" altLang="en-US" sz="1200" b="0" i="0" u="none" strike="noStrike" cap="none" normalizeH="0" baseline="0" dirty="0" err="1">
                <a:ln>
                  <a:noFill/>
                </a:ln>
                <a:solidFill>
                  <a:schemeClr val="tx1"/>
                </a:solidFill>
                <a:effectLst/>
                <a:latin typeface="Arial" panose="020B0604020202020204" pitchFamily="34" charset="0"/>
              </a:rPr>
              <a:t>OPenAI</a:t>
            </a:r>
            <a:r>
              <a:rPr kumimoji="0" lang="en-US" altLang="en-US" sz="1200" b="0" i="0" u="none" strike="noStrike" cap="none" normalizeH="0" baseline="0" dirty="0">
                <a:ln>
                  <a:noFill/>
                </a:ln>
                <a:solidFill>
                  <a:schemeClr val="tx1"/>
                </a:solidFill>
                <a:effectLst/>
                <a:latin typeface="Arial" panose="020B0604020202020204" pitchFamily="34" charset="0"/>
              </a:rPr>
              <a:t> is created. Lets create a </a:t>
            </a:r>
            <a:r>
              <a:rPr kumimoji="0" lang="en-US" altLang="en-US" sz="1200" b="0" i="0" u="none" strike="noStrike" cap="none" normalizeH="0" baseline="0" dirty="0" err="1">
                <a:ln>
                  <a:noFill/>
                </a:ln>
                <a:solidFill>
                  <a:schemeClr val="tx1"/>
                </a:solidFill>
                <a:effectLst/>
                <a:latin typeface="Arial" panose="020B0604020202020204" pitchFamily="34" charset="0"/>
              </a:rPr>
              <a:t>seperate</a:t>
            </a:r>
            <a:r>
              <a:rPr kumimoji="0" lang="en-US" altLang="en-US" sz="1200" b="0" i="0" u="none" strike="noStrike" cap="none" normalizeH="0" baseline="0" dirty="0">
                <a:ln>
                  <a:noFill/>
                </a:ln>
                <a:solidFill>
                  <a:schemeClr val="tx1"/>
                </a:solidFill>
                <a:effectLst/>
                <a:latin typeface="Arial" panose="020B0604020202020204" pitchFamily="34" charset="0"/>
              </a:rPr>
              <a:t> one for fluke-tsp-</a:t>
            </a:r>
            <a:r>
              <a:rPr kumimoji="0" lang="en-US" altLang="en-US" sz="1200" b="0" i="0" u="none" strike="noStrike" cap="none" normalizeH="0" baseline="0" dirty="0" err="1">
                <a:ln>
                  <a:noFill/>
                </a:ln>
                <a:solidFill>
                  <a:schemeClr val="tx1"/>
                </a:solidFill>
                <a:effectLst/>
                <a:latin typeface="Arial" panose="020B0604020202020204" pitchFamily="34" charset="0"/>
              </a:rPr>
              <a:t>gpt</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Need to develop a BI report for the </a:t>
            </a:r>
            <a:r>
              <a:rPr kumimoji="0" lang="en-US" altLang="en-US" sz="1200" b="0" i="0" u="none" strike="noStrike" cap="none" normalizeH="0" baseline="0" dirty="0" err="1">
                <a:ln>
                  <a:noFill/>
                </a:ln>
                <a:solidFill>
                  <a:schemeClr val="tx1"/>
                </a:solidFill>
                <a:effectLst/>
                <a:latin typeface="Arial" panose="020B0604020202020204" pitchFamily="34" charset="0"/>
              </a:rPr>
              <a:t>Doctransltr</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1026" name="Picture 2" descr="image">
            <a:extLst>
              <a:ext uri="{FF2B5EF4-FFF2-40B4-BE49-F238E27FC236}">
                <a16:creationId xmlns:a16="http://schemas.microsoft.com/office/drawing/2014/main" id="{CFDED838-9C00-3CC0-E782-CA9F4A70C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6999" y="-3300095"/>
            <a:ext cx="2539909" cy="4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3" name="Espace réservé du texte 8">
            <a:extLst>
              <a:ext uri="{FF2B5EF4-FFF2-40B4-BE49-F238E27FC236}">
                <a16:creationId xmlns:a16="http://schemas.microsoft.com/office/drawing/2014/main" id="{39EB9DFE-B124-4FFD-B447-0026AC25130F}"/>
              </a:ext>
            </a:extLst>
          </p:cNvPr>
          <p:cNvSpPr txBox="1">
            <a:spLocks/>
          </p:cNvSpPr>
          <p:nvPr/>
        </p:nvSpPr>
        <p:spPr>
          <a:xfrm>
            <a:off x="382911" y="288485"/>
            <a:ext cx="10768013" cy="36933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en-IN" sz="2400" b="1" i="0" u="none" strike="noStrike" kern="1200" cap="none" spc="0" normalizeH="0" baseline="0" noProof="0" dirty="0">
                <a:ln>
                  <a:noFill/>
                </a:ln>
                <a:solidFill>
                  <a:schemeClr val="accent1"/>
                </a:solidFill>
                <a:effectLst/>
                <a:uLnTx/>
                <a:uFillTx/>
                <a:latin typeface="Ubuntu Light"/>
                <a:ea typeface="+mn-ea"/>
                <a:cs typeface="+mn-cs"/>
              </a:rPr>
              <a:t>Architecture Diagram </a:t>
            </a:r>
          </a:p>
        </p:txBody>
      </p:sp>
      <p:grpSp>
        <p:nvGrpSpPr>
          <p:cNvPr id="1215" name="Group 1214">
            <a:extLst>
              <a:ext uri="{FF2B5EF4-FFF2-40B4-BE49-F238E27FC236}">
                <a16:creationId xmlns:a16="http://schemas.microsoft.com/office/drawing/2014/main" id="{BCF8D351-FB06-94D0-FB80-CE20968A70F2}"/>
              </a:ext>
            </a:extLst>
          </p:cNvPr>
          <p:cNvGrpSpPr/>
          <p:nvPr/>
        </p:nvGrpSpPr>
        <p:grpSpPr>
          <a:xfrm>
            <a:off x="626103" y="792571"/>
            <a:ext cx="10281627" cy="5620001"/>
            <a:chOff x="777800" y="1244600"/>
            <a:chExt cx="9557733" cy="5033218"/>
          </a:xfrm>
        </p:grpSpPr>
        <p:pic>
          <p:nvPicPr>
            <p:cNvPr id="18" name="Picture 17">
              <a:extLst>
                <a:ext uri="{FF2B5EF4-FFF2-40B4-BE49-F238E27FC236}">
                  <a16:creationId xmlns:a16="http://schemas.microsoft.com/office/drawing/2014/main" id="{77BADE6A-2367-47C1-B13E-64947158D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998090" flipH="1">
              <a:off x="847911" y="4059597"/>
              <a:ext cx="6377321" cy="1272437"/>
            </a:xfrm>
            <a:prstGeom prst="rect">
              <a:avLst/>
            </a:prstGeom>
          </p:spPr>
        </p:pic>
        <p:sp>
          <p:nvSpPr>
            <p:cNvPr id="1130" name="Rectangle: Rounded Corners 1129">
              <a:extLst>
                <a:ext uri="{FF2B5EF4-FFF2-40B4-BE49-F238E27FC236}">
                  <a16:creationId xmlns:a16="http://schemas.microsoft.com/office/drawing/2014/main" id="{94DEB8F8-63F5-495C-44A9-CB14E24C9640}"/>
                </a:ext>
              </a:extLst>
            </p:cNvPr>
            <p:cNvSpPr/>
            <p:nvPr/>
          </p:nvSpPr>
          <p:spPr>
            <a:xfrm>
              <a:off x="7175733" y="5174758"/>
              <a:ext cx="1808416" cy="890260"/>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60000"/>
                    <a:lumOff val="40000"/>
                  </a:schemeClr>
                </a:solidFill>
              </a:endParaRPr>
            </a:p>
          </p:txBody>
        </p:sp>
        <p:grpSp>
          <p:nvGrpSpPr>
            <p:cNvPr id="1132" name="Group 1131">
              <a:extLst>
                <a:ext uri="{FF2B5EF4-FFF2-40B4-BE49-F238E27FC236}">
                  <a16:creationId xmlns:a16="http://schemas.microsoft.com/office/drawing/2014/main" id="{BB753C54-E642-9A7F-A49F-C225CF8EA752}"/>
                </a:ext>
              </a:extLst>
            </p:cNvPr>
            <p:cNvGrpSpPr/>
            <p:nvPr/>
          </p:nvGrpSpPr>
          <p:grpSpPr>
            <a:xfrm>
              <a:off x="1337482" y="1244600"/>
              <a:ext cx="8998051" cy="5033218"/>
              <a:chOff x="724301" y="500516"/>
              <a:chExt cx="9644348" cy="6181933"/>
            </a:xfrm>
          </p:grpSpPr>
          <p:sp>
            <p:nvSpPr>
              <p:cNvPr id="1133" name="Rectangle: Rounded Corners 1132">
                <a:extLst>
                  <a:ext uri="{FF2B5EF4-FFF2-40B4-BE49-F238E27FC236}">
                    <a16:creationId xmlns:a16="http://schemas.microsoft.com/office/drawing/2014/main" id="{2271789B-72E2-919C-B7E4-0AB5CABEE27D}"/>
                  </a:ext>
                </a:extLst>
              </p:cNvPr>
              <p:cNvSpPr/>
              <p:nvPr/>
            </p:nvSpPr>
            <p:spPr>
              <a:xfrm>
                <a:off x="1299677" y="706544"/>
                <a:ext cx="2092754" cy="938706"/>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60000"/>
                      <a:lumOff val="40000"/>
                    </a:schemeClr>
                  </a:solidFill>
                </a:endParaRPr>
              </a:p>
            </p:txBody>
          </p:sp>
          <p:grpSp>
            <p:nvGrpSpPr>
              <p:cNvPr id="1134" name="Group 1133">
                <a:extLst>
                  <a:ext uri="{FF2B5EF4-FFF2-40B4-BE49-F238E27FC236}">
                    <a16:creationId xmlns:a16="http://schemas.microsoft.com/office/drawing/2014/main" id="{7A7C1BCA-03EE-124F-E2CC-4C7098AC5F13}"/>
                  </a:ext>
                </a:extLst>
              </p:cNvPr>
              <p:cNvGrpSpPr/>
              <p:nvPr/>
            </p:nvGrpSpPr>
            <p:grpSpPr>
              <a:xfrm>
                <a:off x="1497625" y="724624"/>
                <a:ext cx="1593644" cy="835024"/>
                <a:chOff x="862002" y="869700"/>
                <a:chExt cx="1593644" cy="835024"/>
              </a:xfrm>
            </p:grpSpPr>
            <p:pic>
              <p:nvPicPr>
                <p:cNvPr id="1183" name="Picture 1182">
                  <a:extLst>
                    <a:ext uri="{FF2B5EF4-FFF2-40B4-BE49-F238E27FC236}">
                      <a16:creationId xmlns:a16="http://schemas.microsoft.com/office/drawing/2014/main" id="{C28EBC3E-1043-903C-2851-7DA4C37D2EEF}"/>
                    </a:ext>
                  </a:extLst>
                </p:cNvPr>
                <p:cNvPicPr>
                  <a:picLocks noChangeAspect="1"/>
                </p:cNvPicPr>
                <p:nvPr/>
              </p:nvPicPr>
              <p:blipFill rotWithShape="1">
                <a:blip r:embed="rId4"/>
                <a:srcRect r="65593"/>
                <a:stretch/>
              </p:blipFill>
              <p:spPr>
                <a:xfrm>
                  <a:off x="862002" y="869700"/>
                  <a:ext cx="874260" cy="835024"/>
                </a:xfrm>
                <a:prstGeom prst="rect">
                  <a:avLst/>
                </a:prstGeom>
              </p:spPr>
            </p:pic>
            <p:pic>
              <p:nvPicPr>
                <p:cNvPr id="1184" name="Picture 1183">
                  <a:extLst>
                    <a:ext uri="{FF2B5EF4-FFF2-40B4-BE49-F238E27FC236}">
                      <a16:creationId xmlns:a16="http://schemas.microsoft.com/office/drawing/2014/main" id="{ABF17985-485C-C7EA-022C-5CD667DEF998}"/>
                    </a:ext>
                  </a:extLst>
                </p:cNvPr>
                <p:cNvPicPr>
                  <a:picLocks noChangeAspect="1"/>
                </p:cNvPicPr>
                <p:nvPr/>
              </p:nvPicPr>
              <p:blipFill>
                <a:blip r:embed="rId5"/>
                <a:stretch>
                  <a:fillRect/>
                </a:stretch>
              </p:blipFill>
              <p:spPr>
                <a:xfrm>
                  <a:off x="1814998" y="962423"/>
                  <a:ext cx="640648" cy="652156"/>
                </a:xfrm>
                <a:prstGeom prst="rect">
                  <a:avLst/>
                </a:prstGeom>
              </p:spPr>
            </p:pic>
          </p:grpSp>
          <p:grpSp>
            <p:nvGrpSpPr>
              <p:cNvPr id="1135" name="Group 1134">
                <a:extLst>
                  <a:ext uri="{FF2B5EF4-FFF2-40B4-BE49-F238E27FC236}">
                    <a16:creationId xmlns:a16="http://schemas.microsoft.com/office/drawing/2014/main" id="{208DBA13-0AC1-E4D1-85EC-FF264454AAB1}"/>
                  </a:ext>
                </a:extLst>
              </p:cNvPr>
              <p:cNvGrpSpPr/>
              <p:nvPr/>
            </p:nvGrpSpPr>
            <p:grpSpPr>
              <a:xfrm>
                <a:off x="7013167" y="5386239"/>
                <a:ext cx="1879645" cy="967218"/>
                <a:chOff x="6937255" y="5457322"/>
                <a:chExt cx="1943396" cy="1111307"/>
              </a:xfrm>
            </p:grpSpPr>
            <p:grpSp>
              <p:nvGrpSpPr>
                <p:cNvPr id="1177" name="Group 1176">
                  <a:extLst>
                    <a:ext uri="{FF2B5EF4-FFF2-40B4-BE49-F238E27FC236}">
                      <a16:creationId xmlns:a16="http://schemas.microsoft.com/office/drawing/2014/main" id="{9AE45A2C-35E4-96A8-1935-403C9958EE6E}"/>
                    </a:ext>
                  </a:extLst>
                </p:cNvPr>
                <p:cNvGrpSpPr/>
                <p:nvPr/>
              </p:nvGrpSpPr>
              <p:grpSpPr>
                <a:xfrm>
                  <a:off x="6937255" y="5457322"/>
                  <a:ext cx="987474" cy="1111307"/>
                  <a:chOff x="2051126" y="4730386"/>
                  <a:chExt cx="1543129" cy="1727289"/>
                </a:xfrm>
              </p:grpSpPr>
              <p:grpSp>
                <p:nvGrpSpPr>
                  <p:cNvPr id="1179" name="Group 1178">
                    <a:extLst>
                      <a:ext uri="{FF2B5EF4-FFF2-40B4-BE49-F238E27FC236}">
                        <a16:creationId xmlns:a16="http://schemas.microsoft.com/office/drawing/2014/main" id="{1EBF40DD-BFF4-459C-68E2-826F28647842}"/>
                      </a:ext>
                    </a:extLst>
                  </p:cNvPr>
                  <p:cNvGrpSpPr/>
                  <p:nvPr/>
                </p:nvGrpSpPr>
                <p:grpSpPr>
                  <a:xfrm>
                    <a:off x="2051126" y="4730386"/>
                    <a:ext cx="1543129" cy="1727289"/>
                    <a:chOff x="6466998" y="3999380"/>
                    <a:chExt cx="1543129" cy="1727289"/>
                  </a:xfrm>
                </p:grpSpPr>
                <p:pic>
                  <p:nvPicPr>
                    <p:cNvPr id="1181" name="Picture 1180">
                      <a:extLst>
                        <a:ext uri="{FF2B5EF4-FFF2-40B4-BE49-F238E27FC236}">
                          <a16:creationId xmlns:a16="http://schemas.microsoft.com/office/drawing/2014/main" id="{34A8E9A7-E94B-5DDA-89EB-494950A29A89}"/>
                        </a:ext>
                      </a:extLst>
                    </p:cNvPr>
                    <p:cNvPicPr>
                      <a:picLocks noChangeAspect="1"/>
                    </p:cNvPicPr>
                    <p:nvPr/>
                  </p:nvPicPr>
                  <p:blipFill>
                    <a:blip r:embed="rId6"/>
                    <a:stretch>
                      <a:fillRect/>
                    </a:stretch>
                  </p:blipFill>
                  <p:spPr>
                    <a:xfrm>
                      <a:off x="6466998" y="3999380"/>
                      <a:ext cx="1543129" cy="1727289"/>
                    </a:xfrm>
                    <a:prstGeom prst="rect">
                      <a:avLst/>
                    </a:prstGeom>
                  </p:spPr>
                </p:pic>
                <p:pic>
                  <p:nvPicPr>
                    <p:cNvPr id="1182" name="Picture 1181">
                      <a:extLst>
                        <a:ext uri="{FF2B5EF4-FFF2-40B4-BE49-F238E27FC236}">
                          <a16:creationId xmlns:a16="http://schemas.microsoft.com/office/drawing/2014/main" id="{025FBC59-7BC4-258D-1D95-0D623607FFAC}"/>
                        </a:ext>
                      </a:extLst>
                    </p:cNvPr>
                    <p:cNvPicPr>
                      <a:picLocks noChangeAspect="1"/>
                    </p:cNvPicPr>
                    <p:nvPr/>
                  </p:nvPicPr>
                  <p:blipFill>
                    <a:blip r:embed="rId7"/>
                    <a:stretch>
                      <a:fillRect/>
                    </a:stretch>
                  </p:blipFill>
                  <p:spPr>
                    <a:xfrm>
                      <a:off x="6825756" y="5221273"/>
                      <a:ext cx="1152847" cy="373291"/>
                    </a:xfrm>
                    <a:prstGeom prst="rect">
                      <a:avLst/>
                    </a:prstGeom>
                  </p:spPr>
                </p:pic>
              </p:grpSp>
              <p:pic>
                <p:nvPicPr>
                  <p:cNvPr id="1180" name="Picture 1179">
                    <a:extLst>
                      <a:ext uri="{FF2B5EF4-FFF2-40B4-BE49-F238E27FC236}">
                        <a16:creationId xmlns:a16="http://schemas.microsoft.com/office/drawing/2014/main" id="{CB00763F-91F1-54C6-A60C-E4920ED53251}"/>
                      </a:ext>
                    </a:extLst>
                  </p:cNvPr>
                  <p:cNvPicPr>
                    <a:picLocks noChangeAspect="1"/>
                  </p:cNvPicPr>
                  <p:nvPr/>
                </p:nvPicPr>
                <p:blipFill>
                  <a:blip r:embed="rId8"/>
                  <a:stretch>
                    <a:fillRect/>
                  </a:stretch>
                </p:blipFill>
                <p:spPr>
                  <a:xfrm>
                    <a:off x="2269905" y="6051254"/>
                    <a:ext cx="1023097" cy="166997"/>
                  </a:xfrm>
                  <a:prstGeom prst="rect">
                    <a:avLst/>
                  </a:prstGeom>
                </p:spPr>
              </p:pic>
            </p:grpSp>
            <p:pic>
              <p:nvPicPr>
                <p:cNvPr id="1178" name="Picture 1177">
                  <a:extLst>
                    <a:ext uri="{FF2B5EF4-FFF2-40B4-BE49-F238E27FC236}">
                      <a16:creationId xmlns:a16="http://schemas.microsoft.com/office/drawing/2014/main" id="{7D0E8C9C-C6AA-44A9-77EA-AA8C6685CA29}"/>
                    </a:ext>
                  </a:extLst>
                </p:cNvPr>
                <p:cNvPicPr>
                  <a:picLocks noChangeAspect="1"/>
                </p:cNvPicPr>
                <p:nvPr/>
              </p:nvPicPr>
              <p:blipFill rotWithShape="1">
                <a:blip r:embed="rId9"/>
                <a:srcRect l="17801" t="4793" r="16234" b="40957"/>
                <a:stretch/>
              </p:blipFill>
              <p:spPr>
                <a:xfrm>
                  <a:off x="7975875" y="5535573"/>
                  <a:ext cx="904776" cy="769930"/>
                </a:xfrm>
                <a:prstGeom prst="rect">
                  <a:avLst/>
                </a:prstGeom>
              </p:spPr>
            </p:pic>
          </p:grpSp>
          <p:grpSp>
            <p:nvGrpSpPr>
              <p:cNvPr id="1136" name="Group 1135">
                <a:extLst>
                  <a:ext uri="{FF2B5EF4-FFF2-40B4-BE49-F238E27FC236}">
                    <a16:creationId xmlns:a16="http://schemas.microsoft.com/office/drawing/2014/main" id="{0AABD3A6-A526-0F05-06A8-499951B14EA4}"/>
                  </a:ext>
                </a:extLst>
              </p:cNvPr>
              <p:cNvGrpSpPr/>
              <p:nvPr/>
            </p:nvGrpSpPr>
            <p:grpSpPr>
              <a:xfrm>
                <a:off x="1573925" y="1922707"/>
                <a:ext cx="8020073" cy="2525784"/>
                <a:chOff x="2034902" y="1939590"/>
                <a:chExt cx="8020073" cy="2525784"/>
              </a:xfrm>
            </p:grpSpPr>
            <p:pic>
              <p:nvPicPr>
                <p:cNvPr id="1171" name="Picture 1170">
                  <a:extLst>
                    <a:ext uri="{FF2B5EF4-FFF2-40B4-BE49-F238E27FC236}">
                      <a16:creationId xmlns:a16="http://schemas.microsoft.com/office/drawing/2014/main" id="{5F629F0D-1435-DDFE-E191-7D46F348FC2B}"/>
                    </a:ext>
                  </a:extLst>
                </p:cNvPr>
                <p:cNvPicPr>
                  <a:picLocks noChangeAspect="1"/>
                </p:cNvPicPr>
                <p:nvPr/>
              </p:nvPicPr>
              <p:blipFill rotWithShape="1">
                <a:blip r:embed="rId10"/>
                <a:srcRect l="21957" t="27189" r="24064"/>
                <a:stretch/>
              </p:blipFill>
              <p:spPr>
                <a:xfrm>
                  <a:off x="8925333" y="3532510"/>
                  <a:ext cx="1129642" cy="903798"/>
                </a:xfrm>
                <a:prstGeom prst="rect">
                  <a:avLst/>
                </a:prstGeom>
              </p:spPr>
            </p:pic>
            <p:pic>
              <p:nvPicPr>
                <p:cNvPr id="1172" name="Picture 1171">
                  <a:extLst>
                    <a:ext uri="{FF2B5EF4-FFF2-40B4-BE49-F238E27FC236}">
                      <a16:creationId xmlns:a16="http://schemas.microsoft.com/office/drawing/2014/main" id="{26C21FCE-9370-A1FF-8D23-E964853C8878}"/>
                    </a:ext>
                  </a:extLst>
                </p:cNvPr>
                <p:cNvPicPr>
                  <a:picLocks noChangeAspect="1"/>
                </p:cNvPicPr>
                <p:nvPr/>
              </p:nvPicPr>
              <p:blipFill rotWithShape="1">
                <a:blip r:embed="rId11"/>
                <a:srcRect t="17527"/>
                <a:stretch/>
              </p:blipFill>
              <p:spPr>
                <a:xfrm>
                  <a:off x="7201785" y="1939590"/>
                  <a:ext cx="950220" cy="839090"/>
                </a:xfrm>
                <a:prstGeom prst="rect">
                  <a:avLst/>
                </a:prstGeom>
              </p:spPr>
            </p:pic>
            <p:grpSp>
              <p:nvGrpSpPr>
                <p:cNvPr id="1173" name="Group 1172">
                  <a:extLst>
                    <a:ext uri="{FF2B5EF4-FFF2-40B4-BE49-F238E27FC236}">
                      <a16:creationId xmlns:a16="http://schemas.microsoft.com/office/drawing/2014/main" id="{2D21BCAB-34E0-4DC6-E028-5277EE7684F3}"/>
                    </a:ext>
                  </a:extLst>
                </p:cNvPr>
                <p:cNvGrpSpPr/>
                <p:nvPr/>
              </p:nvGrpSpPr>
              <p:grpSpPr>
                <a:xfrm>
                  <a:off x="2034902" y="3526669"/>
                  <a:ext cx="1325844" cy="938705"/>
                  <a:chOff x="966799" y="3317549"/>
                  <a:chExt cx="1502367" cy="1120626"/>
                </a:xfrm>
              </p:grpSpPr>
              <p:sp>
                <p:nvSpPr>
                  <p:cNvPr id="1174" name="Rectangle: Rounded Corners 1173">
                    <a:extLst>
                      <a:ext uri="{FF2B5EF4-FFF2-40B4-BE49-F238E27FC236}">
                        <a16:creationId xmlns:a16="http://schemas.microsoft.com/office/drawing/2014/main" id="{9E60D6A5-80C7-BEEF-1885-D2C72F35ADBE}"/>
                      </a:ext>
                    </a:extLst>
                  </p:cNvPr>
                  <p:cNvSpPr/>
                  <p:nvPr/>
                </p:nvSpPr>
                <p:spPr>
                  <a:xfrm>
                    <a:off x="966799" y="3317549"/>
                    <a:ext cx="1502367" cy="1120626"/>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60000"/>
                          <a:lumOff val="40000"/>
                        </a:schemeClr>
                      </a:solidFill>
                    </a:endParaRPr>
                  </a:p>
                </p:txBody>
              </p:sp>
              <p:pic>
                <p:nvPicPr>
                  <p:cNvPr id="1175" name="Picture 1174">
                    <a:extLst>
                      <a:ext uri="{FF2B5EF4-FFF2-40B4-BE49-F238E27FC236}">
                        <a16:creationId xmlns:a16="http://schemas.microsoft.com/office/drawing/2014/main" id="{5B4CB03D-3F0A-E4F6-3EED-7E5AD0FDFCCC}"/>
                      </a:ext>
                    </a:extLst>
                  </p:cNvPr>
                  <p:cNvPicPr>
                    <a:picLocks noChangeAspect="1"/>
                  </p:cNvPicPr>
                  <p:nvPr/>
                </p:nvPicPr>
                <p:blipFill>
                  <a:blip r:embed="rId12"/>
                  <a:stretch>
                    <a:fillRect/>
                  </a:stretch>
                </p:blipFill>
                <p:spPr>
                  <a:xfrm>
                    <a:off x="1151458" y="3358278"/>
                    <a:ext cx="1075533" cy="985511"/>
                  </a:xfrm>
                  <a:prstGeom prst="rect">
                    <a:avLst/>
                  </a:prstGeom>
                </p:spPr>
              </p:pic>
            </p:grpSp>
          </p:grpSp>
          <p:grpSp>
            <p:nvGrpSpPr>
              <p:cNvPr id="1137" name="Group 1136">
                <a:extLst>
                  <a:ext uri="{FF2B5EF4-FFF2-40B4-BE49-F238E27FC236}">
                    <a16:creationId xmlns:a16="http://schemas.microsoft.com/office/drawing/2014/main" id="{A27488FA-2453-EEC3-C217-5005D47B6C3D}"/>
                  </a:ext>
                </a:extLst>
              </p:cNvPr>
              <p:cNvGrpSpPr/>
              <p:nvPr/>
            </p:nvGrpSpPr>
            <p:grpSpPr>
              <a:xfrm>
                <a:off x="1666787" y="1969620"/>
                <a:ext cx="8313552" cy="753554"/>
                <a:chOff x="2637982" y="2090014"/>
                <a:chExt cx="8313552" cy="753554"/>
              </a:xfrm>
            </p:grpSpPr>
            <p:pic>
              <p:nvPicPr>
                <p:cNvPr id="1168" name="Picture 1167">
                  <a:extLst>
                    <a:ext uri="{FF2B5EF4-FFF2-40B4-BE49-F238E27FC236}">
                      <a16:creationId xmlns:a16="http://schemas.microsoft.com/office/drawing/2014/main" id="{61E123CD-1730-93AF-5C1A-4FC830430191}"/>
                    </a:ext>
                  </a:extLst>
                </p:cNvPr>
                <p:cNvPicPr>
                  <a:picLocks noChangeAspect="1"/>
                </p:cNvPicPr>
                <p:nvPr/>
              </p:nvPicPr>
              <p:blipFill>
                <a:blip r:embed="rId13"/>
                <a:stretch>
                  <a:fillRect/>
                </a:stretch>
              </p:blipFill>
              <p:spPr>
                <a:xfrm>
                  <a:off x="2637982" y="2175804"/>
                  <a:ext cx="730530" cy="600810"/>
                </a:xfrm>
                <a:prstGeom prst="rect">
                  <a:avLst/>
                </a:prstGeom>
              </p:spPr>
            </p:pic>
            <p:pic>
              <p:nvPicPr>
                <p:cNvPr id="1169" name="Picture 1168">
                  <a:extLst>
                    <a:ext uri="{FF2B5EF4-FFF2-40B4-BE49-F238E27FC236}">
                      <a16:creationId xmlns:a16="http://schemas.microsoft.com/office/drawing/2014/main" id="{FD3E5DD9-9BBB-31F0-1CAA-1044BA9DDBD1}"/>
                    </a:ext>
                  </a:extLst>
                </p:cNvPr>
                <p:cNvPicPr>
                  <a:picLocks noChangeAspect="1"/>
                </p:cNvPicPr>
                <p:nvPr/>
              </p:nvPicPr>
              <p:blipFill>
                <a:blip r:embed="rId14"/>
                <a:stretch>
                  <a:fillRect/>
                </a:stretch>
              </p:blipFill>
              <p:spPr>
                <a:xfrm>
                  <a:off x="5840613" y="2090014"/>
                  <a:ext cx="916252" cy="753554"/>
                </a:xfrm>
                <a:prstGeom prst="rect">
                  <a:avLst/>
                </a:prstGeom>
              </p:spPr>
            </p:pic>
            <p:pic>
              <p:nvPicPr>
                <p:cNvPr id="1170" name="Picture 1169">
                  <a:extLst>
                    <a:ext uri="{FF2B5EF4-FFF2-40B4-BE49-F238E27FC236}">
                      <a16:creationId xmlns:a16="http://schemas.microsoft.com/office/drawing/2014/main" id="{572AC88A-4C70-7B94-DAF1-781E0DC2E7A1}"/>
                    </a:ext>
                  </a:extLst>
                </p:cNvPr>
                <p:cNvPicPr>
                  <a:picLocks noChangeAspect="1"/>
                </p:cNvPicPr>
                <p:nvPr/>
              </p:nvPicPr>
              <p:blipFill>
                <a:blip r:embed="rId14"/>
                <a:stretch>
                  <a:fillRect/>
                </a:stretch>
              </p:blipFill>
              <p:spPr>
                <a:xfrm>
                  <a:off x="10035282" y="2090014"/>
                  <a:ext cx="916252" cy="753554"/>
                </a:xfrm>
                <a:prstGeom prst="rect">
                  <a:avLst/>
                </a:prstGeom>
              </p:spPr>
            </p:pic>
          </p:grpSp>
          <p:cxnSp>
            <p:nvCxnSpPr>
              <p:cNvPr id="1138" name="Straight Arrow Connector 1137">
                <a:extLst>
                  <a:ext uri="{FF2B5EF4-FFF2-40B4-BE49-F238E27FC236}">
                    <a16:creationId xmlns:a16="http://schemas.microsoft.com/office/drawing/2014/main" id="{0F5F7C91-6405-8153-934A-E60BAC18AC1E}"/>
                  </a:ext>
                </a:extLst>
              </p:cNvPr>
              <p:cNvCxnSpPr>
                <a:cxnSpLocks/>
                <a:stCxn id="1168" idx="3"/>
                <a:endCxn id="1169" idx="1"/>
              </p:cNvCxnSpPr>
              <p:nvPr/>
            </p:nvCxnSpPr>
            <p:spPr>
              <a:xfrm flipV="1">
                <a:off x="2397317" y="2346397"/>
                <a:ext cx="2472101" cy="9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9" name="Straight Arrow Connector 1138">
                <a:extLst>
                  <a:ext uri="{FF2B5EF4-FFF2-40B4-BE49-F238E27FC236}">
                    <a16:creationId xmlns:a16="http://schemas.microsoft.com/office/drawing/2014/main" id="{AE4D1026-6191-1CD2-4632-C9E2D22B2CEA}"/>
                  </a:ext>
                </a:extLst>
              </p:cNvPr>
              <p:cNvCxnSpPr>
                <a:cxnSpLocks/>
                <a:stCxn id="1168" idx="2"/>
              </p:cNvCxnSpPr>
              <p:nvPr/>
            </p:nvCxnSpPr>
            <p:spPr>
              <a:xfrm>
                <a:off x="2032052" y="2656220"/>
                <a:ext cx="15756" cy="812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0" name="Straight Arrow Connector 1139">
                <a:extLst>
                  <a:ext uri="{FF2B5EF4-FFF2-40B4-BE49-F238E27FC236}">
                    <a16:creationId xmlns:a16="http://schemas.microsoft.com/office/drawing/2014/main" id="{6A7106E2-2C0E-2147-45CF-5520804DF2E9}"/>
                  </a:ext>
                </a:extLst>
              </p:cNvPr>
              <p:cNvCxnSpPr>
                <a:cxnSpLocks/>
                <a:stCxn id="1172" idx="3"/>
                <a:endCxn id="1170" idx="1"/>
              </p:cNvCxnSpPr>
              <p:nvPr/>
            </p:nvCxnSpPr>
            <p:spPr>
              <a:xfrm>
                <a:off x="7691028" y="2342252"/>
                <a:ext cx="1373059" cy="414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41" name="Connector: Elbow 1140">
                <a:extLst>
                  <a:ext uri="{FF2B5EF4-FFF2-40B4-BE49-F238E27FC236}">
                    <a16:creationId xmlns:a16="http://schemas.microsoft.com/office/drawing/2014/main" id="{E8C04F18-04CB-1C1F-679A-6E787BEF3868}"/>
                  </a:ext>
                </a:extLst>
              </p:cNvPr>
              <p:cNvCxnSpPr>
                <a:stCxn id="1163" idx="0"/>
                <a:endCxn id="1171" idx="2"/>
              </p:cNvCxnSpPr>
              <p:nvPr/>
            </p:nvCxnSpPr>
            <p:spPr>
              <a:xfrm rot="5400000" flipH="1" flipV="1">
                <a:off x="5780651" y="2031206"/>
                <a:ext cx="860307" cy="56367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2" name="Straight Arrow Connector 1141">
                <a:extLst>
                  <a:ext uri="{FF2B5EF4-FFF2-40B4-BE49-F238E27FC236}">
                    <a16:creationId xmlns:a16="http://schemas.microsoft.com/office/drawing/2014/main" id="{E29FE37F-5610-8209-51DC-F07293172DB6}"/>
                  </a:ext>
                </a:extLst>
              </p:cNvPr>
              <p:cNvCxnSpPr>
                <a:stCxn id="1181" idx="1"/>
                <a:endCxn id="1163" idx="3"/>
              </p:cNvCxnSpPr>
              <p:nvPr/>
            </p:nvCxnSpPr>
            <p:spPr>
              <a:xfrm flipH="1">
                <a:off x="4129677" y="5869848"/>
                <a:ext cx="2883492" cy="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3" name="Straight Arrow Connector 1142">
                <a:extLst>
                  <a:ext uri="{FF2B5EF4-FFF2-40B4-BE49-F238E27FC236}">
                    <a16:creationId xmlns:a16="http://schemas.microsoft.com/office/drawing/2014/main" id="{BB8F9FEA-CFD1-B9D9-36E4-25F74441D7FD}"/>
                  </a:ext>
                </a:extLst>
              </p:cNvPr>
              <p:cNvCxnSpPr>
                <a:stCxn id="1161" idx="3"/>
                <a:endCxn id="1167" idx="2"/>
              </p:cNvCxnSpPr>
              <p:nvPr/>
            </p:nvCxnSpPr>
            <p:spPr>
              <a:xfrm flipV="1">
                <a:off x="2047808" y="5396006"/>
                <a:ext cx="316769" cy="856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44" name="Connector: Elbow 1143">
                <a:extLst>
                  <a:ext uri="{FF2B5EF4-FFF2-40B4-BE49-F238E27FC236}">
                    <a16:creationId xmlns:a16="http://schemas.microsoft.com/office/drawing/2014/main" id="{7B8E3364-1DD0-C945-E889-2A35809B815B}"/>
                  </a:ext>
                </a:extLst>
              </p:cNvPr>
              <p:cNvCxnSpPr>
                <a:stCxn id="1162" idx="1"/>
              </p:cNvCxnSpPr>
              <p:nvPr/>
            </p:nvCxnSpPr>
            <p:spPr>
              <a:xfrm flipV="1">
                <a:off x="2397317" y="5632436"/>
                <a:ext cx="92862" cy="3650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5" name="Connector: Elbow 1144">
                <a:extLst>
                  <a:ext uri="{FF2B5EF4-FFF2-40B4-BE49-F238E27FC236}">
                    <a16:creationId xmlns:a16="http://schemas.microsoft.com/office/drawing/2014/main" id="{7AEFFF63-BF6C-3664-E254-493AAC39C61B}"/>
                  </a:ext>
                </a:extLst>
              </p:cNvPr>
              <p:cNvCxnSpPr>
                <a:endCxn id="1178" idx="3"/>
              </p:cNvCxnSpPr>
              <p:nvPr/>
            </p:nvCxnSpPr>
            <p:spPr>
              <a:xfrm rot="5400000">
                <a:off x="8298799" y="4963443"/>
                <a:ext cx="1419966" cy="231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6" name="Connector: Elbow 1145">
                <a:extLst>
                  <a:ext uri="{FF2B5EF4-FFF2-40B4-BE49-F238E27FC236}">
                    <a16:creationId xmlns:a16="http://schemas.microsoft.com/office/drawing/2014/main" id="{7DB00BA9-E999-C3E6-F7F7-01A6B94113BE}"/>
                  </a:ext>
                </a:extLst>
              </p:cNvPr>
              <p:cNvCxnSpPr>
                <a:cxnSpLocks/>
                <a:stCxn id="1184" idx="2"/>
                <a:endCxn id="1168" idx="0"/>
              </p:cNvCxnSpPr>
              <p:nvPr/>
            </p:nvCxnSpPr>
            <p:spPr>
              <a:xfrm rot="5400000">
                <a:off x="2108546" y="1393010"/>
                <a:ext cx="585907" cy="7388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47" name="TextBox 1146">
                <a:extLst>
                  <a:ext uri="{FF2B5EF4-FFF2-40B4-BE49-F238E27FC236}">
                    <a16:creationId xmlns:a16="http://schemas.microsoft.com/office/drawing/2014/main" id="{00C48B18-0F9A-D1BE-F4D3-3696DD8761E1}"/>
                  </a:ext>
                </a:extLst>
              </p:cNvPr>
              <p:cNvSpPr txBox="1"/>
              <p:nvPr/>
            </p:nvSpPr>
            <p:spPr>
              <a:xfrm>
                <a:off x="7669095" y="2081201"/>
                <a:ext cx="1276414" cy="529227"/>
              </a:xfrm>
              <a:prstGeom prst="rect">
                <a:avLst/>
              </a:prstGeom>
              <a:noFill/>
            </p:spPr>
            <p:txBody>
              <a:bodyPr wrap="square">
                <a:spAutoFit/>
              </a:bodyPr>
              <a:lstStyle>
                <a:defPPr>
                  <a:defRPr lang="en-US"/>
                </a:defPPr>
                <a:lvl1pPr algn="ctr">
                  <a:defRPr sz="1100">
                    <a:solidFill>
                      <a:schemeClr val="accent1"/>
                    </a:solidFill>
                  </a:defRPr>
                </a:lvl1pPr>
              </a:lstStyle>
              <a:p>
                <a:r>
                  <a:rPr lang="en-IN" dirty="0">
                    <a:solidFill>
                      <a:schemeClr val="accent2">
                        <a:lumMod val="20000"/>
                        <a:lumOff val="80000"/>
                      </a:schemeClr>
                    </a:solidFill>
                  </a:rPr>
                  <a:t>Document Chunks</a:t>
                </a:r>
              </a:p>
            </p:txBody>
          </p:sp>
          <p:grpSp>
            <p:nvGrpSpPr>
              <p:cNvPr id="1148" name="Group 1147">
                <a:extLst>
                  <a:ext uri="{FF2B5EF4-FFF2-40B4-BE49-F238E27FC236}">
                    <a16:creationId xmlns:a16="http://schemas.microsoft.com/office/drawing/2014/main" id="{5DC18111-0DD3-676B-345C-A58B8CBB5F6A}"/>
                  </a:ext>
                </a:extLst>
              </p:cNvPr>
              <p:cNvGrpSpPr/>
              <p:nvPr/>
            </p:nvGrpSpPr>
            <p:grpSpPr>
              <a:xfrm>
                <a:off x="1418045" y="5176700"/>
                <a:ext cx="2711632" cy="1294068"/>
                <a:chOff x="1418045" y="5176700"/>
                <a:chExt cx="2711632" cy="1294068"/>
              </a:xfrm>
            </p:grpSpPr>
            <p:grpSp>
              <p:nvGrpSpPr>
                <p:cNvPr id="1159" name="Group 1158">
                  <a:extLst>
                    <a:ext uri="{FF2B5EF4-FFF2-40B4-BE49-F238E27FC236}">
                      <a16:creationId xmlns:a16="http://schemas.microsoft.com/office/drawing/2014/main" id="{BA7D04B7-C783-3E16-627D-63BC1AEA7AF3}"/>
                    </a:ext>
                  </a:extLst>
                </p:cNvPr>
                <p:cNvGrpSpPr/>
                <p:nvPr/>
              </p:nvGrpSpPr>
              <p:grpSpPr>
                <a:xfrm>
                  <a:off x="1418045" y="5176700"/>
                  <a:ext cx="2711632" cy="1294068"/>
                  <a:chOff x="1316460" y="4925393"/>
                  <a:chExt cx="3209452" cy="1786157"/>
                </a:xfrm>
              </p:grpSpPr>
              <p:pic>
                <p:nvPicPr>
                  <p:cNvPr id="1161" name="Picture 1160">
                    <a:extLst>
                      <a:ext uri="{FF2B5EF4-FFF2-40B4-BE49-F238E27FC236}">
                        <a16:creationId xmlns:a16="http://schemas.microsoft.com/office/drawing/2014/main" id="{6D79E2EB-1B1E-47FE-11E3-0C1F01A0B9FB}"/>
                      </a:ext>
                    </a:extLst>
                  </p:cNvPr>
                  <p:cNvPicPr>
                    <a:picLocks noChangeAspect="1"/>
                  </p:cNvPicPr>
                  <p:nvPr/>
                </p:nvPicPr>
                <p:blipFill rotWithShape="1">
                  <a:blip r:embed="rId15"/>
                  <a:srcRect b="35800"/>
                  <a:stretch/>
                </p:blipFill>
                <p:spPr>
                  <a:xfrm>
                    <a:off x="1316460" y="4925393"/>
                    <a:ext cx="745379" cy="629036"/>
                  </a:xfrm>
                  <a:prstGeom prst="rect">
                    <a:avLst/>
                  </a:prstGeom>
                </p:spPr>
              </p:pic>
              <p:pic>
                <p:nvPicPr>
                  <p:cNvPr id="1162" name="Picture 4" descr="User Icon Jpg #214317 - Free Icons Library">
                    <a:extLst>
                      <a:ext uri="{FF2B5EF4-FFF2-40B4-BE49-F238E27FC236}">
                        <a16:creationId xmlns:a16="http://schemas.microsoft.com/office/drawing/2014/main" id="{13A72470-9A83-8610-CA9E-7FEDBF1508A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736" t="23433" r="15626" b="21937"/>
                  <a:stretch/>
                </p:blipFill>
                <p:spPr bwMode="auto">
                  <a:xfrm flipH="1">
                    <a:off x="1832144" y="5802079"/>
                    <a:ext cx="643370" cy="512337"/>
                  </a:xfrm>
                  <a:prstGeom prst="rect">
                    <a:avLst/>
                  </a:prstGeom>
                  <a:noFill/>
                  <a:extLst>
                    <a:ext uri="{909E8E84-426E-40DD-AFC4-6F175D3DCCD1}">
                      <a14:hiddenFill xmlns:a14="http://schemas.microsoft.com/office/drawing/2010/main">
                        <a:solidFill>
                          <a:srgbClr val="FFFFFF"/>
                        </a:solidFill>
                      </a14:hiddenFill>
                    </a:ext>
                  </a:extLst>
                </p:spPr>
              </p:pic>
              <p:sp>
                <p:nvSpPr>
                  <p:cNvPr id="1163" name="Rectangle: Rounded Corners 1162">
                    <a:extLst>
                      <a:ext uri="{FF2B5EF4-FFF2-40B4-BE49-F238E27FC236}">
                        <a16:creationId xmlns:a16="http://schemas.microsoft.com/office/drawing/2014/main" id="{1A0266B9-42A4-0947-180C-6D9CFFC88704}"/>
                      </a:ext>
                    </a:extLst>
                  </p:cNvPr>
                  <p:cNvSpPr/>
                  <p:nvPr/>
                </p:nvSpPr>
                <p:spPr>
                  <a:xfrm>
                    <a:off x="2780723" y="5067605"/>
                    <a:ext cx="1745189" cy="1643945"/>
                  </a:xfrm>
                  <a:prstGeom prst="roundRect">
                    <a:avLst/>
                  </a:prstGeom>
                  <a:solidFill>
                    <a:schemeClr val="bg1"/>
                  </a:solidFill>
                  <a:ln w="1905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60000"/>
                          <a:lumOff val="40000"/>
                        </a:schemeClr>
                      </a:solidFill>
                    </a:endParaRPr>
                  </a:p>
                </p:txBody>
              </p:sp>
              <p:pic>
                <p:nvPicPr>
                  <p:cNvPr id="1164" name="Picture 1163">
                    <a:extLst>
                      <a:ext uri="{FF2B5EF4-FFF2-40B4-BE49-F238E27FC236}">
                        <a16:creationId xmlns:a16="http://schemas.microsoft.com/office/drawing/2014/main" id="{AC0E57FB-964F-DBFD-D9B6-52927248F4E0}"/>
                      </a:ext>
                    </a:extLst>
                  </p:cNvPr>
                  <p:cNvPicPr>
                    <a:picLocks noChangeAspect="1"/>
                  </p:cNvPicPr>
                  <p:nvPr/>
                </p:nvPicPr>
                <p:blipFill>
                  <a:blip r:embed="rId17"/>
                  <a:stretch>
                    <a:fillRect/>
                  </a:stretch>
                </p:blipFill>
                <p:spPr>
                  <a:xfrm>
                    <a:off x="3154142" y="5802079"/>
                    <a:ext cx="737218" cy="737218"/>
                  </a:xfrm>
                  <a:prstGeom prst="rect">
                    <a:avLst/>
                  </a:prstGeom>
                </p:spPr>
              </p:pic>
              <p:pic>
                <p:nvPicPr>
                  <p:cNvPr id="1165" name="Picture 1164">
                    <a:extLst>
                      <a:ext uri="{FF2B5EF4-FFF2-40B4-BE49-F238E27FC236}">
                        <a16:creationId xmlns:a16="http://schemas.microsoft.com/office/drawing/2014/main" id="{F4851C11-79B4-B57E-3246-297163888EE0}"/>
                      </a:ext>
                    </a:extLst>
                  </p:cNvPr>
                  <p:cNvPicPr>
                    <a:picLocks noChangeAspect="1"/>
                  </p:cNvPicPr>
                  <p:nvPr/>
                </p:nvPicPr>
                <p:blipFill>
                  <a:blip r:embed="rId18"/>
                  <a:stretch>
                    <a:fillRect/>
                  </a:stretch>
                </p:blipFill>
                <p:spPr>
                  <a:xfrm>
                    <a:off x="3838553" y="5227958"/>
                    <a:ext cx="549844" cy="546104"/>
                  </a:xfrm>
                  <a:prstGeom prst="rect">
                    <a:avLst/>
                  </a:prstGeom>
                </p:spPr>
              </p:pic>
              <p:pic>
                <p:nvPicPr>
                  <p:cNvPr id="1166" name="Picture 8" descr="Azure Static Web App: Cloud Resume Challenge">
                    <a:extLst>
                      <a:ext uri="{FF2B5EF4-FFF2-40B4-BE49-F238E27FC236}">
                        <a16:creationId xmlns:a16="http://schemas.microsoft.com/office/drawing/2014/main" id="{AA6D304B-9DD2-6238-E6D1-21E39AE435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18616" y="5204281"/>
                    <a:ext cx="569781" cy="569781"/>
                  </a:xfrm>
                  <a:prstGeom prst="rect">
                    <a:avLst/>
                  </a:prstGeom>
                  <a:noFill/>
                  <a:extLst>
                    <a:ext uri="{909E8E84-426E-40DD-AFC4-6F175D3DCCD1}">
                      <a14:hiddenFill xmlns:a14="http://schemas.microsoft.com/office/drawing/2010/main">
                        <a:solidFill>
                          <a:srgbClr val="FFFFFF"/>
                        </a:solidFill>
                      </a14:hiddenFill>
                    </a:ext>
                  </a:extLst>
                </p:spPr>
              </p:pic>
              <p:pic>
                <p:nvPicPr>
                  <p:cNvPr id="1167" name="Picture 2">
                    <a:extLst>
                      <a:ext uri="{FF2B5EF4-FFF2-40B4-BE49-F238E27FC236}">
                        <a16:creationId xmlns:a16="http://schemas.microsoft.com/office/drawing/2014/main" id="{65B643E8-B763-3E3E-2A2D-5A9EC6DE5C9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763" y="4943203"/>
                    <a:ext cx="569781" cy="569781"/>
                  </a:xfrm>
                  <a:prstGeom prst="ellipse">
                    <a:avLst/>
                  </a:prstGeom>
                  <a:ln w="3175" cap="rnd">
                    <a:solidFill>
                      <a:srgbClr val="00B0F0"/>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160" name="Picture 1159">
                  <a:extLst>
                    <a:ext uri="{FF2B5EF4-FFF2-40B4-BE49-F238E27FC236}">
                      <a16:creationId xmlns:a16="http://schemas.microsoft.com/office/drawing/2014/main" id="{4CE731A3-9436-DE93-4DB7-7BE7EA0376A6}"/>
                    </a:ext>
                  </a:extLst>
                </p:cNvPr>
                <p:cNvPicPr>
                  <a:picLocks noChangeAspect="1"/>
                </p:cNvPicPr>
                <p:nvPr/>
              </p:nvPicPr>
              <p:blipFill>
                <a:blip r:embed="rId21"/>
                <a:stretch>
                  <a:fillRect/>
                </a:stretch>
              </p:blipFill>
              <p:spPr>
                <a:xfrm>
                  <a:off x="2948109" y="5350762"/>
                  <a:ext cx="481403" cy="428566"/>
                </a:xfrm>
                <a:prstGeom prst="rect">
                  <a:avLst/>
                </a:prstGeom>
              </p:spPr>
            </p:pic>
          </p:grpSp>
          <p:sp>
            <p:nvSpPr>
              <p:cNvPr id="1149" name="Rectangle: Rounded Corners 1148">
                <a:extLst>
                  <a:ext uri="{FF2B5EF4-FFF2-40B4-BE49-F238E27FC236}">
                    <a16:creationId xmlns:a16="http://schemas.microsoft.com/office/drawing/2014/main" id="{AA4A92F9-53A9-F42C-5EDD-7AC78503EE7E}"/>
                  </a:ext>
                </a:extLst>
              </p:cNvPr>
              <p:cNvSpPr/>
              <p:nvPr/>
            </p:nvSpPr>
            <p:spPr>
              <a:xfrm>
                <a:off x="724301" y="500516"/>
                <a:ext cx="9301513" cy="6181933"/>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5">
                      <a:lumMod val="60000"/>
                      <a:lumOff val="40000"/>
                    </a:schemeClr>
                  </a:solidFill>
                </a:endParaRPr>
              </a:p>
            </p:txBody>
          </p:sp>
          <p:sp>
            <p:nvSpPr>
              <p:cNvPr id="1150" name="TextBox 1149">
                <a:extLst>
                  <a:ext uri="{FF2B5EF4-FFF2-40B4-BE49-F238E27FC236}">
                    <a16:creationId xmlns:a16="http://schemas.microsoft.com/office/drawing/2014/main" id="{7734AD95-4EC8-2A5A-2EB6-70A157F1ECA4}"/>
                  </a:ext>
                </a:extLst>
              </p:cNvPr>
              <p:cNvSpPr txBox="1"/>
              <p:nvPr/>
            </p:nvSpPr>
            <p:spPr>
              <a:xfrm>
                <a:off x="3061661" y="2082741"/>
                <a:ext cx="1276414" cy="321316"/>
              </a:xfrm>
              <a:prstGeom prst="rect">
                <a:avLst/>
              </a:prstGeom>
              <a:noFill/>
            </p:spPr>
            <p:txBody>
              <a:bodyPr wrap="square">
                <a:spAutoFit/>
              </a:bodyPr>
              <a:lstStyle>
                <a:defPPr>
                  <a:defRPr lang="en-US"/>
                </a:defPPr>
                <a:lvl1pPr algn="ctr">
                  <a:defRPr sz="1100">
                    <a:solidFill>
                      <a:schemeClr val="accent1"/>
                    </a:solidFill>
                  </a:defRPr>
                </a:lvl1pPr>
              </a:lstStyle>
              <a:p>
                <a:r>
                  <a:rPr lang="en-IN" dirty="0">
                    <a:solidFill>
                      <a:schemeClr val="accent2">
                        <a:lumMod val="20000"/>
                        <a:lumOff val="80000"/>
                      </a:schemeClr>
                    </a:solidFill>
                  </a:rPr>
                  <a:t>Realtime sync</a:t>
                </a:r>
              </a:p>
            </p:txBody>
          </p:sp>
          <p:sp>
            <p:nvSpPr>
              <p:cNvPr id="1151" name="TextBox 1150">
                <a:extLst>
                  <a:ext uri="{FF2B5EF4-FFF2-40B4-BE49-F238E27FC236}">
                    <a16:creationId xmlns:a16="http://schemas.microsoft.com/office/drawing/2014/main" id="{2318BDD8-78CD-D93A-AD17-A0271A876594}"/>
                  </a:ext>
                </a:extLst>
              </p:cNvPr>
              <p:cNvSpPr txBox="1"/>
              <p:nvPr/>
            </p:nvSpPr>
            <p:spPr>
              <a:xfrm>
                <a:off x="5592556" y="2077607"/>
                <a:ext cx="1276414" cy="529227"/>
              </a:xfrm>
              <a:prstGeom prst="rect">
                <a:avLst/>
              </a:prstGeom>
              <a:noFill/>
            </p:spPr>
            <p:txBody>
              <a:bodyPr wrap="square">
                <a:spAutoFit/>
              </a:bodyPr>
              <a:lstStyle>
                <a:defPPr>
                  <a:defRPr lang="en-US"/>
                </a:defPPr>
                <a:lvl1pPr algn="ctr">
                  <a:defRPr sz="1100">
                    <a:solidFill>
                      <a:schemeClr val="accent1"/>
                    </a:solidFill>
                  </a:defRPr>
                </a:lvl1pPr>
              </a:lstStyle>
              <a:p>
                <a:r>
                  <a:rPr lang="en-IN" dirty="0">
                    <a:solidFill>
                      <a:schemeClr val="accent2">
                        <a:lumMod val="20000"/>
                        <a:lumOff val="80000"/>
                      </a:schemeClr>
                    </a:solidFill>
                  </a:rPr>
                  <a:t>Event </a:t>
                </a:r>
              </a:p>
              <a:p>
                <a:r>
                  <a:rPr lang="en-IN" dirty="0">
                    <a:solidFill>
                      <a:schemeClr val="accent2">
                        <a:lumMod val="20000"/>
                        <a:lumOff val="80000"/>
                      </a:schemeClr>
                    </a:solidFill>
                  </a:rPr>
                  <a:t>Trigger</a:t>
                </a:r>
              </a:p>
            </p:txBody>
          </p:sp>
          <p:sp>
            <p:nvSpPr>
              <p:cNvPr id="1152" name="TextBox 1151">
                <a:extLst>
                  <a:ext uri="{FF2B5EF4-FFF2-40B4-BE49-F238E27FC236}">
                    <a16:creationId xmlns:a16="http://schemas.microsoft.com/office/drawing/2014/main" id="{C7DD5971-24E6-34FE-D497-733969C1DECD}"/>
                  </a:ext>
                </a:extLst>
              </p:cNvPr>
              <p:cNvSpPr txBox="1"/>
              <p:nvPr/>
            </p:nvSpPr>
            <p:spPr>
              <a:xfrm>
                <a:off x="3793676" y="3700905"/>
                <a:ext cx="1276414" cy="321316"/>
              </a:xfrm>
              <a:prstGeom prst="rect">
                <a:avLst/>
              </a:prstGeom>
              <a:noFill/>
            </p:spPr>
            <p:txBody>
              <a:bodyPr wrap="square">
                <a:spAutoFit/>
              </a:bodyPr>
              <a:lstStyle>
                <a:defPPr>
                  <a:defRPr lang="en-US"/>
                </a:defPPr>
                <a:lvl1pPr algn="ctr">
                  <a:defRPr sz="1100">
                    <a:solidFill>
                      <a:schemeClr val="accent1"/>
                    </a:solidFill>
                  </a:defRPr>
                </a:lvl1pPr>
              </a:lstStyle>
              <a:p>
                <a:r>
                  <a:rPr lang="en-IN" dirty="0">
                    <a:solidFill>
                      <a:schemeClr val="accent2">
                        <a:lumMod val="20000"/>
                        <a:lumOff val="80000"/>
                      </a:schemeClr>
                    </a:solidFill>
                  </a:rPr>
                  <a:t>metadata</a:t>
                </a:r>
              </a:p>
            </p:txBody>
          </p:sp>
          <p:sp>
            <p:nvSpPr>
              <p:cNvPr id="1154" name="TextBox 1153">
                <a:extLst>
                  <a:ext uri="{FF2B5EF4-FFF2-40B4-BE49-F238E27FC236}">
                    <a16:creationId xmlns:a16="http://schemas.microsoft.com/office/drawing/2014/main" id="{56499C36-A28C-8056-E852-8412100D9B0A}"/>
                  </a:ext>
                </a:extLst>
              </p:cNvPr>
              <p:cNvSpPr txBox="1"/>
              <p:nvPr/>
            </p:nvSpPr>
            <p:spPr>
              <a:xfrm>
                <a:off x="9092235" y="4893757"/>
                <a:ext cx="1276414" cy="529227"/>
              </a:xfrm>
              <a:prstGeom prst="rect">
                <a:avLst/>
              </a:prstGeom>
              <a:noFill/>
            </p:spPr>
            <p:txBody>
              <a:bodyPr wrap="square">
                <a:spAutoFit/>
              </a:bodyPr>
              <a:lstStyle>
                <a:defPPr>
                  <a:defRPr lang="en-US"/>
                </a:defPPr>
                <a:lvl1pPr algn="ctr">
                  <a:defRPr sz="1100">
                    <a:solidFill>
                      <a:schemeClr val="accent1"/>
                    </a:solidFill>
                  </a:defRPr>
                </a:lvl1pPr>
              </a:lstStyle>
              <a:p>
                <a:pPr algn="l"/>
                <a:r>
                  <a:rPr lang="en-IN" dirty="0">
                    <a:solidFill>
                      <a:schemeClr val="accent2">
                        <a:lumMod val="20000"/>
                        <a:lumOff val="80000"/>
                      </a:schemeClr>
                    </a:solidFill>
                  </a:rPr>
                  <a:t>Prompt +</a:t>
                </a:r>
              </a:p>
              <a:p>
                <a:pPr algn="l"/>
                <a:r>
                  <a:rPr lang="en-IN" dirty="0">
                    <a:solidFill>
                      <a:schemeClr val="accent2">
                        <a:lumMod val="20000"/>
                        <a:lumOff val="80000"/>
                      </a:schemeClr>
                    </a:solidFill>
                  </a:rPr>
                  <a:t>Knowledge</a:t>
                </a:r>
              </a:p>
            </p:txBody>
          </p:sp>
          <p:sp>
            <p:nvSpPr>
              <p:cNvPr id="1155" name="TextBox 1154">
                <a:extLst>
                  <a:ext uri="{FF2B5EF4-FFF2-40B4-BE49-F238E27FC236}">
                    <a16:creationId xmlns:a16="http://schemas.microsoft.com/office/drawing/2014/main" id="{5EEBE8E9-CAF6-8C84-EA4E-8D6F9C43D563}"/>
                  </a:ext>
                </a:extLst>
              </p:cNvPr>
              <p:cNvSpPr txBox="1"/>
              <p:nvPr/>
            </p:nvSpPr>
            <p:spPr>
              <a:xfrm>
                <a:off x="4485863" y="4552014"/>
                <a:ext cx="3232438" cy="321316"/>
              </a:xfrm>
              <a:prstGeom prst="rect">
                <a:avLst/>
              </a:prstGeom>
              <a:noFill/>
            </p:spPr>
            <p:txBody>
              <a:bodyPr wrap="square">
                <a:spAutoFit/>
              </a:bodyPr>
              <a:lstStyle>
                <a:defPPr>
                  <a:defRPr lang="en-US"/>
                </a:defPPr>
                <a:lvl1pPr algn="ctr">
                  <a:defRPr sz="1100">
                    <a:solidFill>
                      <a:srgbClr val="0070C0"/>
                    </a:solidFill>
                  </a:defRPr>
                </a:lvl1pPr>
              </a:lstStyle>
              <a:p>
                <a:r>
                  <a:rPr lang="en-IN" dirty="0">
                    <a:solidFill>
                      <a:schemeClr val="accent2">
                        <a:lumMod val="20000"/>
                        <a:lumOff val="80000"/>
                      </a:schemeClr>
                    </a:solidFill>
                  </a:rPr>
                  <a:t>User query + Group</a:t>
                </a:r>
              </a:p>
            </p:txBody>
          </p:sp>
          <p:sp>
            <p:nvSpPr>
              <p:cNvPr id="1156" name="TextBox 1155">
                <a:extLst>
                  <a:ext uri="{FF2B5EF4-FFF2-40B4-BE49-F238E27FC236}">
                    <a16:creationId xmlns:a16="http://schemas.microsoft.com/office/drawing/2014/main" id="{BCCAF00E-1CCB-3B06-49D3-93049214C01F}"/>
                  </a:ext>
                </a:extLst>
              </p:cNvPr>
              <p:cNvSpPr txBox="1"/>
              <p:nvPr/>
            </p:nvSpPr>
            <p:spPr>
              <a:xfrm>
                <a:off x="4833683" y="5590356"/>
                <a:ext cx="1276414" cy="321316"/>
              </a:xfrm>
              <a:prstGeom prst="rect">
                <a:avLst/>
              </a:prstGeom>
              <a:noFill/>
            </p:spPr>
            <p:txBody>
              <a:bodyPr wrap="square">
                <a:spAutoFit/>
              </a:bodyPr>
              <a:lstStyle>
                <a:defPPr>
                  <a:defRPr lang="en-US"/>
                </a:defPPr>
                <a:lvl1pPr algn="ctr">
                  <a:defRPr sz="1100">
                    <a:solidFill>
                      <a:schemeClr val="accent1"/>
                    </a:solidFill>
                  </a:defRPr>
                </a:lvl1pPr>
              </a:lstStyle>
              <a:p>
                <a:r>
                  <a:rPr lang="en-IN" dirty="0">
                    <a:solidFill>
                      <a:schemeClr val="accent2">
                        <a:lumMod val="20000"/>
                        <a:lumOff val="80000"/>
                      </a:schemeClr>
                    </a:solidFill>
                  </a:rPr>
                  <a:t>Response</a:t>
                </a:r>
              </a:p>
            </p:txBody>
          </p:sp>
          <p:sp>
            <p:nvSpPr>
              <p:cNvPr id="1157" name="TextBox 1156">
                <a:extLst>
                  <a:ext uri="{FF2B5EF4-FFF2-40B4-BE49-F238E27FC236}">
                    <a16:creationId xmlns:a16="http://schemas.microsoft.com/office/drawing/2014/main" id="{B559E786-B3A0-3B70-8F42-A5466E072E85}"/>
                  </a:ext>
                </a:extLst>
              </p:cNvPr>
              <p:cNvSpPr txBox="1"/>
              <p:nvPr/>
            </p:nvSpPr>
            <p:spPr>
              <a:xfrm>
                <a:off x="2014665" y="2787235"/>
                <a:ext cx="1050706" cy="529227"/>
              </a:xfrm>
              <a:prstGeom prst="rect">
                <a:avLst/>
              </a:prstGeom>
              <a:noFill/>
            </p:spPr>
            <p:txBody>
              <a:bodyPr wrap="square">
                <a:spAutoFit/>
              </a:bodyPr>
              <a:lstStyle>
                <a:defPPr>
                  <a:defRPr lang="en-US"/>
                </a:defPPr>
                <a:lvl1pPr algn="ctr">
                  <a:defRPr sz="1100">
                    <a:solidFill>
                      <a:schemeClr val="accent1"/>
                    </a:solidFill>
                  </a:defRPr>
                </a:lvl1pPr>
              </a:lstStyle>
              <a:p>
                <a:pPr algn="l"/>
                <a:r>
                  <a:rPr lang="en-IN" dirty="0">
                    <a:solidFill>
                      <a:schemeClr val="accent2">
                        <a:lumMod val="20000"/>
                        <a:lumOff val="80000"/>
                      </a:schemeClr>
                    </a:solidFill>
                  </a:rPr>
                  <a:t>Document</a:t>
                </a:r>
              </a:p>
              <a:p>
                <a:pPr algn="l"/>
                <a:r>
                  <a:rPr lang="en-IN" dirty="0">
                    <a:solidFill>
                      <a:schemeClr val="accent2">
                        <a:lumMod val="20000"/>
                        <a:lumOff val="80000"/>
                      </a:schemeClr>
                    </a:solidFill>
                  </a:rPr>
                  <a:t>tags</a:t>
                </a:r>
              </a:p>
            </p:txBody>
          </p:sp>
          <p:sp>
            <p:nvSpPr>
              <p:cNvPr id="1158" name="TextBox 1157">
                <a:extLst>
                  <a:ext uri="{FF2B5EF4-FFF2-40B4-BE49-F238E27FC236}">
                    <a16:creationId xmlns:a16="http://schemas.microsoft.com/office/drawing/2014/main" id="{C9BC402A-9BC2-7C7D-51D3-5379CC89D726}"/>
                  </a:ext>
                </a:extLst>
              </p:cNvPr>
              <p:cNvSpPr txBox="1"/>
              <p:nvPr/>
            </p:nvSpPr>
            <p:spPr>
              <a:xfrm>
                <a:off x="729502" y="1659138"/>
                <a:ext cx="1276414" cy="529227"/>
              </a:xfrm>
              <a:prstGeom prst="rect">
                <a:avLst/>
              </a:prstGeom>
              <a:noFill/>
            </p:spPr>
            <p:txBody>
              <a:bodyPr wrap="square">
                <a:spAutoFit/>
              </a:bodyPr>
              <a:lstStyle>
                <a:defPPr>
                  <a:defRPr lang="en-US"/>
                </a:defPPr>
                <a:lvl1pPr algn="ctr">
                  <a:defRPr sz="1100">
                    <a:solidFill>
                      <a:schemeClr val="accent1"/>
                    </a:solidFill>
                  </a:defRPr>
                </a:lvl1pPr>
              </a:lstStyle>
              <a:p>
                <a:r>
                  <a:rPr lang="en-IN" dirty="0">
                    <a:solidFill>
                      <a:schemeClr val="accent2">
                        <a:lumMod val="20000"/>
                        <a:lumOff val="80000"/>
                      </a:schemeClr>
                    </a:solidFill>
                  </a:rPr>
                  <a:t>Document + tags</a:t>
                </a:r>
              </a:p>
            </p:txBody>
          </p:sp>
        </p:grpSp>
        <p:pic>
          <p:nvPicPr>
            <p:cNvPr id="1185" name="Picture 2" descr="Screenshot of managed identity flow (RBAC).">
              <a:extLst>
                <a:ext uri="{FF2B5EF4-FFF2-40B4-BE49-F238E27FC236}">
                  <a16:creationId xmlns:a16="http://schemas.microsoft.com/office/drawing/2014/main" id="{361071DF-51FB-1836-8B1D-EC78A6DF4A4B}"/>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56314" t="8834" r="30451" b="32160"/>
            <a:stretch/>
          </p:blipFill>
          <p:spPr bwMode="auto">
            <a:xfrm>
              <a:off x="2855683" y="5039037"/>
              <a:ext cx="473452" cy="382604"/>
            </a:xfrm>
            <a:prstGeom prst="ellipse">
              <a:avLst/>
            </a:prstGeom>
            <a:ln w="635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92" name="TextBox 1191">
              <a:extLst>
                <a:ext uri="{FF2B5EF4-FFF2-40B4-BE49-F238E27FC236}">
                  <a16:creationId xmlns:a16="http://schemas.microsoft.com/office/drawing/2014/main" id="{8FBD9C67-82E9-23E5-556A-E41C644EDB8A}"/>
                </a:ext>
              </a:extLst>
            </p:cNvPr>
            <p:cNvSpPr txBox="1"/>
            <p:nvPr/>
          </p:nvSpPr>
          <p:spPr>
            <a:xfrm>
              <a:off x="5107859" y="2041937"/>
              <a:ext cx="1190877" cy="430887"/>
            </a:xfrm>
            <a:prstGeom prst="rect">
              <a:avLst/>
            </a:prstGeom>
            <a:noFill/>
          </p:spPr>
          <p:txBody>
            <a:bodyPr wrap="square">
              <a:spAutoFit/>
            </a:bodyPr>
            <a:lstStyle>
              <a:defPPr>
                <a:defRPr lang="en-US"/>
              </a:defPPr>
              <a:lvl1pPr algn="ctr">
                <a:defRPr sz="1100">
                  <a:solidFill>
                    <a:schemeClr val="accent1"/>
                  </a:solidFill>
                </a:defRPr>
              </a:lvl1pPr>
            </a:lstStyle>
            <a:p>
              <a:r>
                <a:rPr lang="en-IN" dirty="0">
                  <a:solidFill>
                    <a:schemeClr val="accent2">
                      <a:lumMod val="20000"/>
                      <a:lumOff val="80000"/>
                    </a:schemeClr>
                  </a:solidFill>
                </a:rPr>
                <a:t>Container- source</a:t>
              </a:r>
            </a:p>
          </p:txBody>
        </p:sp>
        <p:sp>
          <p:nvSpPr>
            <p:cNvPr id="1193" name="TextBox 1192">
              <a:extLst>
                <a:ext uri="{FF2B5EF4-FFF2-40B4-BE49-F238E27FC236}">
                  <a16:creationId xmlns:a16="http://schemas.microsoft.com/office/drawing/2014/main" id="{67BEE728-4ABE-F99B-56F1-7BB2BD9F38C8}"/>
                </a:ext>
              </a:extLst>
            </p:cNvPr>
            <p:cNvSpPr txBox="1"/>
            <p:nvPr/>
          </p:nvSpPr>
          <p:spPr>
            <a:xfrm>
              <a:off x="8946091" y="2022417"/>
              <a:ext cx="1190877" cy="430887"/>
            </a:xfrm>
            <a:prstGeom prst="rect">
              <a:avLst/>
            </a:prstGeom>
            <a:noFill/>
          </p:spPr>
          <p:txBody>
            <a:bodyPr wrap="square">
              <a:spAutoFit/>
            </a:bodyPr>
            <a:lstStyle>
              <a:defPPr>
                <a:defRPr lang="en-US"/>
              </a:defPPr>
              <a:lvl1pPr algn="ctr">
                <a:defRPr sz="1100">
                  <a:solidFill>
                    <a:schemeClr val="accent1"/>
                  </a:solidFill>
                </a:defRPr>
              </a:lvl1pPr>
            </a:lstStyle>
            <a:p>
              <a:r>
                <a:rPr lang="en-IN" dirty="0">
                  <a:solidFill>
                    <a:schemeClr val="accent2">
                      <a:lumMod val="20000"/>
                      <a:lumOff val="80000"/>
                    </a:schemeClr>
                  </a:solidFill>
                </a:rPr>
                <a:t>Container- </a:t>
              </a:r>
            </a:p>
            <a:p>
              <a:r>
                <a:rPr lang="en-IN" dirty="0">
                  <a:solidFill>
                    <a:schemeClr val="accent2">
                      <a:lumMod val="20000"/>
                      <a:lumOff val="80000"/>
                    </a:schemeClr>
                  </a:solidFill>
                </a:rPr>
                <a:t>sync</a:t>
              </a:r>
            </a:p>
          </p:txBody>
        </p:sp>
        <p:sp>
          <p:nvSpPr>
            <p:cNvPr id="1194" name="TextBox 1193">
              <a:extLst>
                <a:ext uri="{FF2B5EF4-FFF2-40B4-BE49-F238E27FC236}">
                  <a16:creationId xmlns:a16="http://schemas.microsoft.com/office/drawing/2014/main" id="{D7FA46E5-04F8-DA81-2C23-3C4AA35E223E}"/>
                </a:ext>
              </a:extLst>
            </p:cNvPr>
            <p:cNvSpPr txBox="1"/>
            <p:nvPr/>
          </p:nvSpPr>
          <p:spPr>
            <a:xfrm>
              <a:off x="8207419" y="3465840"/>
              <a:ext cx="1718748" cy="261610"/>
            </a:xfrm>
            <a:prstGeom prst="rect">
              <a:avLst/>
            </a:prstGeom>
            <a:noFill/>
          </p:spPr>
          <p:txBody>
            <a:bodyPr wrap="square">
              <a:spAutoFit/>
            </a:bodyPr>
            <a:lstStyle>
              <a:defPPr>
                <a:defRPr lang="en-US"/>
              </a:defPPr>
              <a:lvl1pPr algn="ctr">
                <a:defRPr sz="1100"/>
              </a:lvl1pPr>
            </a:lstStyle>
            <a:p>
              <a:r>
                <a:rPr lang="en-IN" dirty="0">
                  <a:solidFill>
                    <a:schemeClr val="accent2">
                      <a:lumMod val="20000"/>
                      <a:lumOff val="80000"/>
                    </a:schemeClr>
                  </a:solidFill>
                </a:rPr>
                <a:t>Cognitive Search</a:t>
              </a:r>
            </a:p>
          </p:txBody>
        </p:sp>
        <p:pic>
          <p:nvPicPr>
            <p:cNvPr id="1200" name="Picture 2" descr="Microsoft Azure Monitoring Tools | Azure Cloud Migration and Services |  AppDynamics">
              <a:extLst>
                <a:ext uri="{FF2B5EF4-FFF2-40B4-BE49-F238E27FC236}">
                  <a16:creationId xmlns:a16="http://schemas.microsoft.com/office/drawing/2014/main" id="{F6D5041D-92A5-96F6-6B14-F4546E1F2A1E}"/>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5391" t="13030" r="25435" b="16156"/>
            <a:stretch/>
          </p:blipFill>
          <p:spPr bwMode="auto">
            <a:xfrm>
              <a:off x="777800" y="2999736"/>
              <a:ext cx="1026283" cy="918143"/>
            </a:xfrm>
            <a:prstGeom prst="ellipse">
              <a:avLst/>
            </a:prstGeom>
            <a:ln w="3175"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1203" name="Straight Arrow Connector 1202">
              <a:extLst>
                <a:ext uri="{FF2B5EF4-FFF2-40B4-BE49-F238E27FC236}">
                  <a16:creationId xmlns:a16="http://schemas.microsoft.com/office/drawing/2014/main" id="{BE3F2033-ED73-63DE-BB03-7DE47D9AE003}"/>
                </a:ext>
              </a:extLst>
            </p:cNvPr>
            <p:cNvCxnSpPr>
              <a:cxnSpLocks/>
              <a:stCxn id="1169" idx="3"/>
            </p:cNvCxnSpPr>
            <p:nvPr/>
          </p:nvCxnSpPr>
          <p:spPr>
            <a:xfrm>
              <a:off x="6059672" y="2747483"/>
              <a:ext cx="891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5" name="Connector: Elbow 1204">
              <a:extLst>
                <a:ext uri="{FF2B5EF4-FFF2-40B4-BE49-F238E27FC236}">
                  <a16:creationId xmlns:a16="http://schemas.microsoft.com/office/drawing/2014/main" id="{E5E699BC-178A-A410-7FEC-909B70894E9A}"/>
                </a:ext>
              </a:extLst>
            </p:cNvPr>
            <p:cNvCxnSpPr>
              <a:cxnSpLocks/>
            </p:cNvCxnSpPr>
            <p:nvPr/>
          </p:nvCxnSpPr>
          <p:spPr>
            <a:xfrm rot="16200000" flipH="1">
              <a:off x="7548741" y="3075205"/>
              <a:ext cx="954567" cy="1048685"/>
            </a:xfrm>
            <a:prstGeom prst="bentConnector3">
              <a:avLst>
                <a:gd name="adj1" fmla="val 100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7" name="Connector: Elbow 1206">
              <a:extLst>
                <a:ext uri="{FF2B5EF4-FFF2-40B4-BE49-F238E27FC236}">
                  <a16:creationId xmlns:a16="http://schemas.microsoft.com/office/drawing/2014/main" id="{3D521BFF-1C08-26F5-C26E-BD063F684458}"/>
                </a:ext>
              </a:extLst>
            </p:cNvPr>
            <p:cNvCxnSpPr>
              <a:stCxn id="1170" idx="2"/>
              <a:endCxn id="1130" idx="0"/>
            </p:cNvCxnSpPr>
            <p:nvPr/>
          </p:nvCxnSpPr>
          <p:spPr>
            <a:xfrm rot="5400000">
              <a:off x="7752624" y="3381565"/>
              <a:ext cx="2120511" cy="1465876"/>
            </a:xfrm>
            <a:prstGeom prst="bentConnector3">
              <a:avLst>
                <a:gd name="adj1" fmla="val 904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09" name="Connector: Elbow 1208">
              <a:extLst>
                <a:ext uri="{FF2B5EF4-FFF2-40B4-BE49-F238E27FC236}">
                  <a16:creationId xmlns:a16="http://schemas.microsoft.com/office/drawing/2014/main" id="{17947059-F8ED-34FF-5234-8A44C23AF662}"/>
                </a:ext>
              </a:extLst>
            </p:cNvPr>
            <p:cNvCxnSpPr>
              <a:cxnSpLocks/>
              <a:endCxn id="1172" idx="2"/>
            </p:cNvCxnSpPr>
            <p:nvPr/>
          </p:nvCxnSpPr>
          <p:spPr>
            <a:xfrm flipV="1">
              <a:off x="3362514" y="3085694"/>
              <a:ext cx="4031561" cy="10126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2" name="TextBox 1211">
              <a:extLst>
                <a:ext uri="{FF2B5EF4-FFF2-40B4-BE49-F238E27FC236}">
                  <a16:creationId xmlns:a16="http://schemas.microsoft.com/office/drawing/2014/main" id="{5EF9DDDA-819F-EEEE-353D-8C4184DE937D}"/>
                </a:ext>
              </a:extLst>
            </p:cNvPr>
            <p:cNvSpPr txBox="1"/>
            <p:nvPr/>
          </p:nvSpPr>
          <p:spPr>
            <a:xfrm>
              <a:off x="7501682" y="3858766"/>
              <a:ext cx="1105303" cy="261610"/>
            </a:xfrm>
            <a:prstGeom prst="rect">
              <a:avLst/>
            </a:prstGeom>
            <a:noFill/>
          </p:spPr>
          <p:txBody>
            <a:bodyPr wrap="square">
              <a:spAutoFit/>
            </a:bodyPr>
            <a:lstStyle>
              <a:defPPr>
                <a:defRPr lang="en-US"/>
              </a:defPPr>
              <a:lvl1pPr algn="ctr">
                <a:defRPr sz="1100">
                  <a:solidFill>
                    <a:schemeClr val="accent1"/>
                  </a:solidFill>
                </a:defRPr>
              </a:lvl1pPr>
            </a:lstStyle>
            <a:p>
              <a:r>
                <a:rPr lang="en-IN" dirty="0">
                  <a:solidFill>
                    <a:schemeClr val="accent2">
                      <a:lumMod val="20000"/>
                      <a:lumOff val="80000"/>
                    </a:schemeClr>
                  </a:solidFill>
                </a:rPr>
                <a:t>indexing</a:t>
              </a:r>
            </a:p>
          </p:txBody>
        </p:sp>
      </p:grpSp>
    </p:spTree>
    <p:extLst>
      <p:ext uri="{BB962C8B-B14F-4D97-AF65-F5344CB8AC3E}">
        <p14:creationId xmlns:p14="http://schemas.microsoft.com/office/powerpoint/2010/main" val="301081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ECCDDA8-80FE-CC70-B06B-50CE666604E2}"/>
              </a:ext>
            </a:extLst>
          </p:cNvPr>
          <p:cNvSpPr txBox="1">
            <a:spLocks/>
          </p:cNvSpPr>
          <p:nvPr/>
        </p:nvSpPr>
        <p:spPr>
          <a:xfrm>
            <a:off x="577678" y="53052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85B3"/>
                </a:solidFill>
                <a:latin typeface="Tahoma"/>
                <a:ea typeface="Tahoma"/>
                <a:cs typeface="Tahoma"/>
              </a:rPr>
              <a:t>Cosmos DB </a:t>
            </a:r>
            <a:endParaRPr lang="en-US" sz="3200" dirty="0"/>
          </a:p>
        </p:txBody>
      </p:sp>
      <p:sp>
        <p:nvSpPr>
          <p:cNvPr id="8" name="Rectangle 2">
            <a:extLst>
              <a:ext uri="{FF2B5EF4-FFF2-40B4-BE49-F238E27FC236}">
                <a16:creationId xmlns:a16="http://schemas.microsoft.com/office/drawing/2014/main" id="{E1BA1C8B-BD78-E03A-7F28-A403770C96C5}"/>
              </a:ext>
            </a:extLst>
          </p:cNvPr>
          <p:cNvSpPr>
            <a:spLocks noChangeArrowheads="1"/>
          </p:cNvSpPr>
          <p:nvPr/>
        </p:nvSpPr>
        <p:spPr bwMode="auto">
          <a:xfrm>
            <a:off x="233463" y="146873"/>
            <a:ext cx="8949037" cy="10618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101568"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92827"/>
                </a:solidFill>
                <a:effectLst/>
                <a:latin typeface="az_ea_font"/>
              </a:rPr>
              <a:t>Cosmos DB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92827"/>
                </a:solidFill>
                <a:effectLst/>
                <a:latin typeface="az_ea_font"/>
              </a:rPr>
              <a:t>cosmos-flktsgpt-dev-eastus-001</a:t>
            </a:r>
            <a:r>
              <a:rPr kumimoji="0" lang="en-US" altLang="en-US" sz="1800" b="0" i="0" u="none" strike="noStrike" cap="none" normalizeH="0" baseline="0" dirty="0">
                <a:ln>
                  <a:noFill/>
                </a:ln>
                <a:solidFill>
                  <a:srgbClr val="292827"/>
                </a:solidFill>
                <a:effectLst/>
                <a:latin typeface="az_ea_font"/>
              </a:rPr>
              <a:t> | Data Explorer</a:t>
            </a:r>
            <a:endParaRPr kumimoji="0" lang="en-US" altLang="en-US" sz="1800" b="1" i="0" u="none" strike="noStrike" cap="none" normalizeH="0" baseline="0" dirty="0">
              <a:ln>
                <a:noFill/>
              </a:ln>
              <a:solidFill>
                <a:srgbClr val="292827"/>
              </a:solidFill>
              <a:effectLst/>
              <a:latin typeface="az_ea_fon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292827"/>
                </a:solidFill>
                <a:effectLst/>
                <a:latin typeface="az_ea_fon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2B25766A-1CC4-AC09-2B6D-2E7848F916F4}"/>
              </a:ext>
            </a:extLst>
          </p:cNvPr>
          <p:cNvPicPr>
            <a:picLocks noChangeAspect="1"/>
          </p:cNvPicPr>
          <p:nvPr/>
        </p:nvPicPr>
        <p:blipFill>
          <a:blip r:embed="rId2"/>
          <a:stretch>
            <a:fillRect/>
          </a:stretch>
        </p:blipFill>
        <p:spPr>
          <a:xfrm>
            <a:off x="1135466" y="2739993"/>
            <a:ext cx="8759305" cy="3664931"/>
          </a:xfrm>
          <a:prstGeom prst="rect">
            <a:avLst/>
          </a:prstGeom>
        </p:spPr>
      </p:pic>
      <p:sp>
        <p:nvSpPr>
          <p:cNvPr id="6" name="TextBox 5">
            <a:extLst>
              <a:ext uri="{FF2B5EF4-FFF2-40B4-BE49-F238E27FC236}">
                <a16:creationId xmlns:a16="http://schemas.microsoft.com/office/drawing/2014/main" id="{33E141F1-B7A0-96E7-7BC0-1DB216721EFD}"/>
              </a:ext>
            </a:extLst>
          </p:cNvPr>
          <p:cNvSpPr txBox="1"/>
          <p:nvPr/>
        </p:nvSpPr>
        <p:spPr>
          <a:xfrm>
            <a:off x="760397" y="744123"/>
            <a:ext cx="10241279" cy="1954381"/>
          </a:xfrm>
          <a:prstGeom prst="rect">
            <a:avLst/>
          </a:prstGeom>
          <a:noFill/>
        </p:spPr>
        <p:txBody>
          <a:bodyPr wrap="square">
            <a:spAutoFit/>
          </a:bodyPr>
          <a:lstStyle/>
          <a:p>
            <a:r>
              <a:rPr lang="en-IN" sz="1100" b="0" dirty="0">
                <a:solidFill>
                  <a:srgbClr val="000000"/>
                </a:solidFill>
                <a:effectLst/>
                <a:latin typeface="Consolas" panose="020B0609020204030204" pitchFamily="49" charset="0"/>
              </a:rPr>
              <a:t>{</a:t>
            </a:r>
          </a:p>
          <a:p>
            <a:r>
              <a:rPr lang="en-IN" sz="1100" b="0" dirty="0">
                <a:solidFill>
                  <a:srgbClr val="000000"/>
                </a:solidFill>
                <a:effectLst/>
                <a:latin typeface="Consolas" panose="020B0609020204030204" pitchFamily="49" charset="0"/>
              </a:rPr>
              <a:t>    </a:t>
            </a:r>
            <a:r>
              <a:rPr lang="en-IN" sz="1100" b="0" dirty="0">
                <a:solidFill>
                  <a:srgbClr val="A31515"/>
                </a:solidFill>
                <a:effectLst/>
                <a:latin typeface="Consolas" panose="020B0609020204030204" pitchFamily="49" charset="0"/>
              </a:rPr>
              <a:t>"</a:t>
            </a:r>
            <a:r>
              <a:rPr lang="en-IN" sz="1100" b="0" dirty="0" err="1">
                <a:solidFill>
                  <a:srgbClr val="A31515"/>
                </a:solidFill>
                <a:effectLst/>
                <a:latin typeface="Consolas" panose="020B0609020204030204" pitchFamily="49" charset="0"/>
              </a:rPr>
              <a:t>blobname</a:t>
            </a:r>
            <a:r>
              <a:rPr lang="en-IN" sz="1100" b="0" dirty="0">
                <a:solidFill>
                  <a:srgbClr val="A31515"/>
                </a:solidFill>
                <a:effectLst/>
                <a:latin typeface="Consolas" panose="020B0609020204030204" pitchFamily="49" charset="0"/>
              </a:rPr>
              <a:t>"</a:t>
            </a:r>
            <a:r>
              <a:rPr lang="en-IN" sz="1100" b="0" dirty="0">
                <a:solidFill>
                  <a:srgbClr val="000000"/>
                </a:solidFill>
                <a:effectLst/>
                <a:latin typeface="Consolas" panose="020B0609020204030204" pitchFamily="49" charset="0"/>
              </a:rPr>
              <a:t>: </a:t>
            </a:r>
            <a:r>
              <a:rPr lang="en-IN" sz="1100" b="0" dirty="0">
                <a:solidFill>
                  <a:srgbClr val="0451A5"/>
                </a:solidFill>
                <a:effectLst/>
                <a:latin typeface="Consolas" panose="020B0609020204030204" pitchFamily="49" charset="0"/>
              </a:rPr>
              <a:t>"AMH_commands_v1.14.pdf"</a:t>
            </a:r>
            <a:r>
              <a:rPr lang="en-IN" sz="1100" b="0" dirty="0">
                <a:solidFill>
                  <a:srgbClr val="000000"/>
                </a:solidFill>
                <a:effectLst/>
                <a:latin typeface="Consolas" panose="020B0609020204030204" pitchFamily="49" charset="0"/>
              </a:rPr>
              <a:t>,</a:t>
            </a:r>
          </a:p>
          <a:p>
            <a:r>
              <a:rPr lang="en-IN" sz="1100" b="0" dirty="0">
                <a:solidFill>
                  <a:srgbClr val="000000"/>
                </a:solidFill>
                <a:effectLst/>
                <a:latin typeface="Consolas" panose="020B0609020204030204" pitchFamily="49" charset="0"/>
              </a:rPr>
              <a:t>    </a:t>
            </a:r>
            <a:r>
              <a:rPr lang="en-IN" sz="1100" b="0" dirty="0">
                <a:solidFill>
                  <a:srgbClr val="A31515"/>
                </a:solidFill>
                <a:effectLst/>
                <a:latin typeface="Consolas" panose="020B0609020204030204" pitchFamily="49" charset="0"/>
              </a:rPr>
              <a:t>"id"</a:t>
            </a:r>
            <a:r>
              <a:rPr lang="en-IN" sz="1100" b="0" dirty="0">
                <a:solidFill>
                  <a:srgbClr val="000000"/>
                </a:solidFill>
                <a:effectLst/>
                <a:latin typeface="Consolas" panose="020B0609020204030204" pitchFamily="49" charset="0"/>
              </a:rPr>
              <a:t>: </a:t>
            </a:r>
            <a:r>
              <a:rPr lang="en-IN" sz="1100" b="0" dirty="0">
                <a:solidFill>
                  <a:srgbClr val="0451A5"/>
                </a:solidFill>
                <a:effectLst/>
                <a:latin typeface="Consolas" panose="020B0609020204030204" pitchFamily="49" charset="0"/>
              </a:rPr>
              <a:t>"722c6fb5-6435-4c4d-87b4-80689dd0dbe9"</a:t>
            </a:r>
            <a:r>
              <a:rPr lang="en-IN" sz="1100" b="0" dirty="0">
                <a:solidFill>
                  <a:srgbClr val="000000"/>
                </a:solidFill>
                <a:effectLst/>
                <a:latin typeface="Consolas" panose="020B0609020204030204" pitchFamily="49" charset="0"/>
              </a:rPr>
              <a:t>,</a:t>
            </a:r>
          </a:p>
          <a:p>
            <a:r>
              <a:rPr lang="en-IN" sz="1100" b="0" dirty="0">
                <a:solidFill>
                  <a:srgbClr val="000000"/>
                </a:solidFill>
                <a:effectLst/>
                <a:latin typeface="Consolas" panose="020B0609020204030204" pitchFamily="49" charset="0"/>
              </a:rPr>
              <a:t>    </a:t>
            </a:r>
            <a:r>
              <a:rPr lang="en-IN" sz="1100" b="0" dirty="0">
                <a:solidFill>
                  <a:srgbClr val="A31515"/>
                </a:solidFill>
                <a:effectLst/>
                <a:latin typeface="Consolas" panose="020B0609020204030204" pitchFamily="49" charset="0"/>
              </a:rPr>
              <a:t>"</a:t>
            </a:r>
            <a:r>
              <a:rPr lang="en-IN" sz="1100" b="0" dirty="0" err="1">
                <a:solidFill>
                  <a:srgbClr val="A31515"/>
                </a:solidFill>
                <a:effectLst/>
                <a:latin typeface="Consolas" panose="020B0609020204030204" pitchFamily="49" charset="0"/>
              </a:rPr>
              <a:t>url</a:t>
            </a:r>
            <a:r>
              <a:rPr lang="en-IN" sz="1100" b="0" dirty="0">
                <a:solidFill>
                  <a:srgbClr val="A31515"/>
                </a:solidFill>
                <a:effectLst/>
                <a:latin typeface="Consolas" panose="020B0609020204030204" pitchFamily="49" charset="0"/>
              </a:rPr>
              <a:t>"</a:t>
            </a:r>
            <a:r>
              <a:rPr lang="en-IN" sz="1100" b="0" dirty="0">
                <a:solidFill>
                  <a:srgbClr val="000000"/>
                </a:solidFill>
                <a:effectLst/>
                <a:latin typeface="Consolas" panose="020B0609020204030204" pitchFamily="49" charset="0"/>
              </a:rPr>
              <a:t>: </a:t>
            </a:r>
            <a:r>
              <a:rPr lang="en-IN" sz="1100" b="0" dirty="0">
                <a:solidFill>
                  <a:srgbClr val="0451A5"/>
                </a:solidFill>
                <a:effectLst/>
                <a:latin typeface="Consolas" panose="020B0609020204030204" pitchFamily="49" charset="0"/>
              </a:rPr>
              <a:t>"https://fortive.sharepoint.com/sites/FTV-FTV-OpenAI-Readers/Shared%20Documents/</a:t>
            </a:r>
            <a:r>
              <a:rPr lang="en-IN" sz="1100" b="0" dirty="0" err="1">
                <a:solidFill>
                  <a:srgbClr val="0451A5"/>
                </a:solidFill>
                <a:effectLst/>
                <a:latin typeface="Consolas" panose="020B0609020204030204" pitchFamily="49" charset="0"/>
              </a:rPr>
              <a:t>fluketsgpt</a:t>
            </a:r>
            <a:r>
              <a:rPr lang="en-IN" sz="1100" b="0" dirty="0">
                <a:solidFill>
                  <a:srgbClr val="0451A5"/>
                </a:solidFill>
                <a:effectLst/>
                <a:latin typeface="Consolas" panose="020B0609020204030204" pitchFamily="49" charset="0"/>
              </a:rPr>
              <a:t>/AMH_commands_v1.14/AMH_commands_v1.14.doc?d=w112d818ed90544629ed3f373d060e49a"</a:t>
            </a:r>
            <a:r>
              <a:rPr lang="en-IN" sz="1100" b="0" dirty="0">
                <a:solidFill>
                  <a:srgbClr val="000000"/>
                </a:solidFill>
                <a:effectLst/>
                <a:latin typeface="Consolas" panose="020B0609020204030204" pitchFamily="49" charset="0"/>
              </a:rPr>
              <a:t>,</a:t>
            </a:r>
          </a:p>
          <a:p>
            <a:r>
              <a:rPr lang="en-IN" sz="1100" b="0" dirty="0">
                <a:solidFill>
                  <a:srgbClr val="000000"/>
                </a:solidFill>
                <a:effectLst/>
                <a:latin typeface="Consolas" panose="020B0609020204030204" pitchFamily="49" charset="0"/>
              </a:rPr>
              <a:t>    </a:t>
            </a:r>
            <a:r>
              <a:rPr lang="en-IN" sz="1100" b="0" dirty="0">
                <a:solidFill>
                  <a:srgbClr val="A31515"/>
                </a:solidFill>
                <a:effectLst/>
                <a:latin typeface="Consolas" panose="020B0609020204030204" pitchFamily="49" charset="0"/>
              </a:rPr>
              <a:t>"_rid"</a:t>
            </a:r>
            <a:r>
              <a:rPr lang="en-IN" sz="1100" b="0" dirty="0">
                <a:solidFill>
                  <a:srgbClr val="000000"/>
                </a:solidFill>
                <a:effectLst/>
                <a:latin typeface="Consolas" panose="020B0609020204030204" pitchFamily="49" charset="0"/>
              </a:rPr>
              <a:t>: </a:t>
            </a:r>
            <a:r>
              <a:rPr lang="en-IN" sz="1100" b="0" dirty="0">
                <a:solidFill>
                  <a:srgbClr val="0451A5"/>
                </a:solidFill>
                <a:effectLst/>
                <a:latin typeface="Consolas" panose="020B0609020204030204" pitchFamily="49" charset="0"/>
              </a:rPr>
              <a:t>"rsNlALn1FjsDAAAAAAAAAA=="</a:t>
            </a:r>
            <a:r>
              <a:rPr lang="en-IN" sz="1100" b="0" dirty="0">
                <a:solidFill>
                  <a:srgbClr val="000000"/>
                </a:solidFill>
                <a:effectLst/>
                <a:latin typeface="Consolas" panose="020B0609020204030204" pitchFamily="49" charset="0"/>
              </a:rPr>
              <a:t>,</a:t>
            </a:r>
          </a:p>
          <a:p>
            <a:r>
              <a:rPr lang="en-IN" sz="1100" b="0" dirty="0">
                <a:solidFill>
                  <a:srgbClr val="000000"/>
                </a:solidFill>
                <a:effectLst/>
                <a:latin typeface="Consolas" panose="020B0609020204030204" pitchFamily="49" charset="0"/>
              </a:rPr>
              <a:t>    </a:t>
            </a:r>
            <a:r>
              <a:rPr lang="en-IN" sz="1100" b="0" dirty="0">
                <a:solidFill>
                  <a:srgbClr val="A31515"/>
                </a:solidFill>
                <a:effectLst/>
                <a:latin typeface="Consolas" panose="020B0609020204030204" pitchFamily="49" charset="0"/>
              </a:rPr>
              <a:t>"_self"</a:t>
            </a:r>
            <a:r>
              <a:rPr lang="en-IN" sz="1100" b="0" dirty="0">
                <a:solidFill>
                  <a:srgbClr val="000000"/>
                </a:solidFill>
                <a:effectLst/>
                <a:latin typeface="Consolas" panose="020B0609020204030204" pitchFamily="49" charset="0"/>
              </a:rPr>
              <a:t>: </a:t>
            </a:r>
            <a:r>
              <a:rPr lang="en-IN" sz="1100" b="0" dirty="0">
                <a:solidFill>
                  <a:srgbClr val="0451A5"/>
                </a:solidFill>
                <a:effectLst/>
                <a:latin typeface="Consolas" panose="020B0609020204030204" pitchFamily="49" charset="0"/>
              </a:rPr>
              <a:t>"</a:t>
            </a:r>
            <a:r>
              <a:rPr lang="en-IN" sz="1100" b="0" dirty="0" err="1">
                <a:solidFill>
                  <a:srgbClr val="0451A5"/>
                </a:solidFill>
                <a:effectLst/>
                <a:latin typeface="Consolas" panose="020B0609020204030204" pitchFamily="49" charset="0"/>
              </a:rPr>
              <a:t>dbs</a:t>
            </a:r>
            <a:r>
              <a:rPr lang="en-IN" sz="1100" b="0" dirty="0">
                <a:solidFill>
                  <a:srgbClr val="0451A5"/>
                </a:solidFill>
                <a:effectLst/>
                <a:latin typeface="Consolas" panose="020B0609020204030204" pitchFamily="49" charset="0"/>
              </a:rPr>
              <a:t>/</a:t>
            </a:r>
            <a:r>
              <a:rPr lang="en-IN" sz="1100" b="0" dirty="0" err="1">
                <a:solidFill>
                  <a:srgbClr val="0451A5"/>
                </a:solidFill>
                <a:effectLst/>
                <a:latin typeface="Consolas" panose="020B0609020204030204" pitchFamily="49" charset="0"/>
              </a:rPr>
              <a:t>rsNlAA</a:t>
            </a:r>
            <a:r>
              <a:rPr lang="en-IN" sz="1100" b="0" dirty="0">
                <a:solidFill>
                  <a:srgbClr val="0451A5"/>
                </a:solidFill>
                <a:effectLst/>
                <a:latin typeface="Consolas" panose="020B0609020204030204" pitchFamily="49" charset="0"/>
              </a:rPr>
              <a:t>==/</a:t>
            </a:r>
            <a:r>
              <a:rPr lang="en-IN" sz="1100" b="0" dirty="0" err="1">
                <a:solidFill>
                  <a:srgbClr val="0451A5"/>
                </a:solidFill>
                <a:effectLst/>
                <a:latin typeface="Consolas" panose="020B0609020204030204" pitchFamily="49" charset="0"/>
              </a:rPr>
              <a:t>colls</a:t>
            </a:r>
            <a:r>
              <a:rPr lang="en-IN" sz="1100" b="0" dirty="0">
                <a:solidFill>
                  <a:srgbClr val="0451A5"/>
                </a:solidFill>
                <a:effectLst/>
                <a:latin typeface="Consolas" panose="020B0609020204030204" pitchFamily="49" charset="0"/>
              </a:rPr>
              <a:t>/rsNlALn1Fjs=/docs/rsNlALn1FjsDAAAAAAAAAA==/"</a:t>
            </a:r>
            <a:r>
              <a:rPr lang="en-IN" sz="1100" b="0" dirty="0">
                <a:solidFill>
                  <a:srgbClr val="000000"/>
                </a:solidFill>
                <a:effectLst/>
                <a:latin typeface="Consolas" panose="020B0609020204030204" pitchFamily="49" charset="0"/>
              </a:rPr>
              <a:t>,</a:t>
            </a:r>
          </a:p>
          <a:p>
            <a:r>
              <a:rPr lang="en-IN" sz="1100" b="0" dirty="0">
                <a:solidFill>
                  <a:srgbClr val="000000"/>
                </a:solidFill>
                <a:effectLst/>
                <a:latin typeface="Consolas" panose="020B0609020204030204" pitchFamily="49" charset="0"/>
              </a:rPr>
              <a:t>    </a:t>
            </a:r>
            <a:r>
              <a:rPr lang="en-IN" sz="1100" b="0" dirty="0">
                <a:solidFill>
                  <a:srgbClr val="A31515"/>
                </a:solidFill>
                <a:effectLst/>
                <a:latin typeface="Consolas" panose="020B0609020204030204" pitchFamily="49" charset="0"/>
              </a:rPr>
              <a:t>"_</a:t>
            </a:r>
            <a:r>
              <a:rPr lang="en-IN" sz="1100" b="0" dirty="0" err="1">
                <a:solidFill>
                  <a:srgbClr val="A31515"/>
                </a:solidFill>
                <a:effectLst/>
                <a:latin typeface="Consolas" panose="020B0609020204030204" pitchFamily="49" charset="0"/>
              </a:rPr>
              <a:t>etag</a:t>
            </a:r>
            <a:r>
              <a:rPr lang="en-IN" sz="1100" b="0" dirty="0">
                <a:solidFill>
                  <a:srgbClr val="A31515"/>
                </a:solidFill>
                <a:effectLst/>
                <a:latin typeface="Consolas" panose="020B0609020204030204" pitchFamily="49" charset="0"/>
              </a:rPr>
              <a:t>"</a:t>
            </a:r>
            <a:r>
              <a:rPr lang="en-IN" sz="1100" b="0" dirty="0">
                <a:solidFill>
                  <a:srgbClr val="000000"/>
                </a:solidFill>
                <a:effectLst/>
                <a:latin typeface="Consolas" panose="020B0609020204030204" pitchFamily="49" charset="0"/>
              </a:rPr>
              <a:t>: </a:t>
            </a:r>
            <a:r>
              <a:rPr lang="en-IN" sz="1100" b="0" dirty="0">
                <a:solidFill>
                  <a:srgbClr val="0451A5"/>
                </a:solidFill>
                <a:effectLst/>
                <a:latin typeface="Consolas" panose="020B0609020204030204" pitchFamily="49" charset="0"/>
              </a:rPr>
              <a:t>"\"ff0020bd-0000-0100-0000-65af9feb0000\""</a:t>
            </a:r>
            <a:r>
              <a:rPr lang="en-IN" sz="1100" b="0" dirty="0">
                <a:solidFill>
                  <a:srgbClr val="000000"/>
                </a:solidFill>
                <a:effectLst/>
                <a:latin typeface="Consolas" panose="020B0609020204030204" pitchFamily="49" charset="0"/>
              </a:rPr>
              <a:t>,</a:t>
            </a:r>
          </a:p>
          <a:p>
            <a:r>
              <a:rPr lang="en-IN" sz="1100" b="0" dirty="0">
                <a:solidFill>
                  <a:srgbClr val="000000"/>
                </a:solidFill>
                <a:effectLst/>
                <a:latin typeface="Consolas" panose="020B0609020204030204" pitchFamily="49" charset="0"/>
              </a:rPr>
              <a:t>    </a:t>
            </a:r>
            <a:r>
              <a:rPr lang="en-IN" sz="1100" b="0" dirty="0">
                <a:solidFill>
                  <a:srgbClr val="A31515"/>
                </a:solidFill>
                <a:effectLst/>
                <a:latin typeface="Consolas" panose="020B0609020204030204" pitchFamily="49" charset="0"/>
              </a:rPr>
              <a:t>"_attachments"</a:t>
            </a:r>
            <a:r>
              <a:rPr lang="en-IN" sz="1100" b="0" dirty="0">
                <a:solidFill>
                  <a:srgbClr val="000000"/>
                </a:solidFill>
                <a:effectLst/>
                <a:latin typeface="Consolas" panose="020B0609020204030204" pitchFamily="49" charset="0"/>
              </a:rPr>
              <a:t>: </a:t>
            </a:r>
            <a:r>
              <a:rPr lang="en-IN" sz="1100" b="0" dirty="0">
                <a:solidFill>
                  <a:srgbClr val="0451A5"/>
                </a:solidFill>
                <a:effectLst/>
                <a:latin typeface="Consolas" panose="020B0609020204030204" pitchFamily="49" charset="0"/>
              </a:rPr>
              <a:t>"attachments/"</a:t>
            </a:r>
            <a:r>
              <a:rPr lang="en-IN" sz="1100" b="0" dirty="0">
                <a:solidFill>
                  <a:srgbClr val="000000"/>
                </a:solidFill>
                <a:effectLst/>
                <a:latin typeface="Consolas" panose="020B0609020204030204" pitchFamily="49" charset="0"/>
              </a:rPr>
              <a:t>,</a:t>
            </a:r>
          </a:p>
          <a:p>
            <a:r>
              <a:rPr lang="en-IN" sz="1100" b="0" dirty="0">
                <a:solidFill>
                  <a:srgbClr val="000000"/>
                </a:solidFill>
                <a:effectLst/>
                <a:latin typeface="Consolas" panose="020B0609020204030204" pitchFamily="49" charset="0"/>
              </a:rPr>
              <a:t>    </a:t>
            </a:r>
            <a:r>
              <a:rPr lang="en-IN" sz="1100" b="0" dirty="0">
                <a:solidFill>
                  <a:srgbClr val="A31515"/>
                </a:solidFill>
                <a:effectLst/>
                <a:latin typeface="Consolas" panose="020B0609020204030204" pitchFamily="49" charset="0"/>
              </a:rPr>
              <a:t>"_</a:t>
            </a:r>
            <a:r>
              <a:rPr lang="en-IN" sz="1100" b="0" dirty="0" err="1">
                <a:solidFill>
                  <a:srgbClr val="A31515"/>
                </a:solidFill>
                <a:effectLst/>
                <a:latin typeface="Consolas" panose="020B0609020204030204" pitchFamily="49" charset="0"/>
              </a:rPr>
              <a:t>ts</a:t>
            </a:r>
            <a:r>
              <a:rPr lang="en-IN" sz="1100" b="0" dirty="0">
                <a:solidFill>
                  <a:srgbClr val="A31515"/>
                </a:solidFill>
                <a:effectLst/>
                <a:latin typeface="Consolas" panose="020B0609020204030204" pitchFamily="49" charset="0"/>
              </a:rPr>
              <a:t>"</a:t>
            </a:r>
            <a:r>
              <a:rPr lang="en-IN" sz="1100" b="0" dirty="0">
                <a:solidFill>
                  <a:srgbClr val="000000"/>
                </a:solidFill>
                <a:effectLst/>
                <a:latin typeface="Consolas" panose="020B0609020204030204" pitchFamily="49" charset="0"/>
              </a:rPr>
              <a:t>: </a:t>
            </a:r>
            <a:r>
              <a:rPr lang="en-IN" sz="1100" b="0" dirty="0">
                <a:solidFill>
                  <a:srgbClr val="098658"/>
                </a:solidFill>
                <a:effectLst/>
                <a:latin typeface="Consolas" panose="020B0609020204030204" pitchFamily="49" charset="0"/>
              </a:rPr>
              <a:t>1706008555</a:t>
            </a:r>
            <a:endParaRPr lang="en-IN" sz="1100" b="0" dirty="0">
              <a:solidFill>
                <a:srgbClr val="000000"/>
              </a:solidFill>
              <a:effectLst/>
              <a:latin typeface="Consolas" panose="020B0609020204030204" pitchFamily="49" charset="0"/>
            </a:endParaRPr>
          </a:p>
          <a:p>
            <a:r>
              <a:rPr lang="en-IN" sz="11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799467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9A51158-C844-DC78-4979-AC28817DC0CB}"/>
              </a:ext>
            </a:extLst>
          </p:cNvPr>
          <p:cNvGraphicFramePr>
            <a:graphicFrameLocks noGrp="1"/>
          </p:cNvGraphicFramePr>
          <p:nvPr>
            <p:extLst>
              <p:ext uri="{D42A27DB-BD31-4B8C-83A1-F6EECF244321}">
                <p14:modId xmlns:p14="http://schemas.microsoft.com/office/powerpoint/2010/main" val="3340476945"/>
              </p:ext>
            </p:extLst>
          </p:nvPr>
        </p:nvGraphicFramePr>
        <p:xfrm>
          <a:off x="531034" y="719120"/>
          <a:ext cx="11129931" cy="7602849"/>
        </p:xfrm>
        <a:graphic>
          <a:graphicData uri="http://schemas.openxmlformats.org/drawingml/2006/table">
            <a:tbl>
              <a:tblPr>
                <a:tableStyleId>{2D5ABB26-0587-4C30-8999-92F81FD0307C}</a:tableStyleId>
              </a:tblPr>
              <a:tblGrid>
                <a:gridCol w="2523617">
                  <a:extLst>
                    <a:ext uri="{9D8B030D-6E8A-4147-A177-3AD203B41FA5}">
                      <a16:colId xmlns:a16="http://schemas.microsoft.com/office/drawing/2014/main" val="2913155002"/>
                    </a:ext>
                  </a:extLst>
                </a:gridCol>
                <a:gridCol w="8606314">
                  <a:extLst>
                    <a:ext uri="{9D8B030D-6E8A-4147-A177-3AD203B41FA5}">
                      <a16:colId xmlns:a16="http://schemas.microsoft.com/office/drawing/2014/main" val="2163322193"/>
                    </a:ext>
                  </a:extLst>
                </a:gridCol>
              </a:tblGrid>
              <a:tr h="487039">
                <a:tc>
                  <a:txBody>
                    <a:bodyPr/>
                    <a:lstStyle/>
                    <a:p>
                      <a:pPr algn="l" fontAlgn="b"/>
                      <a:r>
                        <a:rPr lang="en-IN" sz="1600" b="0" i="0" u="none" strike="noStrike" dirty="0">
                          <a:solidFill>
                            <a:srgbClr val="000000"/>
                          </a:solidFill>
                          <a:effectLst/>
                          <a:latin typeface="Calibri" panose="020F0502020204030204" pitchFamily="34" charset="0"/>
                        </a:rPr>
                        <a:t>Prep.py</a:t>
                      </a:r>
                    </a:p>
                    <a:p>
                      <a:pPr algn="l" fontAlgn="b"/>
                      <a:r>
                        <a:rPr lang="en-IN" sz="1200" b="0" i="0" u="none" strike="noStrike" dirty="0">
                          <a:solidFill>
                            <a:srgbClr val="000000"/>
                          </a:solidFill>
                          <a:effectLst/>
                          <a:latin typeface="Calibri" panose="020F0502020204030204" pitchFamily="34" charset="0"/>
                        </a:rPr>
                        <a:t>From handle all blob</a:t>
                      </a:r>
                      <a:endParaRPr lang="en-IN" sz="16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0" i="0" kern="1200" dirty="0">
                          <a:solidFill>
                            <a:schemeClr val="tx1"/>
                          </a:solidFill>
                          <a:effectLst/>
                          <a:latin typeface="+mn-lt"/>
                          <a:ea typeface="+mn-ea"/>
                          <a:cs typeface="+mn-cs"/>
                        </a:rPr>
                        <a:t>Checks if the document ingested is </a:t>
                      </a:r>
                      <a:r>
                        <a:rPr lang="en-IN" sz="1600" b="0" i="0" kern="1200" dirty="0">
                          <a:solidFill>
                            <a:schemeClr val="tx1"/>
                          </a:solidFill>
                          <a:effectLst/>
                          <a:highlight>
                            <a:srgbClr val="FFFF00"/>
                          </a:highlight>
                          <a:latin typeface="+mn-lt"/>
                          <a:ea typeface="+mn-ea"/>
                          <a:cs typeface="+mn-cs"/>
                        </a:rPr>
                        <a:t>pdf or excel or csv or txt</a:t>
                      </a:r>
                      <a:r>
                        <a:rPr lang="en-IN" sz="1600" b="0" i="0" kern="1200" dirty="0">
                          <a:solidFill>
                            <a:schemeClr val="tx1"/>
                          </a:solidFill>
                          <a:effectLst/>
                          <a:latin typeface="+mn-lt"/>
                          <a:ea typeface="+mn-ea"/>
                          <a:cs typeface="+mn-cs"/>
                        </a:rPr>
                        <a:t>. Then only it will allow to save in sink if not do not save</a:t>
                      </a:r>
                    </a:p>
                    <a:p>
                      <a:pPr algn="l" fontAlgn="b"/>
                      <a:r>
                        <a:rPr lang="en-IN" sz="1600" b="0" i="0" kern="1200" dirty="0" err="1">
                          <a:solidFill>
                            <a:schemeClr val="tx1"/>
                          </a:solidFill>
                          <a:effectLst/>
                          <a:latin typeface="+mn-lt"/>
                          <a:ea typeface="+mn-ea"/>
                          <a:cs typeface="+mn-cs"/>
                        </a:rPr>
                        <a:t>Takecare</a:t>
                      </a:r>
                      <a:r>
                        <a:rPr lang="en-IN" sz="1600" b="0" i="0" kern="1200" dirty="0">
                          <a:solidFill>
                            <a:schemeClr val="tx1"/>
                          </a:solidFill>
                          <a:effectLst/>
                          <a:latin typeface="+mn-lt"/>
                          <a:ea typeface="+mn-ea"/>
                          <a:cs typeface="+mn-cs"/>
                        </a:rPr>
                        <a:t> of cosmos DB activity.</a:t>
                      </a:r>
                    </a:p>
                    <a:p>
                      <a:pPr algn="l" fontAlgn="b"/>
                      <a:endParaRPr lang="en-IN" sz="1600" b="0" i="0" kern="1200" dirty="0">
                        <a:solidFill>
                          <a:schemeClr val="tx1"/>
                        </a:solidFill>
                        <a:effectLst/>
                        <a:latin typeface="+mn-lt"/>
                        <a:ea typeface="+mn-ea"/>
                        <a:cs typeface="+mn-cs"/>
                      </a:endParaRPr>
                    </a:p>
                    <a:p>
                      <a:pPr algn="l" fontAlgn="b"/>
                      <a:r>
                        <a:rPr lang="en-IN" sz="1600" b="0" i="0" kern="1200" dirty="0">
                          <a:solidFill>
                            <a:schemeClr val="tx1"/>
                          </a:solidFill>
                          <a:effectLst/>
                          <a:latin typeface="+mn-lt"/>
                          <a:ea typeface="+mn-ea"/>
                          <a:cs typeface="+mn-cs"/>
                        </a:rPr>
                        <a:t>Form recognizer is called not sure why?</a:t>
                      </a:r>
                    </a:p>
                    <a:p>
                      <a:pPr algn="l" fontAlgn="b"/>
                      <a:endParaRPr lang="en-IN" sz="1600" b="0" i="0" kern="1200" dirty="0">
                        <a:solidFill>
                          <a:schemeClr val="tx1"/>
                        </a:solidFill>
                        <a:effectLst/>
                        <a:latin typeface="+mn-lt"/>
                        <a:ea typeface="+mn-ea"/>
                        <a:cs typeface="+mn-cs"/>
                      </a:endParaRPr>
                    </a:p>
                    <a:p>
                      <a:pPr algn="l" fontAlgn="b"/>
                      <a:r>
                        <a:rPr lang="en-IN" sz="1600" b="0" i="0" kern="1200" dirty="0">
                          <a:solidFill>
                            <a:schemeClr val="tx1"/>
                          </a:solidFill>
                          <a:effectLst/>
                          <a:latin typeface="+mn-lt"/>
                          <a:ea typeface="+mn-ea"/>
                          <a:cs typeface="+mn-cs"/>
                        </a:rPr>
                        <a:t>The code sets up functionalities for syncing documents between Azure Blob Storage and Azure Cognitive Search. Source storage  is input data and sink storage is processed data which is indexed and connected to Cognitive search</a:t>
                      </a:r>
                    </a:p>
                    <a:p>
                      <a:pPr algn="l" fontAlgn="b"/>
                      <a:endParaRPr lang="en-IN" sz="1600" b="0" i="0" u="none" strike="noStrike" kern="1200" dirty="0">
                        <a:solidFill>
                          <a:schemeClr val="tx1"/>
                        </a:solidFill>
                        <a:effectLst/>
                        <a:latin typeface="+mn-lt"/>
                        <a:ea typeface="+mn-ea"/>
                        <a:cs typeface="+mn-cs"/>
                      </a:endParaRPr>
                    </a:p>
                    <a:p>
                      <a:pPr algn="l" fontAlgn="b"/>
                      <a:endParaRPr lang="en-IN" sz="16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441050"/>
                  </a:ext>
                </a:extLst>
              </a:tr>
              <a:tr h="487039">
                <a:tc>
                  <a:txBody>
                    <a:bodyPr/>
                    <a:lstStyle/>
                    <a:p>
                      <a:pPr algn="l" fontAlgn="b"/>
                      <a:r>
                        <a:rPr lang="en-IN" sz="1600" b="0" i="0" u="none" strike="noStrike" dirty="0">
                          <a:solidFill>
                            <a:srgbClr val="000000"/>
                          </a:solidFill>
                          <a:effectLst/>
                          <a:latin typeface="Calibri" panose="020F0502020204030204" pitchFamily="34" charset="0"/>
                        </a:rPr>
                        <a:t>Document tags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Calibri" panose="020F0502020204030204" pitchFamily="34" charset="0"/>
                        </a:rPr>
                        <a:t>Document ID, URL, file name, file format, file size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9052554"/>
                  </a:ext>
                </a:extLst>
              </a:tr>
              <a:tr h="487039">
                <a:tc>
                  <a:txBody>
                    <a:bodyPr/>
                    <a:lstStyle/>
                    <a:p>
                      <a:pPr algn="l" fontAlgn="b"/>
                      <a:r>
                        <a:rPr lang="en-IN" sz="1600" u="none" strike="noStrike" dirty="0">
                          <a:effectLst/>
                        </a:rPr>
                        <a:t>Cosmos.py</a:t>
                      </a:r>
                      <a:endParaRPr lang="en-IN" sz="16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0" i="0" kern="1200" dirty="0">
                          <a:solidFill>
                            <a:schemeClr val="tx1"/>
                          </a:solidFill>
                          <a:effectLst/>
                          <a:latin typeface="+mn-lt"/>
                          <a:ea typeface="+mn-ea"/>
                          <a:cs typeface="+mn-cs"/>
                        </a:rPr>
                        <a:t>URLs associated with the provided PDF filenames</a:t>
                      </a:r>
                      <a:endParaRPr lang="en-IN" sz="1600" b="0" i="0" u="none" strike="noStrike" kern="1200" dirty="0">
                        <a:solidFill>
                          <a:schemeClr val="tx1"/>
                        </a:solidFill>
                        <a:effectLst/>
                        <a:latin typeface="+mn-lt"/>
                        <a:ea typeface="+mn-ea"/>
                        <a:cs typeface="+mn-cs"/>
                      </a:endParaRPr>
                    </a:p>
                    <a:p>
                      <a:pPr algn="l" fontAlgn="b"/>
                      <a:r>
                        <a:rPr lang="en-IN" sz="1600" b="0" i="0" kern="1200" dirty="0">
                          <a:solidFill>
                            <a:schemeClr val="tx1"/>
                          </a:solidFill>
                          <a:effectLst/>
                          <a:latin typeface="+mn-lt"/>
                          <a:ea typeface="+mn-ea"/>
                          <a:cs typeface="+mn-cs"/>
                        </a:rPr>
                        <a:t>Assigned roles (group names, </a:t>
                      </a:r>
                      <a:r>
                        <a:rPr lang="en-IN" sz="1600" b="0" i="0" kern="1200" dirty="0" err="1">
                          <a:solidFill>
                            <a:schemeClr val="tx1"/>
                          </a:solidFill>
                          <a:effectLst/>
                          <a:latin typeface="+mn-lt"/>
                          <a:ea typeface="+mn-ea"/>
                          <a:cs typeface="+mn-cs"/>
                        </a:rPr>
                        <a:t>i.e</a:t>
                      </a:r>
                      <a:r>
                        <a:rPr lang="en-IN" sz="1600" b="0" i="0" kern="1200" dirty="0">
                          <a:solidFill>
                            <a:schemeClr val="tx1"/>
                          </a:solidFill>
                          <a:effectLst/>
                          <a:latin typeface="+mn-lt"/>
                          <a:ea typeface="+mn-ea"/>
                          <a:cs typeface="+mn-cs"/>
                        </a:rPr>
                        <a:t> admin or editor) associated with the PDF filenames</a:t>
                      </a:r>
                      <a:endParaRPr lang="en-IN" sz="16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642581"/>
                  </a:ext>
                </a:extLst>
              </a:tr>
              <a:tr h="225008">
                <a:tc>
                  <a:txBody>
                    <a:bodyPr/>
                    <a:lstStyle/>
                    <a:p>
                      <a:pPr algn="l" fontAlgn="ctr"/>
                      <a:r>
                        <a:rPr lang="en-IN" sz="1600" b="0" i="0" u="none" strike="noStrike" dirty="0">
                          <a:solidFill>
                            <a:srgbClr val="000000"/>
                          </a:solidFill>
                          <a:effectLst/>
                          <a:latin typeface="Calibri" panose="020F0502020204030204" pitchFamily="34" charset="0"/>
                        </a:rPr>
                        <a:t>Blob.py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0" i="0" kern="1200" dirty="0">
                          <a:solidFill>
                            <a:schemeClr val="tx1"/>
                          </a:solidFill>
                          <a:effectLst/>
                          <a:latin typeface="+mn-lt"/>
                          <a:ea typeface="+mn-ea"/>
                          <a:cs typeface="+mn-cs"/>
                        </a:rPr>
                        <a:t>The code provides functionalities to interact with Azure Blob Storage, specifically for uploading, removing, and downloading blobs. It supports various file formats such as </a:t>
                      </a:r>
                      <a:r>
                        <a:rPr lang="en-IN" sz="1600" dirty="0"/>
                        <a:t>.pdf</a:t>
                      </a:r>
                      <a:r>
                        <a:rPr lang="en-IN" sz="1600" b="0" i="0" kern="1200" dirty="0">
                          <a:solidFill>
                            <a:schemeClr val="tx1"/>
                          </a:solidFill>
                          <a:effectLst/>
                          <a:latin typeface="+mn-lt"/>
                          <a:ea typeface="+mn-ea"/>
                          <a:cs typeface="+mn-cs"/>
                        </a:rPr>
                        <a:t>, </a:t>
                      </a:r>
                      <a:r>
                        <a:rPr lang="en-IN" sz="1600" dirty="0"/>
                        <a:t>.xlsx</a:t>
                      </a:r>
                      <a:r>
                        <a:rPr lang="en-IN" sz="1600" b="0" i="0" kern="1200" dirty="0">
                          <a:solidFill>
                            <a:schemeClr val="tx1"/>
                          </a:solidFill>
                          <a:effectLst/>
                          <a:latin typeface="+mn-lt"/>
                          <a:ea typeface="+mn-ea"/>
                          <a:cs typeface="+mn-cs"/>
                        </a:rPr>
                        <a:t>, </a:t>
                      </a:r>
                      <a:r>
                        <a:rPr lang="en-IN" sz="1600" dirty="0"/>
                        <a:t>.csv</a:t>
                      </a:r>
                      <a:r>
                        <a:rPr lang="en-IN" sz="1600" b="0" i="0" kern="1200" dirty="0">
                          <a:solidFill>
                            <a:schemeClr val="tx1"/>
                          </a:solidFill>
                          <a:effectLst/>
                          <a:latin typeface="+mn-lt"/>
                          <a:ea typeface="+mn-ea"/>
                          <a:cs typeface="+mn-cs"/>
                        </a:rPr>
                        <a:t>, and </a:t>
                      </a:r>
                      <a:r>
                        <a:rPr lang="en-IN" sz="1600" dirty="0"/>
                        <a:t>.txt</a:t>
                      </a:r>
                      <a:r>
                        <a:rPr lang="en-IN" sz="1600" b="0" i="0" kern="1200" dirty="0">
                          <a:solidFill>
                            <a:schemeClr val="tx1"/>
                          </a:solidFill>
                          <a:effectLst/>
                          <a:latin typeface="+mn-lt"/>
                          <a:ea typeface="+mn-ea"/>
                          <a:cs typeface="+mn-cs"/>
                        </a:rPr>
                        <a:t>.</a:t>
                      </a:r>
                      <a:endParaRPr lang="en-IN" sz="16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5471827"/>
                  </a:ext>
                </a:extLst>
              </a:tr>
              <a:tr h="150580">
                <a:tc>
                  <a:txBody>
                    <a:bodyPr/>
                    <a:lstStyle/>
                    <a:p>
                      <a:pPr algn="l" fontAlgn="ctr"/>
                      <a:r>
                        <a:rPr lang="en-IN" sz="1600" b="0" i="0" u="none" strike="noStrike" dirty="0">
                          <a:solidFill>
                            <a:srgbClr val="000000"/>
                          </a:solidFill>
                          <a:effectLst/>
                          <a:latin typeface="Calibri" panose="020F0502020204030204" pitchFamily="34" charset="0"/>
                        </a:rPr>
                        <a:t>Groups.py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0" i="0" kern="1200" dirty="0">
                          <a:solidFill>
                            <a:schemeClr val="tx1"/>
                          </a:solidFill>
                          <a:effectLst/>
                          <a:latin typeface="+mn-lt"/>
                          <a:ea typeface="+mn-ea"/>
                          <a:cs typeface="+mn-cs"/>
                        </a:rPr>
                        <a:t>interacts with Microsoft Azure Active Directory (Azure AD) to check the status of a specific security group.</a:t>
                      </a:r>
                      <a:endParaRPr lang="en-IN"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106049"/>
                  </a:ext>
                </a:extLst>
              </a:tr>
              <a:tr h="299436">
                <a:tc>
                  <a:txBody>
                    <a:bodyPr/>
                    <a:lstStyle/>
                    <a:p>
                      <a:pPr algn="l" fontAlgn="ctr"/>
                      <a:r>
                        <a:rPr lang="en-IN" sz="1600" b="0" i="0" u="none" strike="noStrike" dirty="0">
                          <a:solidFill>
                            <a:srgbClr val="000000"/>
                          </a:solidFill>
                          <a:effectLst/>
                          <a:latin typeface="Calibri" panose="020F0502020204030204" pitchFamily="34" charset="0"/>
                        </a:rPr>
                        <a:t>Search_index.py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kern="1200" dirty="0">
                          <a:solidFill>
                            <a:schemeClr val="tx1"/>
                          </a:solidFill>
                          <a:effectLst/>
                          <a:latin typeface="+mn-lt"/>
                          <a:ea typeface="+mn-ea"/>
                          <a:cs typeface="+mn-cs"/>
                        </a:rPr>
                        <a:t>Create or update an Azure Search index with a specified schema.</a:t>
                      </a:r>
                    </a:p>
                    <a:p>
                      <a:r>
                        <a:rPr lang="en-IN" sz="1600" b="0" i="0" kern="1200" dirty="0">
                          <a:solidFill>
                            <a:schemeClr val="tx1"/>
                          </a:solidFill>
                          <a:effectLst/>
                          <a:latin typeface="+mn-lt"/>
                          <a:ea typeface="+mn-ea"/>
                          <a:cs typeface="+mn-cs"/>
                        </a:rPr>
                        <a:t>Index sections of content into the Azure Search index.</a:t>
                      </a:r>
                    </a:p>
                    <a:p>
                      <a:r>
                        <a:rPr lang="en-IN" sz="1600" b="0" i="0" kern="1200" dirty="0">
                          <a:solidFill>
                            <a:schemeClr val="tx1"/>
                          </a:solidFill>
                          <a:effectLst/>
                          <a:latin typeface="+mn-lt"/>
                          <a:ea typeface="+mn-ea"/>
                          <a:cs typeface="+mn-cs"/>
                        </a:rPr>
                        <a:t>Remove specific sections of content from the Azure Search index</a:t>
                      </a:r>
                    </a:p>
                    <a:p>
                      <a:pPr algn="l" fontAlgn="b"/>
                      <a:endParaRPr lang="en-IN"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4522381"/>
                  </a:ext>
                </a:extLst>
              </a:tr>
              <a:tr h="299436">
                <a:tc>
                  <a:txBody>
                    <a:bodyPr/>
                    <a:lstStyle/>
                    <a:p>
                      <a:pPr algn="l" fontAlgn="ctr"/>
                      <a:r>
                        <a:rPr lang="en-IN" sz="1600" b="0" i="0" u="none" strike="noStrike" dirty="0">
                          <a:solidFill>
                            <a:srgbClr val="000000"/>
                          </a:solidFill>
                          <a:effectLst/>
                          <a:latin typeface="Calibri" panose="020F0502020204030204" pitchFamily="34" charset="0"/>
                        </a:rPr>
                        <a:t>Segmentation.py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0" i="0" kern="1200" dirty="0">
                          <a:solidFill>
                            <a:schemeClr val="tx1"/>
                          </a:solidFill>
                          <a:effectLst/>
                          <a:latin typeface="+mn-lt"/>
                          <a:ea typeface="+mn-ea"/>
                          <a:cs typeface="+mn-cs"/>
                        </a:rPr>
                        <a:t>This code is designed to process a given text (which might contain both paragraphs and tables in an HTML-like format) and segment it into chunks of paragraphs and tables, each with a type indicator (either "paragraph" or "table"). Here's a detailed breakdown of its functionality:</a:t>
                      </a:r>
                      <a:endParaRPr lang="en-IN"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182928"/>
                  </a:ext>
                </a:extLst>
              </a:tr>
              <a:tr h="448293">
                <a:tc>
                  <a:txBody>
                    <a:bodyPr/>
                    <a:lstStyle/>
                    <a:p>
                      <a:pPr algn="l" fontAlgn="ctr"/>
                      <a:r>
                        <a:rPr lang="en-IN" sz="1600" b="0" i="0" u="none" strike="noStrike" dirty="0" err="1">
                          <a:solidFill>
                            <a:srgbClr val="000000"/>
                          </a:solidFill>
                          <a:effectLst/>
                          <a:latin typeface="Calibri" panose="020F0502020204030204" pitchFamily="34" charset="0"/>
                        </a:rPr>
                        <a:t>Search_index</a:t>
                      </a:r>
                      <a:endParaRPr lang="en-IN" sz="16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kern="1200" dirty="0">
                          <a:solidFill>
                            <a:schemeClr val="tx1"/>
                          </a:solidFill>
                          <a:effectLst/>
                          <a:latin typeface="+mn-lt"/>
                          <a:ea typeface="+mn-ea"/>
                          <a:cs typeface="+mn-cs"/>
                        </a:rPr>
                        <a:t>The </a:t>
                      </a:r>
                      <a:r>
                        <a:rPr lang="en-IN" sz="1600" b="0" i="0" kern="1200" dirty="0" err="1">
                          <a:solidFill>
                            <a:schemeClr val="tx1"/>
                          </a:solidFill>
                          <a:effectLst/>
                          <a:latin typeface="+mn-lt"/>
                          <a:ea typeface="+mn-ea"/>
                          <a:cs typeface="+mn-cs"/>
                        </a:rPr>
                        <a:t>create_search_index</a:t>
                      </a:r>
                      <a:r>
                        <a:rPr lang="en-IN" sz="1600" b="0" i="0" kern="1200" dirty="0">
                          <a:solidFill>
                            <a:schemeClr val="tx1"/>
                          </a:solidFill>
                          <a:effectLst/>
                          <a:latin typeface="+mn-lt"/>
                          <a:ea typeface="+mn-ea"/>
                          <a:cs typeface="+mn-cs"/>
                        </a:rPr>
                        <a:t> function ensures a search index with specific fields exists in Azure Search.</a:t>
                      </a:r>
                    </a:p>
                    <a:p>
                      <a:r>
                        <a:rPr lang="en-IN" sz="1600" b="0" i="0" kern="1200" dirty="0" err="1">
                          <a:solidFill>
                            <a:schemeClr val="tx1"/>
                          </a:solidFill>
                          <a:effectLst/>
                          <a:latin typeface="+mn-lt"/>
                          <a:ea typeface="+mn-ea"/>
                          <a:cs typeface="+mn-cs"/>
                        </a:rPr>
                        <a:t>index_sections</a:t>
                      </a:r>
                      <a:r>
                        <a:rPr lang="en-IN" sz="1600" b="0" i="0" kern="1200" dirty="0">
                          <a:solidFill>
                            <a:schemeClr val="tx1"/>
                          </a:solidFill>
                          <a:effectLst/>
                          <a:latin typeface="+mn-lt"/>
                          <a:ea typeface="+mn-ea"/>
                          <a:cs typeface="+mn-cs"/>
                        </a:rPr>
                        <a:t> indexes sections of content into the Azure Search index in batches.</a:t>
                      </a:r>
                    </a:p>
                    <a:p>
                      <a:r>
                        <a:rPr lang="en-IN" sz="1600" b="0" i="0" kern="1200" dirty="0" err="1">
                          <a:solidFill>
                            <a:schemeClr val="tx1"/>
                          </a:solidFill>
                          <a:effectLst/>
                          <a:latin typeface="+mn-lt"/>
                          <a:ea typeface="+mn-ea"/>
                          <a:cs typeface="+mn-cs"/>
                        </a:rPr>
                        <a:t>remove_from_index</a:t>
                      </a:r>
                      <a:r>
                        <a:rPr lang="en-IN" sz="1600" b="0" i="0" kern="1200" dirty="0">
                          <a:solidFill>
                            <a:schemeClr val="tx1"/>
                          </a:solidFill>
                          <a:effectLst/>
                          <a:latin typeface="+mn-lt"/>
                          <a:ea typeface="+mn-ea"/>
                          <a:cs typeface="+mn-cs"/>
                        </a:rPr>
                        <a:t> continuously removes documents associated with a given filename from the Azure Search index until none are left.</a:t>
                      </a:r>
                    </a:p>
                    <a:p>
                      <a:pPr algn="l" fontAlgn="b"/>
                      <a:endParaRPr lang="en-IN"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5898909"/>
                  </a:ext>
                </a:extLst>
              </a:tr>
            </a:tbl>
          </a:graphicData>
        </a:graphic>
      </p:graphicFrame>
      <p:sp>
        <p:nvSpPr>
          <p:cNvPr id="4" name="TextBox 3">
            <a:extLst>
              <a:ext uri="{FF2B5EF4-FFF2-40B4-BE49-F238E27FC236}">
                <a16:creationId xmlns:a16="http://schemas.microsoft.com/office/drawing/2014/main" id="{9F5E4A09-100B-0D7D-3474-8B4161F513AE}"/>
              </a:ext>
            </a:extLst>
          </p:cNvPr>
          <p:cNvSpPr txBox="1"/>
          <p:nvPr/>
        </p:nvSpPr>
        <p:spPr>
          <a:xfrm>
            <a:off x="325876" y="155394"/>
            <a:ext cx="6099242" cy="369332"/>
          </a:xfrm>
          <a:prstGeom prst="rect">
            <a:avLst/>
          </a:prstGeom>
          <a:noFill/>
        </p:spPr>
        <p:txBody>
          <a:bodyPr wrap="square">
            <a:spAutoFit/>
          </a:bodyPr>
          <a:lstStyle/>
          <a:p>
            <a:r>
              <a:rPr lang="en-IN" b="1" i="0" dirty="0">
                <a:solidFill>
                  <a:srgbClr val="242424"/>
                </a:solidFill>
                <a:effectLst/>
                <a:latin typeface="source-serif-pro"/>
              </a:rPr>
              <a:t>CODE IN HANDLE ALL BLOB FUNCTION  : </a:t>
            </a:r>
          </a:p>
        </p:txBody>
      </p:sp>
    </p:spTree>
    <p:extLst>
      <p:ext uri="{BB962C8B-B14F-4D97-AF65-F5344CB8AC3E}">
        <p14:creationId xmlns:p14="http://schemas.microsoft.com/office/powerpoint/2010/main" val="750057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040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9A51158-C844-DC78-4979-AC28817DC0CB}"/>
              </a:ext>
            </a:extLst>
          </p:cNvPr>
          <p:cNvGraphicFramePr>
            <a:graphicFrameLocks noGrp="1"/>
          </p:cNvGraphicFramePr>
          <p:nvPr>
            <p:extLst>
              <p:ext uri="{D42A27DB-BD31-4B8C-83A1-F6EECF244321}">
                <p14:modId xmlns:p14="http://schemas.microsoft.com/office/powerpoint/2010/main" val="2454555844"/>
              </p:ext>
            </p:extLst>
          </p:nvPr>
        </p:nvGraphicFramePr>
        <p:xfrm>
          <a:off x="531035" y="524726"/>
          <a:ext cx="6822265" cy="6155840"/>
        </p:xfrm>
        <a:graphic>
          <a:graphicData uri="http://schemas.openxmlformats.org/drawingml/2006/table">
            <a:tbl>
              <a:tblPr>
                <a:tableStyleId>{2D5ABB26-0587-4C30-8999-92F81FD0307C}</a:tableStyleId>
              </a:tblPr>
              <a:tblGrid>
                <a:gridCol w="1546890">
                  <a:extLst>
                    <a:ext uri="{9D8B030D-6E8A-4147-A177-3AD203B41FA5}">
                      <a16:colId xmlns:a16="http://schemas.microsoft.com/office/drawing/2014/main" val="2913155002"/>
                    </a:ext>
                  </a:extLst>
                </a:gridCol>
                <a:gridCol w="5275375">
                  <a:extLst>
                    <a:ext uri="{9D8B030D-6E8A-4147-A177-3AD203B41FA5}">
                      <a16:colId xmlns:a16="http://schemas.microsoft.com/office/drawing/2014/main" val="2163322193"/>
                    </a:ext>
                  </a:extLst>
                </a:gridCol>
              </a:tblGrid>
              <a:tr h="598554">
                <a:tc>
                  <a:txBody>
                    <a:bodyPr/>
                    <a:lstStyle/>
                    <a:p>
                      <a:pPr algn="l" fontAlgn="b"/>
                      <a:r>
                        <a:rPr lang="en-IN" sz="1200" b="0" i="0" u="none" strike="noStrike" dirty="0">
                          <a:solidFill>
                            <a:srgbClr val="000000"/>
                          </a:solidFill>
                          <a:effectLst/>
                          <a:latin typeface="Calibri" panose="020F0502020204030204" pitchFamily="34" charset="0"/>
                        </a:rPr>
                        <a:t>Azure functions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200" b="0" i="0" u="none" strike="noStrike" kern="1200" dirty="0">
                          <a:solidFill>
                            <a:schemeClr val="tx1"/>
                          </a:solidFill>
                          <a:effectLst/>
                          <a:latin typeface="+mn-lt"/>
                          <a:ea typeface="+mn-ea"/>
                          <a:cs typeface="+mn-cs"/>
                        </a:rPr>
                        <a:t>Event grid (</a:t>
                      </a:r>
                      <a:r>
                        <a:rPr lang="en-IN" sz="1200" b="1" i="0" kern="1200" dirty="0">
                          <a:solidFill>
                            <a:schemeClr val="tx1"/>
                          </a:solidFill>
                          <a:effectLst/>
                          <a:latin typeface="+mn-lt"/>
                          <a:ea typeface="+mn-ea"/>
                          <a:cs typeface="+mn-cs"/>
                        </a:rPr>
                        <a:t>eg-flktsgpt-dev-eastus-001 </a:t>
                      </a:r>
                      <a:r>
                        <a:rPr lang="en-IN" sz="1200" b="0" i="0" u="none" strike="noStrike" kern="1200" dirty="0">
                          <a:solidFill>
                            <a:schemeClr val="tx1"/>
                          </a:solidFill>
                          <a:effectLst/>
                          <a:latin typeface="+mn-lt"/>
                          <a:ea typeface="+mn-ea"/>
                          <a:cs typeface="+mn-cs"/>
                        </a:rPr>
                        <a:t>)</a:t>
                      </a:r>
                    </a:p>
                    <a:p>
                      <a:pPr algn="l" fontAlgn="b"/>
                      <a:r>
                        <a:rPr lang="en-IN" sz="1200" b="0" i="0" u="none" strike="noStrike" dirty="0">
                          <a:solidFill>
                            <a:srgbClr val="000000"/>
                          </a:solidFill>
                          <a:effectLst/>
                          <a:latin typeface="Calibri" panose="020F0502020204030204" pitchFamily="34" charset="0"/>
                        </a:rPr>
                        <a:t>Chunking</a:t>
                      </a:r>
                    </a:p>
                    <a:p>
                      <a:pPr algn="l" fontAlgn="b"/>
                      <a:r>
                        <a:rPr lang="en-IN" sz="1200" b="0" i="0" u="none" strike="noStrike" dirty="0">
                          <a:solidFill>
                            <a:srgbClr val="000000"/>
                          </a:solidFill>
                          <a:effectLst/>
                          <a:latin typeface="Calibri" panose="020F0502020204030204" pitchFamily="34" charset="0"/>
                        </a:rPr>
                        <a:t>Indexing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441050"/>
                  </a:ext>
                </a:extLst>
              </a:tr>
              <a:tr h="204084">
                <a:tc>
                  <a:txBody>
                    <a:bodyPr/>
                    <a:lstStyle/>
                    <a:p>
                      <a:pPr algn="l" fontAlgn="b"/>
                      <a:r>
                        <a:rPr lang="en-IN" sz="1200" b="0" i="0" u="none" strike="noStrike" dirty="0">
                          <a:solidFill>
                            <a:srgbClr val="000000"/>
                          </a:solidFill>
                          <a:effectLst/>
                          <a:latin typeface="Calibri" panose="020F0502020204030204" pitchFamily="34" charset="0"/>
                        </a:rPr>
                        <a:t>Document tags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Calibri" panose="020F0502020204030204" pitchFamily="34" charset="0"/>
                        </a:rPr>
                        <a:t>Document ID, </a:t>
                      </a:r>
                      <a:r>
                        <a:rPr lang="en-IN" sz="1200" b="0" i="0" u="none" strike="noStrike" dirty="0">
                          <a:solidFill>
                            <a:srgbClr val="000000"/>
                          </a:solidFill>
                          <a:effectLst/>
                          <a:highlight>
                            <a:srgbClr val="FFFF00"/>
                          </a:highlight>
                          <a:latin typeface="Calibri" panose="020F0502020204030204" pitchFamily="34" charset="0"/>
                        </a:rPr>
                        <a:t>URL</a:t>
                      </a:r>
                      <a:r>
                        <a:rPr lang="en-IN" sz="1200" b="0" i="0" u="none" strike="noStrike" dirty="0">
                          <a:solidFill>
                            <a:srgbClr val="000000"/>
                          </a:solidFill>
                          <a:effectLst/>
                          <a:latin typeface="Calibri" panose="020F0502020204030204" pitchFamily="34" charset="0"/>
                        </a:rPr>
                        <a:t>, file name, file format, file size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9052554"/>
                  </a:ext>
                </a:extLst>
              </a:tr>
              <a:tr h="401319">
                <a:tc>
                  <a:txBody>
                    <a:bodyPr/>
                    <a:lstStyle/>
                    <a:p>
                      <a:pPr algn="l" fontAlgn="b"/>
                      <a:r>
                        <a:rPr lang="en-IN" sz="1200" u="none" strike="noStrike" dirty="0">
                          <a:effectLst/>
                        </a:rPr>
                        <a:t>Cosmos.py</a:t>
                      </a:r>
                      <a:endParaRPr lang="en-IN" sz="12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b="0" i="0" kern="1200" dirty="0">
                          <a:solidFill>
                            <a:schemeClr val="tx1"/>
                          </a:solidFill>
                          <a:effectLst/>
                          <a:latin typeface="+mn-lt"/>
                          <a:ea typeface="+mn-ea"/>
                          <a:cs typeface="+mn-cs"/>
                        </a:rPr>
                        <a:t>URLs associated with the provided PDF filenames are stored in a database to provide the URL of share point in the response</a:t>
                      </a:r>
                      <a:endParaRPr lang="en-IN" sz="1200" b="0" i="0" u="none" strike="noStrike" kern="1200" dirty="0">
                        <a:solidFill>
                          <a:schemeClr val="tx1"/>
                        </a:solidFill>
                        <a:effectLst/>
                        <a:latin typeface="+mn-lt"/>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642581"/>
                  </a:ext>
                </a:extLst>
              </a:tr>
              <a:tr h="401319">
                <a:tc>
                  <a:txBody>
                    <a:bodyPr/>
                    <a:lstStyle/>
                    <a:p>
                      <a:pPr algn="l" fontAlgn="ctr"/>
                      <a:r>
                        <a:rPr lang="en-IN" sz="1200" b="0" i="0" u="none" strike="noStrike" dirty="0">
                          <a:solidFill>
                            <a:srgbClr val="000000"/>
                          </a:solidFill>
                          <a:effectLst/>
                          <a:latin typeface="Calibri" panose="020F0502020204030204" pitchFamily="34" charset="0"/>
                        </a:rPr>
                        <a:t>Blob.py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b="0" i="0" kern="1200" dirty="0">
                          <a:solidFill>
                            <a:schemeClr val="tx1"/>
                          </a:solidFill>
                          <a:effectLst/>
                          <a:latin typeface="+mn-lt"/>
                          <a:ea typeface="+mn-ea"/>
                          <a:cs typeface="+mn-cs"/>
                        </a:rPr>
                        <a:t>The code provides functionalities to interact with Azure Blob Storage, specifically for </a:t>
                      </a:r>
                      <a:r>
                        <a:rPr lang="en-IN" sz="1200" b="0" i="0" kern="1200" dirty="0">
                          <a:solidFill>
                            <a:schemeClr val="tx1"/>
                          </a:solidFill>
                          <a:effectLst/>
                          <a:highlight>
                            <a:srgbClr val="FFFF00"/>
                          </a:highlight>
                          <a:latin typeface="+mn-lt"/>
                          <a:ea typeface="+mn-ea"/>
                          <a:cs typeface="+mn-cs"/>
                        </a:rPr>
                        <a:t>uploading, removing, and downloading blobs</a:t>
                      </a:r>
                      <a:r>
                        <a:rPr lang="en-IN" sz="1200" b="0" i="0" kern="1200" dirty="0">
                          <a:solidFill>
                            <a:schemeClr val="tx1"/>
                          </a:solidFill>
                          <a:effectLst/>
                          <a:latin typeface="+mn-lt"/>
                          <a:ea typeface="+mn-ea"/>
                          <a:cs typeface="+mn-cs"/>
                        </a:rPr>
                        <a:t>. It supports various file formats such as </a:t>
                      </a:r>
                      <a:r>
                        <a:rPr lang="en-IN" sz="1200" dirty="0"/>
                        <a:t>.pdf</a:t>
                      </a:r>
                      <a:r>
                        <a:rPr lang="en-IN" sz="1200" b="0" i="0" kern="1200" dirty="0">
                          <a:solidFill>
                            <a:schemeClr val="tx1"/>
                          </a:solidFill>
                          <a:effectLst/>
                          <a:latin typeface="+mn-lt"/>
                          <a:ea typeface="+mn-ea"/>
                          <a:cs typeface="+mn-cs"/>
                        </a:rPr>
                        <a:t>, </a:t>
                      </a:r>
                      <a:r>
                        <a:rPr lang="en-IN" sz="1200" dirty="0"/>
                        <a:t>.xlsx</a:t>
                      </a:r>
                      <a:r>
                        <a:rPr lang="en-IN" sz="1200" b="0" i="0" kern="1200" dirty="0">
                          <a:solidFill>
                            <a:schemeClr val="tx1"/>
                          </a:solidFill>
                          <a:effectLst/>
                          <a:latin typeface="+mn-lt"/>
                          <a:ea typeface="+mn-ea"/>
                          <a:cs typeface="+mn-cs"/>
                        </a:rPr>
                        <a:t>, </a:t>
                      </a:r>
                      <a:r>
                        <a:rPr lang="en-IN" sz="1200" dirty="0"/>
                        <a:t>.csv</a:t>
                      </a:r>
                      <a:r>
                        <a:rPr lang="en-IN" sz="1200" b="0" i="0" kern="1200" dirty="0">
                          <a:solidFill>
                            <a:schemeClr val="tx1"/>
                          </a:solidFill>
                          <a:effectLst/>
                          <a:latin typeface="+mn-lt"/>
                          <a:ea typeface="+mn-ea"/>
                          <a:cs typeface="+mn-cs"/>
                        </a:rPr>
                        <a:t>, and </a:t>
                      </a:r>
                      <a:r>
                        <a:rPr lang="en-IN" sz="1200" dirty="0"/>
                        <a:t>.txt</a:t>
                      </a:r>
                      <a:r>
                        <a:rPr lang="en-IN" sz="1200" b="0" i="0" kern="1200" dirty="0">
                          <a:solidFill>
                            <a:schemeClr val="tx1"/>
                          </a:solidFill>
                          <a:effectLst/>
                          <a:latin typeface="+mn-lt"/>
                          <a:ea typeface="+mn-ea"/>
                          <a:cs typeface="+mn-cs"/>
                        </a:rPr>
                        <a:t>.</a:t>
                      </a:r>
                      <a:endParaRPr lang="en-IN" sz="12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5471827"/>
                  </a:ext>
                </a:extLst>
              </a:tr>
              <a:tr h="356239">
                <a:tc>
                  <a:txBody>
                    <a:bodyPr/>
                    <a:lstStyle/>
                    <a:p>
                      <a:pPr algn="l" fontAlgn="ctr"/>
                      <a:r>
                        <a:rPr lang="en-IN" sz="1200" b="0" i="0" u="none" strike="noStrike" dirty="0">
                          <a:solidFill>
                            <a:srgbClr val="000000"/>
                          </a:solidFill>
                          <a:effectLst/>
                          <a:latin typeface="Calibri" panose="020F0502020204030204" pitchFamily="34" charset="0"/>
                        </a:rPr>
                        <a:t>Groups.py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b="0" i="0" kern="1200" dirty="0">
                          <a:solidFill>
                            <a:schemeClr val="tx1"/>
                          </a:solidFill>
                          <a:effectLst/>
                          <a:latin typeface="+mn-lt"/>
                          <a:ea typeface="+mn-ea"/>
                          <a:cs typeface="+mn-cs"/>
                        </a:rPr>
                        <a:t>interacts with Microsoft Azure Active Directory (Azure AD) to check the status of a specific security group.</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106049"/>
                  </a:ext>
                </a:extLst>
              </a:tr>
              <a:tr h="1387494">
                <a:tc>
                  <a:txBody>
                    <a:bodyPr/>
                    <a:lstStyle/>
                    <a:p>
                      <a:pPr algn="l" fontAlgn="ctr"/>
                      <a:r>
                        <a:rPr lang="en-IN" sz="1200" b="0" i="0" u="none" strike="noStrike" dirty="0">
                          <a:solidFill>
                            <a:srgbClr val="000000"/>
                          </a:solidFill>
                          <a:effectLst/>
                          <a:latin typeface="Calibri" panose="020F0502020204030204" pitchFamily="34" charset="0"/>
                        </a:rPr>
                        <a:t>Prep.py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Checks if the document ingested is </a:t>
                      </a:r>
                      <a:r>
                        <a:rPr lang="en-IN" sz="1200" b="0" i="0" kern="1200" dirty="0">
                          <a:solidFill>
                            <a:schemeClr val="tx1"/>
                          </a:solidFill>
                          <a:effectLst/>
                          <a:highlight>
                            <a:srgbClr val="FFFF00"/>
                          </a:highlight>
                          <a:latin typeface="+mn-lt"/>
                          <a:ea typeface="+mn-ea"/>
                          <a:cs typeface="+mn-cs"/>
                        </a:rPr>
                        <a:t>pdf or excel or csv or txt</a:t>
                      </a:r>
                      <a:r>
                        <a:rPr lang="en-IN" sz="1200" b="0" i="0" kern="1200" dirty="0">
                          <a:solidFill>
                            <a:schemeClr val="tx1"/>
                          </a:solidFill>
                          <a:effectLst/>
                          <a:latin typeface="+mn-lt"/>
                          <a:ea typeface="+mn-ea"/>
                          <a:cs typeface="+mn-cs"/>
                        </a:rPr>
                        <a:t>. Then only it will allow to save in sink if not do not save</a:t>
                      </a:r>
                    </a:p>
                    <a:p>
                      <a:pPr marL="0" marR="0" lvl="0" indent="0" algn="l" defTabSz="914400" rtl="0" eaLnBrk="1" fontAlgn="b" latinLnBrk="0" hangingPunct="1">
                        <a:lnSpc>
                          <a:spcPct val="100000"/>
                        </a:lnSpc>
                        <a:spcBef>
                          <a:spcPts val="0"/>
                        </a:spcBef>
                        <a:spcAft>
                          <a:spcPts val="0"/>
                        </a:spcAft>
                        <a:buClrTx/>
                        <a:buSzTx/>
                        <a:buFontTx/>
                        <a:buNone/>
                        <a:tabLst/>
                        <a:defRPr/>
                      </a:pPr>
                      <a:endParaRPr lang="en-IN" sz="1200" b="0" i="0" kern="1200" dirty="0">
                        <a:solidFill>
                          <a:schemeClr val="tx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Create chunks from pdfs, txt, doc etc.</a:t>
                      </a:r>
                    </a:p>
                    <a:p>
                      <a:pPr marL="0" marR="0" lvl="0" indent="0" algn="l" defTabSz="914400" rtl="0" eaLnBrk="1" fontAlgn="b"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Read the documents and extracts the </a:t>
                      </a:r>
                      <a:r>
                        <a:rPr lang="en-IN" sz="1200" b="0" i="0" kern="1200" dirty="0" err="1">
                          <a:solidFill>
                            <a:schemeClr val="tx1"/>
                          </a:solidFill>
                          <a:effectLst/>
                          <a:latin typeface="+mn-lt"/>
                          <a:ea typeface="+mn-ea"/>
                          <a:cs typeface="+mn-cs"/>
                        </a:rPr>
                        <a:t>contetn</a:t>
                      </a:r>
                      <a:endParaRPr lang="en-IN" sz="1200" b="0" i="0" kern="1200" dirty="0">
                        <a:solidFill>
                          <a:schemeClr val="tx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Reads tables and extracts the content</a:t>
                      </a:r>
                    </a:p>
                    <a:p>
                      <a:pPr algn="l" fontAlgn="b"/>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121145"/>
                  </a:ext>
                </a:extLst>
              </a:tr>
              <a:tr h="795789">
                <a:tc>
                  <a:txBody>
                    <a:bodyPr/>
                    <a:lstStyle/>
                    <a:p>
                      <a:pPr algn="l" fontAlgn="ctr"/>
                      <a:r>
                        <a:rPr lang="en-IN" sz="1200" b="0" i="0" u="none" strike="noStrike" dirty="0">
                          <a:solidFill>
                            <a:srgbClr val="000000"/>
                          </a:solidFill>
                          <a:effectLst/>
                          <a:latin typeface="Calibri" panose="020F0502020204030204" pitchFamily="34" charset="0"/>
                        </a:rPr>
                        <a:t>Search_index.py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kern="1200" dirty="0">
                          <a:solidFill>
                            <a:schemeClr val="tx1"/>
                          </a:solidFill>
                          <a:effectLst/>
                          <a:latin typeface="+mn-lt"/>
                          <a:ea typeface="+mn-ea"/>
                          <a:cs typeface="+mn-cs"/>
                        </a:rPr>
                        <a:t>Create or update an Azure Search index with a specified schema.</a:t>
                      </a:r>
                    </a:p>
                    <a:p>
                      <a:r>
                        <a:rPr lang="en-IN" sz="1200" b="0" i="0" kern="1200" dirty="0">
                          <a:solidFill>
                            <a:schemeClr val="tx1"/>
                          </a:solidFill>
                          <a:effectLst/>
                          <a:latin typeface="+mn-lt"/>
                          <a:ea typeface="+mn-ea"/>
                          <a:cs typeface="+mn-cs"/>
                        </a:rPr>
                        <a:t>Index sections of content into the Azure Search index.</a:t>
                      </a:r>
                    </a:p>
                    <a:p>
                      <a:r>
                        <a:rPr lang="en-IN" sz="1200" b="0" i="0" kern="1200" dirty="0">
                          <a:solidFill>
                            <a:schemeClr val="tx1"/>
                          </a:solidFill>
                          <a:effectLst/>
                          <a:latin typeface="+mn-lt"/>
                          <a:ea typeface="+mn-ea"/>
                          <a:cs typeface="+mn-cs"/>
                        </a:rPr>
                        <a:t>Remove specific sections of content from the Azure Search index</a:t>
                      </a:r>
                    </a:p>
                    <a:p>
                      <a:pPr algn="l" fontAlgn="b"/>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4522381"/>
                  </a:ext>
                </a:extLst>
              </a:tr>
              <a:tr h="598554">
                <a:tc>
                  <a:txBody>
                    <a:bodyPr/>
                    <a:lstStyle/>
                    <a:p>
                      <a:pPr algn="l" fontAlgn="ctr"/>
                      <a:r>
                        <a:rPr lang="en-IN" sz="1200" b="0" i="0" u="none" strike="noStrike" dirty="0">
                          <a:solidFill>
                            <a:srgbClr val="000000"/>
                          </a:solidFill>
                          <a:effectLst/>
                          <a:latin typeface="Calibri" panose="020F0502020204030204" pitchFamily="34" charset="0"/>
                        </a:rPr>
                        <a:t>Segmentation.py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b="0" i="0" kern="1200" dirty="0">
                          <a:solidFill>
                            <a:schemeClr val="tx1"/>
                          </a:solidFill>
                          <a:effectLst/>
                          <a:latin typeface="+mn-lt"/>
                          <a:ea typeface="+mn-ea"/>
                          <a:cs typeface="+mn-cs"/>
                        </a:rPr>
                        <a:t>This code is designed to process a given text (which might contain both paragraphs and tables in an HTML-like format) and segment it into chunks of paragraphs and tables, each with a type indicator (either "paragraph" or "table"). Here's a detailed breakdown of its functionality:</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182928"/>
                  </a:ext>
                </a:extLst>
              </a:tr>
              <a:tr h="993024">
                <a:tc>
                  <a:txBody>
                    <a:bodyPr/>
                    <a:lstStyle/>
                    <a:p>
                      <a:pPr algn="l" fontAlgn="ctr"/>
                      <a:r>
                        <a:rPr lang="en-IN" sz="1200" b="0" i="0" u="none" strike="noStrike" dirty="0" err="1">
                          <a:solidFill>
                            <a:srgbClr val="000000"/>
                          </a:solidFill>
                          <a:effectLst/>
                          <a:latin typeface="Calibri" panose="020F0502020204030204" pitchFamily="34" charset="0"/>
                        </a:rPr>
                        <a:t>Search_index</a:t>
                      </a:r>
                      <a:endParaRPr lang="en-IN" sz="12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kern="1200" dirty="0">
                          <a:solidFill>
                            <a:schemeClr val="tx1"/>
                          </a:solidFill>
                          <a:effectLst/>
                          <a:latin typeface="+mn-lt"/>
                          <a:ea typeface="+mn-ea"/>
                          <a:cs typeface="+mn-cs"/>
                        </a:rPr>
                        <a:t>The </a:t>
                      </a:r>
                      <a:r>
                        <a:rPr lang="en-IN" sz="1200" b="0" i="0" kern="1200" dirty="0" err="1">
                          <a:solidFill>
                            <a:schemeClr val="tx1"/>
                          </a:solidFill>
                          <a:effectLst/>
                          <a:latin typeface="+mn-lt"/>
                          <a:ea typeface="+mn-ea"/>
                          <a:cs typeface="+mn-cs"/>
                        </a:rPr>
                        <a:t>create_search_index</a:t>
                      </a:r>
                      <a:r>
                        <a:rPr lang="en-IN" sz="1200" b="0" i="0" kern="1200" dirty="0">
                          <a:solidFill>
                            <a:schemeClr val="tx1"/>
                          </a:solidFill>
                          <a:effectLst/>
                          <a:latin typeface="+mn-lt"/>
                          <a:ea typeface="+mn-ea"/>
                          <a:cs typeface="+mn-cs"/>
                        </a:rPr>
                        <a:t> function ensures a search index with specific fields exists in Azure Search.</a:t>
                      </a:r>
                    </a:p>
                    <a:p>
                      <a:r>
                        <a:rPr lang="en-IN" sz="1200" b="0" i="0" kern="1200" dirty="0" err="1">
                          <a:solidFill>
                            <a:schemeClr val="tx1"/>
                          </a:solidFill>
                          <a:effectLst/>
                          <a:latin typeface="+mn-lt"/>
                          <a:ea typeface="+mn-ea"/>
                          <a:cs typeface="+mn-cs"/>
                        </a:rPr>
                        <a:t>index_sections</a:t>
                      </a:r>
                      <a:r>
                        <a:rPr lang="en-IN" sz="1200" b="0" i="0" kern="1200" dirty="0">
                          <a:solidFill>
                            <a:schemeClr val="tx1"/>
                          </a:solidFill>
                          <a:effectLst/>
                          <a:latin typeface="+mn-lt"/>
                          <a:ea typeface="+mn-ea"/>
                          <a:cs typeface="+mn-cs"/>
                        </a:rPr>
                        <a:t> indexes sections of content into the Azure Search index in batches.</a:t>
                      </a:r>
                    </a:p>
                    <a:p>
                      <a:r>
                        <a:rPr lang="en-IN" sz="1200" b="0" i="0" kern="1200" dirty="0" err="1">
                          <a:solidFill>
                            <a:schemeClr val="tx1"/>
                          </a:solidFill>
                          <a:effectLst/>
                          <a:latin typeface="+mn-lt"/>
                          <a:ea typeface="+mn-ea"/>
                          <a:cs typeface="+mn-cs"/>
                        </a:rPr>
                        <a:t>remove_from_index</a:t>
                      </a:r>
                      <a:r>
                        <a:rPr lang="en-IN" sz="1200" b="0" i="0" kern="1200" dirty="0">
                          <a:solidFill>
                            <a:schemeClr val="tx1"/>
                          </a:solidFill>
                          <a:effectLst/>
                          <a:latin typeface="+mn-lt"/>
                          <a:ea typeface="+mn-ea"/>
                          <a:cs typeface="+mn-cs"/>
                        </a:rPr>
                        <a:t> continuously removes documents associated with a given filename from the Azure Search index until none are left.</a:t>
                      </a:r>
                    </a:p>
                    <a:p>
                      <a:pPr algn="l" fontAlgn="b"/>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5898909"/>
                  </a:ext>
                </a:extLst>
              </a:tr>
            </a:tbl>
          </a:graphicData>
        </a:graphic>
      </p:graphicFrame>
      <p:sp>
        <p:nvSpPr>
          <p:cNvPr id="4" name="TextBox 3">
            <a:extLst>
              <a:ext uri="{FF2B5EF4-FFF2-40B4-BE49-F238E27FC236}">
                <a16:creationId xmlns:a16="http://schemas.microsoft.com/office/drawing/2014/main" id="{9F5E4A09-100B-0D7D-3474-8B4161F513AE}"/>
              </a:ext>
            </a:extLst>
          </p:cNvPr>
          <p:cNvSpPr txBox="1"/>
          <p:nvPr/>
        </p:nvSpPr>
        <p:spPr>
          <a:xfrm>
            <a:off x="325876" y="155394"/>
            <a:ext cx="6099242" cy="369332"/>
          </a:xfrm>
          <a:prstGeom prst="rect">
            <a:avLst/>
          </a:prstGeom>
          <a:noFill/>
        </p:spPr>
        <p:txBody>
          <a:bodyPr wrap="square">
            <a:spAutoFit/>
          </a:bodyPr>
          <a:lstStyle/>
          <a:p>
            <a:r>
              <a:rPr lang="en-IN" b="1" i="0" dirty="0">
                <a:solidFill>
                  <a:srgbClr val="242424"/>
                </a:solidFill>
                <a:effectLst/>
                <a:latin typeface="source-serif-pro"/>
              </a:rPr>
              <a:t>CODE IN HANDLE ALL BLOB FUNCTION  : </a:t>
            </a:r>
          </a:p>
        </p:txBody>
      </p:sp>
    </p:spTree>
    <p:extLst>
      <p:ext uri="{BB962C8B-B14F-4D97-AF65-F5344CB8AC3E}">
        <p14:creationId xmlns:p14="http://schemas.microsoft.com/office/powerpoint/2010/main" val="2619355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873B1-153D-5042-99AF-F48F26415E6D}"/>
              </a:ext>
            </a:extLst>
          </p:cNvPr>
          <p:cNvPicPr>
            <a:picLocks noChangeAspect="1"/>
          </p:cNvPicPr>
          <p:nvPr/>
        </p:nvPicPr>
        <p:blipFill>
          <a:blip r:embed="rId2"/>
          <a:stretch>
            <a:fillRect/>
          </a:stretch>
        </p:blipFill>
        <p:spPr>
          <a:xfrm>
            <a:off x="1311029" y="914271"/>
            <a:ext cx="9569942" cy="5029458"/>
          </a:xfrm>
          <a:prstGeom prst="rect">
            <a:avLst/>
          </a:prstGeom>
        </p:spPr>
      </p:pic>
      <p:sp>
        <p:nvSpPr>
          <p:cNvPr id="4" name="Title 2">
            <a:extLst>
              <a:ext uri="{FF2B5EF4-FFF2-40B4-BE49-F238E27FC236}">
                <a16:creationId xmlns:a16="http://schemas.microsoft.com/office/drawing/2014/main" id="{E73042B5-3054-B051-E780-DB5675584FE9}"/>
              </a:ext>
            </a:extLst>
          </p:cNvPr>
          <p:cNvSpPr txBox="1">
            <a:spLocks/>
          </p:cNvSpPr>
          <p:nvPr/>
        </p:nvSpPr>
        <p:spPr>
          <a:xfrm>
            <a:off x="344214" y="8134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85B3"/>
                </a:solidFill>
                <a:latin typeface="Tahoma"/>
                <a:ea typeface="Tahoma"/>
                <a:cs typeface="Tahoma"/>
              </a:rPr>
              <a:t>Create Logic app using </a:t>
            </a:r>
            <a:r>
              <a:rPr lang="en-US" sz="3200" dirty="0" err="1">
                <a:solidFill>
                  <a:srgbClr val="0085B3"/>
                </a:solidFill>
                <a:latin typeface="Tahoma"/>
                <a:ea typeface="Tahoma"/>
                <a:cs typeface="Tahoma"/>
              </a:rPr>
              <a:t>Json</a:t>
            </a:r>
            <a:r>
              <a:rPr lang="en-US" sz="3200" dirty="0">
                <a:solidFill>
                  <a:srgbClr val="0085B3"/>
                </a:solidFill>
                <a:latin typeface="Tahoma"/>
                <a:ea typeface="Tahoma"/>
                <a:cs typeface="Tahoma"/>
              </a:rPr>
              <a:t> in Azure</a:t>
            </a:r>
            <a:endParaRPr lang="en-US" sz="3200" dirty="0"/>
          </a:p>
        </p:txBody>
      </p:sp>
    </p:spTree>
    <p:extLst>
      <p:ext uri="{BB962C8B-B14F-4D97-AF65-F5344CB8AC3E}">
        <p14:creationId xmlns:p14="http://schemas.microsoft.com/office/powerpoint/2010/main" val="284519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259311-8B80-BE02-95AA-05249EE73DD4}"/>
              </a:ext>
            </a:extLst>
          </p:cNvPr>
          <p:cNvPicPr>
            <a:picLocks noChangeAspect="1"/>
          </p:cNvPicPr>
          <p:nvPr/>
        </p:nvPicPr>
        <p:blipFill>
          <a:blip r:embed="rId2"/>
          <a:stretch>
            <a:fillRect/>
          </a:stretch>
        </p:blipFill>
        <p:spPr>
          <a:xfrm>
            <a:off x="856981" y="723761"/>
            <a:ext cx="10478038" cy="5410478"/>
          </a:xfrm>
          <a:prstGeom prst="rect">
            <a:avLst/>
          </a:prstGeom>
        </p:spPr>
      </p:pic>
      <p:sp>
        <p:nvSpPr>
          <p:cNvPr id="4" name="Title 2">
            <a:extLst>
              <a:ext uri="{FF2B5EF4-FFF2-40B4-BE49-F238E27FC236}">
                <a16:creationId xmlns:a16="http://schemas.microsoft.com/office/drawing/2014/main" id="{CB67E492-139D-7142-624C-6F1084D06FC1}"/>
              </a:ext>
            </a:extLst>
          </p:cNvPr>
          <p:cNvSpPr txBox="1">
            <a:spLocks/>
          </p:cNvSpPr>
          <p:nvPr/>
        </p:nvSpPr>
        <p:spPr>
          <a:xfrm>
            <a:off x="344214" y="8134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85B3"/>
                </a:solidFill>
                <a:latin typeface="Tahoma"/>
                <a:ea typeface="Tahoma"/>
                <a:cs typeface="Tahoma"/>
              </a:rPr>
              <a:t>Verifying metadata in </a:t>
            </a:r>
            <a:r>
              <a:rPr lang="en-US" sz="3200" dirty="0" err="1">
                <a:solidFill>
                  <a:srgbClr val="0085B3"/>
                </a:solidFill>
                <a:latin typeface="Tahoma"/>
                <a:ea typeface="Tahoma"/>
                <a:cs typeface="Tahoma"/>
              </a:rPr>
              <a:t>CosmosDB</a:t>
            </a:r>
            <a:endParaRPr lang="en-US" sz="3200" dirty="0"/>
          </a:p>
        </p:txBody>
      </p:sp>
      <p:pic>
        <p:nvPicPr>
          <p:cNvPr id="6" name="Picture 5">
            <a:extLst>
              <a:ext uri="{FF2B5EF4-FFF2-40B4-BE49-F238E27FC236}">
                <a16:creationId xmlns:a16="http://schemas.microsoft.com/office/drawing/2014/main" id="{2861A6B5-638B-A740-CB1B-77DFAD014D1E}"/>
              </a:ext>
            </a:extLst>
          </p:cNvPr>
          <p:cNvPicPr>
            <a:picLocks noChangeAspect="1"/>
          </p:cNvPicPr>
          <p:nvPr/>
        </p:nvPicPr>
        <p:blipFill>
          <a:blip r:embed="rId3"/>
          <a:stretch>
            <a:fillRect/>
          </a:stretch>
        </p:blipFill>
        <p:spPr>
          <a:xfrm>
            <a:off x="5702148" y="2067956"/>
            <a:ext cx="5918504" cy="1460575"/>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728C49C-34C6-0BD9-2F7A-5F3E83D5F002}"/>
              </a:ext>
            </a:extLst>
          </p:cNvPr>
          <p:cNvSpPr txBox="1"/>
          <p:nvPr/>
        </p:nvSpPr>
        <p:spPr>
          <a:xfrm>
            <a:off x="8661400" y="3515267"/>
            <a:ext cx="1474002" cy="369332"/>
          </a:xfrm>
          <a:prstGeom prst="rect">
            <a:avLst/>
          </a:prstGeom>
          <a:noFill/>
        </p:spPr>
        <p:txBody>
          <a:bodyPr wrap="square">
            <a:spAutoFit/>
          </a:bodyPr>
          <a:lstStyle/>
          <a:p>
            <a:r>
              <a:rPr lang="en-US" sz="1800" b="1" u="sng" dirty="0">
                <a:solidFill>
                  <a:srgbClr val="0085B3"/>
                </a:solidFill>
                <a:latin typeface="Tahoma"/>
                <a:ea typeface="Tahoma"/>
                <a:cs typeface="Tahoma"/>
              </a:rPr>
              <a:t>Dictionary</a:t>
            </a:r>
            <a:endParaRPr lang="en-US" sz="1800" b="1" u="sng" dirty="0"/>
          </a:p>
        </p:txBody>
      </p:sp>
      <p:pic>
        <p:nvPicPr>
          <p:cNvPr id="11" name="Picture 10">
            <a:extLst>
              <a:ext uri="{FF2B5EF4-FFF2-40B4-BE49-F238E27FC236}">
                <a16:creationId xmlns:a16="http://schemas.microsoft.com/office/drawing/2014/main" id="{85619FB1-9672-92B0-B4DF-FC48412300DE}"/>
              </a:ext>
            </a:extLst>
          </p:cNvPr>
          <p:cNvPicPr>
            <a:picLocks noChangeAspect="1"/>
          </p:cNvPicPr>
          <p:nvPr/>
        </p:nvPicPr>
        <p:blipFill>
          <a:blip r:embed="rId4"/>
          <a:stretch>
            <a:fillRect/>
          </a:stretch>
        </p:blipFill>
        <p:spPr>
          <a:xfrm>
            <a:off x="6611942" y="6183989"/>
            <a:ext cx="4553184" cy="533427"/>
          </a:xfrm>
          <a:prstGeom prst="rect">
            <a:avLst/>
          </a:prstGeom>
        </p:spPr>
      </p:pic>
    </p:spTree>
    <p:extLst>
      <p:ext uri="{BB962C8B-B14F-4D97-AF65-F5344CB8AC3E}">
        <p14:creationId xmlns:p14="http://schemas.microsoft.com/office/powerpoint/2010/main" val="278414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98CDC81-02D2-30B5-CB1A-7DE28148FF32}"/>
              </a:ext>
            </a:extLst>
          </p:cNvPr>
          <p:cNvGrpSpPr/>
          <p:nvPr/>
        </p:nvGrpSpPr>
        <p:grpSpPr>
          <a:xfrm>
            <a:off x="960280" y="1354620"/>
            <a:ext cx="5918504" cy="4007056"/>
            <a:chOff x="951813" y="1329220"/>
            <a:chExt cx="5918504" cy="4007056"/>
          </a:xfrm>
        </p:grpSpPr>
        <p:pic>
          <p:nvPicPr>
            <p:cNvPr id="3" name="Picture 2">
              <a:extLst>
                <a:ext uri="{FF2B5EF4-FFF2-40B4-BE49-F238E27FC236}">
                  <a16:creationId xmlns:a16="http://schemas.microsoft.com/office/drawing/2014/main" id="{EB32D873-156D-2E3D-2910-CE2BDF26BEEC}"/>
                </a:ext>
              </a:extLst>
            </p:cNvPr>
            <p:cNvPicPr>
              <a:picLocks noChangeAspect="1"/>
            </p:cNvPicPr>
            <p:nvPr/>
          </p:nvPicPr>
          <p:blipFill>
            <a:blip r:embed="rId2"/>
            <a:stretch>
              <a:fillRect/>
            </a:stretch>
          </p:blipFill>
          <p:spPr>
            <a:xfrm>
              <a:off x="951813" y="1329220"/>
              <a:ext cx="5918504" cy="4007056"/>
            </a:xfrm>
            <a:prstGeom prst="rect">
              <a:avLst/>
            </a:prstGeom>
          </p:spPr>
        </p:pic>
        <p:sp>
          <p:nvSpPr>
            <p:cNvPr id="4" name="Rectangle 3">
              <a:extLst>
                <a:ext uri="{FF2B5EF4-FFF2-40B4-BE49-F238E27FC236}">
                  <a16:creationId xmlns:a16="http://schemas.microsoft.com/office/drawing/2014/main" id="{B26DD26E-E55B-C3AF-816F-52016C6F004A}"/>
                </a:ext>
              </a:extLst>
            </p:cNvPr>
            <p:cNvSpPr/>
            <p:nvPr/>
          </p:nvSpPr>
          <p:spPr>
            <a:xfrm>
              <a:off x="2945330" y="2704699"/>
              <a:ext cx="3924987" cy="288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663628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7956A0-393A-7AD0-FA9C-8CC9EE8BAC27}"/>
              </a:ext>
            </a:extLst>
          </p:cNvPr>
          <p:cNvPicPr>
            <a:picLocks noChangeAspect="1"/>
          </p:cNvPicPr>
          <p:nvPr/>
        </p:nvPicPr>
        <p:blipFill>
          <a:blip r:embed="rId2"/>
          <a:stretch>
            <a:fillRect/>
          </a:stretch>
        </p:blipFill>
        <p:spPr>
          <a:xfrm>
            <a:off x="746085" y="1054570"/>
            <a:ext cx="10362193" cy="4941969"/>
          </a:xfrm>
          <a:prstGeom prst="rect">
            <a:avLst/>
          </a:prstGeom>
        </p:spPr>
      </p:pic>
      <p:sp>
        <p:nvSpPr>
          <p:cNvPr id="4" name="Rectangle 3">
            <a:extLst>
              <a:ext uri="{FF2B5EF4-FFF2-40B4-BE49-F238E27FC236}">
                <a16:creationId xmlns:a16="http://schemas.microsoft.com/office/drawing/2014/main" id="{562032C1-1D3F-CD7C-C00A-DDFCA2BC2409}"/>
              </a:ext>
            </a:extLst>
          </p:cNvPr>
          <p:cNvSpPr/>
          <p:nvPr/>
        </p:nvSpPr>
        <p:spPr>
          <a:xfrm>
            <a:off x="3522846" y="3878981"/>
            <a:ext cx="2810577" cy="375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2558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9B1AE4-00F3-4482-877F-57577B51018C}"/>
              </a:ext>
            </a:extLst>
          </p:cNvPr>
          <p:cNvPicPr>
            <a:picLocks noChangeAspect="1"/>
          </p:cNvPicPr>
          <p:nvPr/>
        </p:nvPicPr>
        <p:blipFill>
          <a:blip r:embed="rId2"/>
          <a:stretch>
            <a:fillRect/>
          </a:stretch>
        </p:blipFill>
        <p:spPr>
          <a:xfrm>
            <a:off x="1619020" y="1841418"/>
            <a:ext cx="8953960" cy="3175163"/>
          </a:xfrm>
          <a:prstGeom prst="rect">
            <a:avLst/>
          </a:prstGeom>
        </p:spPr>
      </p:pic>
    </p:spTree>
    <p:extLst>
      <p:ext uri="{BB962C8B-B14F-4D97-AF65-F5344CB8AC3E}">
        <p14:creationId xmlns:p14="http://schemas.microsoft.com/office/powerpoint/2010/main" val="27316448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DD700-9A96-8EC7-7F05-1C9BB233636C}"/>
              </a:ext>
            </a:extLst>
          </p:cNvPr>
          <p:cNvPicPr>
            <a:picLocks noChangeAspect="1"/>
          </p:cNvPicPr>
          <p:nvPr/>
        </p:nvPicPr>
        <p:blipFill>
          <a:blip r:embed="rId2"/>
          <a:stretch>
            <a:fillRect/>
          </a:stretch>
        </p:blipFill>
        <p:spPr>
          <a:xfrm>
            <a:off x="429374" y="2062236"/>
            <a:ext cx="10780492" cy="4086797"/>
          </a:xfrm>
          <a:prstGeom prst="rect">
            <a:avLst/>
          </a:prstGeom>
        </p:spPr>
      </p:pic>
    </p:spTree>
    <p:extLst>
      <p:ext uri="{BB962C8B-B14F-4D97-AF65-F5344CB8AC3E}">
        <p14:creationId xmlns:p14="http://schemas.microsoft.com/office/powerpoint/2010/main" val="2187717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2489AA5-17A4-DEAF-1214-CC8BBAD9C31E}"/>
              </a:ext>
            </a:extLst>
          </p:cNvPr>
          <p:cNvSpPr txBox="1">
            <a:spLocks/>
          </p:cNvSpPr>
          <p:nvPr/>
        </p:nvSpPr>
        <p:spPr>
          <a:xfrm>
            <a:off x="369614" y="193554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0085B3"/>
                </a:solidFill>
                <a:latin typeface="Tahoma"/>
                <a:ea typeface="Tahoma"/>
                <a:cs typeface="Tahoma"/>
              </a:rPr>
              <a:t>1. </a:t>
            </a:r>
            <a:r>
              <a:rPr lang="en-IN" sz="1000" b="1" i="0" dirty="0">
                <a:solidFill>
                  <a:srgbClr val="323130"/>
                </a:solidFill>
                <a:effectLst/>
                <a:latin typeface="Segoe UI" panose="020B0502040204020203" pitchFamily="34" charset="0"/>
              </a:rPr>
              <a:t>ECAL Hardware</a:t>
            </a:r>
          </a:p>
          <a:p>
            <a:r>
              <a:rPr lang="en-US" sz="2000" dirty="0"/>
              <a:t>2. Manuals</a:t>
            </a:r>
          </a:p>
          <a:p>
            <a:endParaRPr lang="en-US" sz="2000" dirty="0"/>
          </a:p>
          <a:p>
            <a:r>
              <a:rPr lang="en-US" sz="2000" dirty="0" err="1"/>
              <a:t>CosmosDB</a:t>
            </a:r>
            <a:r>
              <a:rPr lang="en-US" sz="2000" dirty="0"/>
              <a:t> count : 584 on 24-01-24 @ 6:37PM</a:t>
            </a:r>
          </a:p>
        </p:txBody>
      </p:sp>
      <p:sp>
        <p:nvSpPr>
          <p:cNvPr id="4" name="Title 2">
            <a:extLst>
              <a:ext uri="{FF2B5EF4-FFF2-40B4-BE49-F238E27FC236}">
                <a16:creationId xmlns:a16="http://schemas.microsoft.com/office/drawing/2014/main" id="{C392D22B-84AE-87CD-54B4-4A638EEAAE52}"/>
              </a:ext>
            </a:extLst>
          </p:cNvPr>
          <p:cNvSpPr txBox="1">
            <a:spLocks/>
          </p:cNvSpPr>
          <p:nvPr/>
        </p:nvSpPr>
        <p:spPr>
          <a:xfrm>
            <a:off x="344214" y="8134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85B3"/>
                </a:solidFill>
                <a:latin typeface="Tahoma"/>
                <a:ea typeface="Tahoma"/>
                <a:cs typeface="Tahoma"/>
              </a:rPr>
              <a:t>Libraries Ingested</a:t>
            </a:r>
            <a:endParaRPr lang="en-US" sz="3200" dirty="0"/>
          </a:p>
        </p:txBody>
      </p:sp>
    </p:spTree>
    <p:extLst>
      <p:ext uri="{BB962C8B-B14F-4D97-AF65-F5344CB8AC3E}">
        <p14:creationId xmlns:p14="http://schemas.microsoft.com/office/powerpoint/2010/main" val="877884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09B79-77E7-0333-36E5-2ED6EB7F6677}"/>
              </a:ext>
            </a:extLst>
          </p:cNvPr>
          <p:cNvSpPr>
            <a:spLocks noGrp="1"/>
          </p:cNvSpPr>
          <p:nvPr>
            <p:ph type="title"/>
          </p:nvPr>
        </p:nvSpPr>
        <p:spPr>
          <a:xfrm>
            <a:off x="344214" y="81342"/>
            <a:ext cx="10515600" cy="1325563"/>
          </a:xfrm>
        </p:spPr>
        <p:txBody>
          <a:bodyPr>
            <a:normAutofit/>
          </a:bodyPr>
          <a:lstStyle/>
          <a:p>
            <a:r>
              <a:rPr lang="en-US" sz="3200" dirty="0" err="1">
                <a:solidFill>
                  <a:srgbClr val="0085B3"/>
                </a:solidFill>
                <a:latin typeface="Tahoma"/>
                <a:ea typeface="Tahoma"/>
                <a:cs typeface="Tahoma"/>
              </a:rPr>
              <a:t>Techsupport</a:t>
            </a:r>
            <a:r>
              <a:rPr lang="en-US" sz="3200" dirty="0">
                <a:solidFill>
                  <a:srgbClr val="0085B3"/>
                </a:solidFill>
                <a:latin typeface="Tahoma"/>
                <a:ea typeface="Tahoma"/>
                <a:cs typeface="Tahoma"/>
              </a:rPr>
              <a:t> GPT</a:t>
            </a:r>
            <a:endParaRPr lang="en-US" sz="3200" dirty="0"/>
          </a:p>
        </p:txBody>
      </p:sp>
      <p:sp>
        <p:nvSpPr>
          <p:cNvPr id="4" name="Content Placeholder 3">
            <a:extLst>
              <a:ext uri="{FF2B5EF4-FFF2-40B4-BE49-F238E27FC236}">
                <a16:creationId xmlns:a16="http://schemas.microsoft.com/office/drawing/2014/main" id="{300D3B2B-1558-9D26-25D6-36ED6728FBAC}"/>
              </a:ext>
            </a:extLst>
          </p:cNvPr>
          <p:cNvSpPr>
            <a:spLocks noGrp="1"/>
          </p:cNvSpPr>
          <p:nvPr>
            <p:ph idx="1"/>
          </p:nvPr>
        </p:nvSpPr>
        <p:spPr>
          <a:xfrm>
            <a:off x="5868089" y="1451487"/>
            <a:ext cx="2923407" cy="1015462"/>
          </a:xfrm>
        </p:spPr>
        <p:txBody>
          <a:bodyPr vert="horz" lIns="91440" tIns="45720" rIns="91440" bIns="45720" rtlCol="0" anchor="t">
            <a:normAutofit fontScale="55000" lnSpcReduction="20000"/>
          </a:bodyPr>
          <a:lstStyle/>
          <a:p>
            <a:pPr marL="0" indent="0" algn="ctr">
              <a:buNone/>
            </a:pPr>
            <a:r>
              <a:rPr lang="de-DE" sz="6400" dirty="0">
                <a:solidFill>
                  <a:srgbClr val="00DEB4"/>
                </a:solidFill>
                <a:cs typeface="Calibri"/>
              </a:rPr>
              <a:t>30000</a:t>
            </a:r>
            <a:r>
              <a:rPr lang="de-DE" dirty="0">
                <a:cs typeface="Calibri"/>
              </a:rPr>
              <a:t> </a:t>
            </a:r>
          </a:p>
          <a:p>
            <a:pPr marL="0" indent="0" algn="ctr">
              <a:buNone/>
            </a:pPr>
            <a:r>
              <a:rPr lang="de-DE" dirty="0">
                <a:cs typeface="Calibri"/>
              </a:rPr>
              <a:t>Technical / Engineering Documents</a:t>
            </a:r>
          </a:p>
          <a:p>
            <a:pPr marL="0" indent="0" algn="ctr">
              <a:buNone/>
            </a:pPr>
            <a:endParaRPr lang="de-DE" dirty="0">
              <a:cs typeface="Calibri"/>
            </a:endParaRPr>
          </a:p>
          <a:p>
            <a:pPr marL="0" indent="0" algn="ctr">
              <a:buNone/>
            </a:pPr>
            <a:endParaRPr lang="de-DE" dirty="0">
              <a:cs typeface="Calibri"/>
            </a:endParaRPr>
          </a:p>
        </p:txBody>
      </p:sp>
      <p:sp>
        <p:nvSpPr>
          <p:cNvPr id="2" name="Content Placeholder 3">
            <a:extLst>
              <a:ext uri="{FF2B5EF4-FFF2-40B4-BE49-F238E27FC236}">
                <a16:creationId xmlns:a16="http://schemas.microsoft.com/office/drawing/2014/main" id="{9F1B2F1D-7C5D-2382-2231-7E4DE16983A4}"/>
              </a:ext>
            </a:extLst>
          </p:cNvPr>
          <p:cNvSpPr txBox="1">
            <a:spLocks/>
          </p:cNvSpPr>
          <p:nvPr/>
        </p:nvSpPr>
        <p:spPr>
          <a:xfrm>
            <a:off x="9353852" y="1406905"/>
            <a:ext cx="2020614" cy="10154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3500" dirty="0">
                <a:solidFill>
                  <a:srgbClr val="00DEB4"/>
                </a:solidFill>
                <a:cs typeface="Calibri"/>
              </a:rPr>
              <a:t>1200</a:t>
            </a:r>
          </a:p>
          <a:p>
            <a:pPr marL="0" indent="0" algn="ctr">
              <a:buFont typeface="Arial" panose="020B0604020202020204" pitchFamily="34" charset="0"/>
              <a:buNone/>
            </a:pPr>
            <a:r>
              <a:rPr lang="de-DE" sz="1500" dirty="0">
                <a:cs typeface="Calibri"/>
              </a:rPr>
              <a:t>Questions</a:t>
            </a:r>
          </a:p>
        </p:txBody>
      </p:sp>
      <p:sp>
        <p:nvSpPr>
          <p:cNvPr id="10" name="Content Placeholder 3">
            <a:extLst>
              <a:ext uri="{FF2B5EF4-FFF2-40B4-BE49-F238E27FC236}">
                <a16:creationId xmlns:a16="http://schemas.microsoft.com/office/drawing/2014/main" id="{50A10C5F-8D1A-B42B-3485-C5D64BD304D6}"/>
              </a:ext>
            </a:extLst>
          </p:cNvPr>
          <p:cNvSpPr txBox="1">
            <a:spLocks/>
          </p:cNvSpPr>
          <p:nvPr/>
        </p:nvSpPr>
        <p:spPr>
          <a:xfrm>
            <a:off x="5743072" y="4828350"/>
            <a:ext cx="2923407" cy="1015462"/>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400" dirty="0">
                <a:solidFill>
                  <a:srgbClr val="00DEB4"/>
                </a:solidFill>
                <a:cs typeface="Calibri"/>
              </a:rPr>
              <a:t>$5B</a:t>
            </a:r>
            <a:r>
              <a:rPr lang="de-DE" dirty="0">
                <a:cs typeface="Calibri"/>
              </a:rPr>
              <a:t> </a:t>
            </a:r>
          </a:p>
          <a:p>
            <a:pPr marL="0" indent="0" algn="ctr">
              <a:buFont typeface="Arial" panose="020B0604020202020204" pitchFamily="34" charset="0"/>
              <a:buNone/>
            </a:pPr>
            <a:r>
              <a:rPr lang="de-DE" dirty="0">
                <a:cs typeface="Calibri"/>
              </a:rPr>
              <a:t>Fluke is leader in </a:t>
            </a:r>
            <a:r>
              <a:rPr lang="en-IN" b="0" i="0" dirty="0">
                <a:solidFill>
                  <a:srgbClr val="202124"/>
                </a:solidFill>
                <a:effectLst/>
                <a:latin typeface="Google Sans"/>
              </a:rPr>
              <a:t>Leader in test and measurement software</a:t>
            </a:r>
            <a:endParaRPr lang="de-DE" dirty="0">
              <a:cs typeface="Calibri"/>
            </a:endParaRPr>
          </a:p>
          <a:p>
            <a:pPr marL="0" indent="0" algn="ctr">
              <a:buFont typeface="Arial" panose="020B0604020202020204" pitchFamily="34" charset="0"/>
              <a:buNone/>
            </a:pPr>
            <a:endParaRPr lang="de-DE" dirty="0">
              <a:cs typeface="Calibri"/>
            </a:endParaRPr>
          </a:p>
          <a:p>
            <a:pPr marL="0" indent="0" algn="ctr">
              <a:buFont typeface="Arial" panose="020B0604020202020204" pitchFamily="34" charset="0"/>
              <a:buNone/>
            </a:pPr>
            <a:endParaRPr lang="de-DE" dirty="0">
              <a:cs typeface="Calibri"/>
            </a:endParaRPr>
          </a:p>
        </p:txBody>
      </p:sp>
      <p:sp>
        <p:nvSpPr>
          <p:cNvPr id="11" name="Content Placeholder 3">
            <a:extLst>
              <a:ext uri="{FF2B5EF4-FFF2-40B4-BE49-F238E27FC236}">
                <a16:creationId xmlns:a16="http://schemas.microsoft.com/office/drawing/2014/main" id="{21C30F3A-BC9C-045F-A092-C1A0863E3A3B}"/>
              </a:ext>
            </a:extLst>
          </p:cNvPr>
          <p:cNvSpPr txBox="1">
            <a:spLocks/>
          </p:cNvSpPr>
          <p:nvPr/>
        </p:nvSpPr>
        <p:spPr>
          <a:xfrm>
            <a:off x="8902455" y="4828563"/>
            <a:ext cx="2923407" cy="1015462"/>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400" dirty="0">
                <a:solidFill>
                  <a:srgbClr val="00DEB4"/>
                </a:solidFill>
                <a:cs typeface="Calibri"/>
              </a:rPr>
              <a:t>GPT3.5</a:t>
            </a:r>
            <a:endParaRPr lang="de-DE" dirty="0">
              <a:cs typeface="Calibri"/>
            </a:endParaRPr>
          </a:p>
          <a:p>
            <a:pPr marL="0" indent="0" algn="ctr">
              <a:buFont typeface="Arial" panose="020B0604020202020204" pitchFamily="34" charset="0"/>
              <a:buNone/>
            </a:pPr>
            <a:r>
              <a:rPr lang="de-DE" dirty="0">
                <a:cs typeface="Calibri"/>
              </a:rPr>
              <a:t>Fluke is leader</a:t>
            </a:r>
            <a:r>
              <a:rPr lang="en-IN" b="0" i="0" dirty="0">
                <a:solidFill>
                  <a:srgbClr val="202124"/>
                </a:solidFill>
                <a:effectLst/>
                <a:latin typeface="Google Sans"/>
              </a:rPr>
              <a:t> and measurement software</a:t>
            </a:r>
            <a:endParaRPr lang="de-DE" dirty="0">
              <a:cs typeface="Calibri"/>
            </a:endParaRPr>
          </a:p>
          <a:p>
            <a:pPr marL="0" indent="0" algn="ctr">
              <a:buFont typeface="Arial" panose="020B0604020202020204" pitchFamily="34" charset="0"/>
              <a:buNone/>
            </a:pPr>
            <a:endParaRPr lang="de-DE" dirty="0">
              <a:cs typeface="Calibri"/>
            </a:endParaRPr>
          </a:p>
          <a:p>
            <a:pPr marL="0" indent="0" algn="ctr">
              <a:buFont typeface="Arial" panose="020B0604020202020204" pitchFamily="34" charset="0"/>
              <a:buNone/>
            </a:pPr>
            <a:endParaRPr lang="de-DE" dirty="0">
              <a:cs typeface="Calibri"/>
            </a:endParaRPr>
          </a:p>
        </p:txBody>
      </p:sp>
      <p:sp>
        <p:nvSpPr>
          <p:cNvPr id="12" name="TextBox 11">
            <a:extLst>
              <a:ext uri="{FF2B5EF4-FFF2-40B4-BE49-F238E27FC236}">
                <a16:creationId xmlns:a16="http://schemas.microsoft.com/office/drawing/2014/main" id="{9E2DCCFD-8611-3131-E8EE-864DCEF74CD9}"/>
              </a:ext>
            </a:extLst>
          </p:cNvPr>
          <p:cNvSpPr txBox="1"/>
          <p:nvPr/>
        </p:nvSpPr>
        <p:spPr>
          <a:xfrm>
            <a:off x="366139" y="1451486"/>
            <a:ext cx="4814578" cy="4031873"/>
          </a:xfrm>
          <a:prstGeom prst="rect">
            <a:avLst/>
          </a:prstGeom>
          <a:noFill/>
        </p:spPr>
        <p:txBody>
          <a:bodyPr wrap="square">
            <a:spAutoFit/>
          </a:bodyPr>
          <a:lstStyle/>
          <a:p>
            <a:pPr fontAlgn="ctr"/>
            <a:r>
              <a:rPr lang="en-IN" sz="1600" u="none" strike="noStrike" dirty="0">
                <a:effectLst/>
              </a:rPr>
              <a:t>Scope : The </a:t>
            </a:r>
            <a:r>
              <a:rPr lang="en-IN" sz="1600" u="none" strike="noStrike" dirty="0" err="1">
                <a:effectLst/>
              </a:rPr>
              <a:t>Gpt</a:t>
            </a:r>
            <a:r>
              <a:rPr lang="en-IN" sz="1600" dirty="0" err="1"/>
              <a:t>bot</a:t>
            </a:r>
            <a:r>
              <a:rPr lang="en-IN" sz="1600" dirty="0"/>
              <a:t> is developed to provide the answer for the questions asked from the </a:t>
            </a:r>
            <a:r>
              <a:rPr lang="en-IN" sz="1600" u="none" strike="noStrike" dirty="0">
                <a:effectLst/>
              </a:rPr>
              <a:t>Knowledgebase of 35000 pages by understanding the knowledge in it. </a:t>
            </a:r>
          </a:p>
          <a:p>
            <a:pPr algn="l" fontAlgn="ctr"/>
            <a:endParaRPr lang="en-IN" sz="1600" dirty="0"/>
          </a:p>
          <a:p>
            <a:pPr algn="l" fontAlgn="ctr"/>
            <a:endParaRPr lang="en-IN" sz="1600" dirty="0"/>
          </a:p>
          <a:p>
            <a:pPr algn="l" fontAlgn="ctr"/>
            <a:endParaRPr lang="en-IN" sz="1600" dirty="0"/>
          </a:p>
          <a:p>
            <a:pPr algn="l" fontAlgn="ctr"/>
            <a:endParaRPr lang="en-IN" sz="1600" dirty="0"/>
          </a:p>
          <a:p>
            <a:pPr algn="l" fontAlgn="ctr"/>
            <a:r>
              <a:rPr lang="en-IN" sz="1600" dirty="0"/>
              <a:t>The bot provides the answer in seconds which is not possible for a human from thousands of documents </a:t>
            </a:r>
          </a:p>
          <a:p>
            <a:pPr algn="l" fontAlgn="ctr"/>
            <a:endParaRPr lang="en-IN" sz="1600" u="none" strike="noStrike" dirty="0">
              <a:effectLst/>
            </a:endParaRPr>
          </a:p>
          <a:p>
            <a:pPr algn="l" fontAlgn="ctr"/>
            <a:r>
              <a:rPr lang="en-IN" sz="1600" u="none" strike="noStrike" dirty="0">
                <a:effectLst/>
              </a:rPr>
              <a:t>Helps in reducing the Subject matter expert efforts. </a:t>
            </a:r>
          </a:p>
          <a:p>
            <a:pPr algn="l" fontAlgn="ctr"/>
            <a:endParaRPr lang="en-IN" sz="1600" dirty="0"/>
          </a:p>
          <a:p>
            <a:pPr algn="l" fontAlgn="ctr"/>
            <a:r>
              <a:rPr lang="en-IN" sz="1600" u="none" strike="noStrike" dirty="0">
                <a:effectLst/>
              </a:rPr>
              <a:t>The bo</a:t>
            </a:r>
            <a:r>
              <a:rPr lang="en-IN" sz="1600" dirty="0"/>
              <a:t>t works for multiple global languages.</a:t>
            </a:r>
          </a:p>
          <a:p>
            <a:pPr algn="l" fontAlgn="ctr"/>
            <a:endParaRPr lang="en-IN" sz="1600" u="none" strike="noStrike" dirty="0">
              <a:effectLst/>
            </a:endParaRPr>
          </a:p>
          <a:p>
            <a:pPr algn="l" fontAlgn="ctr"/>
            <a:r>
              <a:rPr lang="en-IN" sz="1600" dirty="0"/>
              <a:t>Provides the comparison among products specification.</a:t>
            </a:r>
          </a:p>
          <a:p>
            <a:pPr algn="l" fontAlgn="ctr"/>
            <a:endParaRPr lang="en-IN" sz="1600" dirty="0"/>
          </a:p>
        </p:txBody>
      </p:sp>
    </p:spTree>
    <p:extLst>
      <p:ext uri="{BB962C8B-B14F-4D97-AF65-F5344CB8AC3E}">
        <p14:creationId xmlns:p14="http://schemas.microsoft.com/office/powerpoint/2010/main" val="35268782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0D345F-EF02-8B5E-E982-7692F73A79A6}"/>
              </a:ext>
            </a:extLst>
          </p:cNvPr>
          <p:cNvSpPr txBox="1"/>
          <p:nvPr/>
        </p:nvSpPr>
        <p:spPr>
          <a:xfrm>
            <a:off x="1585762" y="2062832"/>
            <a:ext cx="6097604" cy="1200329"/>
          </a:xfrm>
          <a:prstGeom prst="rect">
            <a:avLst/>
          </a:prstGeom>
          <a:noFill/>
        </p:spPr>
        <p:txBody>
          <a:bodyPr wrap="square">
            <a:spAutoFit/>
          </a:bodyPr>
          <a:lstStyle/>
          <a:p>
            <a:pPr algn="l" fontAlgn="ctr"/>
            <a:r>
              <a:rPr lang="en-IN" sz="1800" u="none" strike="noStrike" dirty="0">
                <a:effectLst/>
              </a:rPr>
              <a:t>Scope : The </a:t>
            </a:r>
            <a:r>
              <a:rPr lang="en-IN" sz="1800" u="none" strike="noStrike" dirty="0" err="1">
                <a:effectLst/>
              </a:rPr>
              <a:t>Gpt</a:t>
            </a:r>
            <a:r>
              <a:rPr lang="en-IN" dirty="0" err="1"/>
              <a:t>bot</a:t>
            </a:r>
            <a:r>
              <a:rPr lang="en-IN" dirty="0"/>
              <a:t> has to provide the answers for the questions asked from the </a:t>
            </a:r>
            <a:r>
              <a:rPr lang="en-IN" sz="1800" u="none" strike="noStrike" dirty="0">
                <a:effectLst/>
              </a:rPr>
              <a:t>Knowledgebase of 35000 pages by understanding the knowledge in it. No direct answers are available in the documents.</a:t>
            </a:r>
            <a:endParaRPr lang="en-IN" sz="18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172906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A65B1F-74B1-5806-B424-58461192371C}"/>
              </a:ext>
            </a:extLst>
          </p:cNvPr>
          <p:cNvSpPr txBox="1"/>
          <p:nvPr/>
        </p:nvSpPr>
        <p:spPr>
          <a:xfrm>
            <a:off x="510139" y="2249459"/>
            <a:ext cx="9384632" cy="3539430"/>
          </a:xfrm>
          <a:prstGeom prst="rect">
            <a:avLst/>
          </a:prstGeom>
          <a:noFill/>
        </p:spPr>
        <p:txBody>
          <a:bodyPr wrap="square">
            <a:spAutoFit/>
          </a:bodyPr>
          <a:lstStyle/>
          <a:p>
            <a:pPr algn="l"/>
            <a:r>
              <a:rPr lang="en-IN" sz="1600" b="0" i="0" dirty="0">
                <a:solidFill>
                  <a:srgbClr val="000000"/>
                </a:solidFill>
                <a:effectLst/>
                <a:latin typeface="Calibri" panose="020F0502020204030204" pitchFamily="34" charset="0"/>
              </a:rPr>
              <a:t>Requested for Signoff. He said he will discuss with Steven </a:t>
            </a:r>
            <a:r>
              <a:rPr lang="en-IN" sz="1600" b="0" i="0" dirty="0" err="1">
                <a:solidFill>
                  <a:srgbClr val="000000"/>
                </a:solidFill>
                <a:effectLst/>
                <a:latin typeface="Calibri" panose="020F0502020204030204" pitchFamily="34" charset="0"/>
              </a:rPr>
              <a:t>moore</a:t>
            </a:r>
            <a:r>
              <a:rPr lang="en-IN" sz="1600" b="0" i="0" dirty="0">
                <a:solidFill>
                  <a:srgbClr val="000000"/>
                </a:solidFill>
                <a:effectLst/>
                <a:latin typeface="Calibri" panose="020F0502020204030204" pitchFamily="34" charset="0"/>
              </a:rPr>
              <a:t> and confirm.</a:t>
            </a:r>
          </a:p>
          <a:p>
            <a:pPr algn="l"/>
            <a:endParaRPr lang="en-IN" sz="1600" dirty="0">
              <a:solidFill>
                <a:srgbClr val="000000"/>
              </a:solidFill>
              <a:latin typeface="Calibri" panose="020F0502020204030204" pitchFamily="34" charset="0"/>
            </a:endParaRPr>
          </a:p>
          <a:p>
            <a:pPr algn="l"/>
            <a:r>
              <a:rPr lang="en-IN" sz="1600" b="0" i="0" dirty="0">
                <a:solidFill>
                  <a:srgbClr val="000000"/>
                </a:solidFill>
                <a:effectLst/>
                <a:latin typeface="Calibri" panose="020F0502020204030204" pitchFamily="34" charset="0"/>
              </a:rPr>
              <a:t>We said any further testing, it will be taken </a:t>
            </a:r>
            <a:r>
              <a:rPr lang="en-IN" sz="1600" dirty="0">
                <a:solidFill>
                  <a:srgbClr val="000000"/>
                </a:solidFill>
                <a:latin typeface="Calibri" panose="020F0502020204030204" pitchFamily="34" charset="0"/>
              </a:rPr>
              <a:t>up as a part of sustenance</a:t>
            </a:r>
          </a:p>
          <a:p>
            <a:pPr algn="l"/>
            <a:endParaRPr lang="en-IN" sz="1600" b="0" i="0" dirty="0">
              <a:solidFill>
                <a:srgbClr val="000000"/>
              </a:solidFill>
              <a:effectLst/>
              <a:latin typeface="Calibri" panose="020F0502020204030204" pitchFamily="34" charset="0"/>
            </a:endParaRPr>
          </a:p>
          <a:p>
            <a:pPr algn="l"/>
            <a:endParaRPr lang="en-IN" sz="1600" dirty="0">
              <a:solidFill>
                <a:srgbClr val="000000"/>
              </a:solidFill>
              <a:latin typeface="Calibri" panose="020F0502020204030204" pitchFamily="34" charset="0"/>
            </a:endParaRPr>
          </a:p>
          <a:p>
            <a:pPr algn="l"/>
            <a:r>
              <a:rPr lang="en-IN" sz="1600" b="0" i="0" dirty="0">
                <a:solidFill>
                  <a:srgbClr val="000000"/>
                </a:solidFill>
                <a:effectLst/>
                <a:latin typeface="Calibri" panose="020F0502020204030204" pitchFamily="34" charset="0"/>
              </a:rPr>
              <a:t>Since we do not have the access we were unable to start the ingestion in UAT and PROD. It is showing 4 days. </a:t>
            </a:r>
          </a:p>
          <a:p>
            <a:pPr algn="l"/>
            <a:r>
              <a:rPr lang="en-IN" sz="1600" dirty="0">
                <a:solidFill>
                  <a:srgbClr val="000000"/>
                </a:solidFill>
                <a:latin typeface="Calibri" panose="020F0502020204030204" pitchFamily="34" charset="0"/>
              </a:rPr>
              <a:t>If it fails it will take additional time.</a:t>
            </a:r>
          </a:p>
          <a:p>
            <a:pPr algn="l"/>
            <a:endParaRPr lang="en-IN" sz="1600" b="0" i="0" dirty="0">
              <a:solidFill>
                <a:srgbClr val="000000"/>
              </a:solidFill>
              <a:effectLst/>
              <a:latin typeface="Calibri" panose="020F0502020204030204" pitchFamily="34" charset="0"/>
            </a:endParaRPr>
          </a:p>
          <a:p>
            <a:pPr algn="l"/>
            <a:endParaRPr lang="en-IN" sz="1600" dirty="0">
              <a:solidFill>
                <a:srgbClr val="000000"/>
              </a:solidFill>
              <a:latin typeface="Calibri" panose="020F0502020204030204" pitchFamily="34" charset="0"/>
            </a:endParaRPr>
          </a:p>
          <a:p>
            <a:pPr algn="l"/>
            <a:r>
              <a:rPr lang="en-IN" sz="1600" b="0" i="0" dirty="0">
                <a:solidFill>
                  <a:srgbClr val="000000"/>
                </a:solidFill>
                <a:effectLst/>
                <a:latin typeface="Calibri" panose="020F0502020204030204" pitchFamily="34" charset="0"/>
              </a:rPr>
              <a:t>Configurations in Prod are done wrongly and not getting the results in cognitive search. We are trouble shooting it</a:t>
            </a:r>
          </a:p>
          <a:p>
            <a:pPr algn="l"/>
            <a:endParaRPr lang="en-IN" sz="1600" b="0" i="0" dirty="0">
              <a:solidFill>
                <a:srgbClr val="000000"/>
              </a:solidFill>
              <a:effectLst/>
              <a:latin typeface="Calibri" panose="020F0502020204030204" pitchFamily="34" charset="0"/>
            </a:endParaRPr>
          </a:p>
          <a:p>
            <a:pPr algn="l"/>
            <a:r>
              <a:rPr lang="en-IN" sz="1600" b="1" dirty="0">
                <a:solidFill>
                  <a:srgbClr val="000000"/>
                </a:solidFill>
                <a:latin typeface="Calibri" panose="020F0502020204030204" pitchFamily="34" charset="0"/>
              </a:rPr>
              <a:t>Prod testing </a:t>
            </a:r>
            <a:r>
              <a:rPr lang="en-IN" sz="1600" dirty="0">
                <a:solidFill>
                  <a:srgbClr val="000000"/>
                </a:solidFill>
                <a:latin typeface="Calibri" panose="020F0502020204030204" pitchFamily="34" charset="0"/>
              </a:rPr>
              <a:t>may take time</a:t>
            </a:r>
          </a:p>
          <a:p>
            <a:pPr algn="l"/>
            <a:endParaRPr lang="en-IN" sz="16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906063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0D345F-EF02-8B5E-E982-7692F73A79A6}"/>
              </a:ext>
            </a:extLst>
          </p:cNvPr>
          <p:cNvSpPr txBox="1"/>
          <p:nvPr/>
        </p:nvSpPr>
        <p:spPr>
          <a:xfrm>
            <a:off x="1585762" y="2062832"/>
            <a:ext cx="6097604" cy="1754326"/>
          </a:xfrm>
          <a:prstGeom prst="rect">
            <a:avLst/>
          </a:prstGeom>
          <a:noFill/>
        </p:spPr>
        <p:txBody>
          <a:bodyPr wrap="square">
            <a:spAutoFit/>
          </a:bodyPr>
          <a:lstStyle/>
          <a:p>
            <a:pPr marL="342900" indent="-342900" algn="l" fontAlgn="ctr">
              <a:buAutoNum type="arabicPeriod"/>
            </a:pPr>
            <a:r>
              <a:rPr lang="en-IN" sz="1800" u="none" strike="noStrike" dirty="0">
                <a:effectLst/>
              </a:rPr>
              <a:t>How the chunking is happening? Paragraphs, number of pages, number of tokens, </a:t>
            </a:r>
            <a:r>
              <a:rPr lang="en-IN" sz="1800" u="none" strike="noStrike" dirty="0" err="1">
                <a:effectLst/>
              </a:rPr>
              <a:t>tf-idf</a:t>
            </a:r>
            <a:endParaRPr lang="en-IN" dirty="0"/>
          </a:p>
          <a:p>
            <a:pPr marL="342900" indent="-342900" algn="l" fontAlgn="ctr">
              <a:buAutoNum type="arabicPeriod"/>
            </a:pPr>
            <a:r>
              <a:rPr lang="en-IN" sz="1800" u="none" strike="noStrike" dirty="0">
                <a:effectLst/>
              </a:rPr>
              <a:t> Is Azure function doing the indexing? Or Cognitive search will do itself?</a:t>
            </a:r>
          </a:p>
          <a:p>
            <a:pPr marL="342900" indent="-342900" algn="l" fontAlgn="ctr">
              <a:buAutoNum type="arabicPeriod"/>
            </a:pPr>
            <a:endParaRPr lang="en-IN" sz="1800" u="none" strike="noStrike" dirty="0">
              <a:effectLst/>
            </a:endParaRPr>
          </a:p>
          <a:p>
            <a:pPr marL="342900" indent="-342900" algn="l" fontAlgn="ctr">
              <a:buAutoNum type="arabicPeriod"/>
            </a:pPr>
            <a:endParaRPr lang="en-IN" sz="18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737236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F47F448-F7E9-2BEB-7C60-5BC4C638EDBC}"/>
              </a:ext>
            </a:extLst>
          </p:cNvPr>
          <p:cNvGraphicFramePr>
            <a:graphicFrameLocks noGrp="1"/>
          </p:cNvGraphicFramePr>
          <p:nvPr/>
        </p:nvGraphicFramePr>
        <p:xfrm>
          <a:off x="394637" y="374652"/>
          <a:ext cx="10982426" cy="6428735"/>
        </p:xfrm>
        <a:graphic>
          <a:graphicData uri="http://schemas.openxmlformats.org/drawingml/2006/table">
            <a:tbl>
              <a:tblPr>
                <a:tableStyleId>{5940675A-B579-460E-94D1-54222C63F5DA}</a:tableStyleId>
              </a:tblPr>
              <a:tblGrid>
                <a:gridCol w="712375">
                  <a:extLst>
                    <a:ext uri="{9D8B030D-6E8A-4147-A177-3AD203B41FA5}">
                      <a16:colId xmlns:a16="http://schemas.microsoft.com/office/drawing/2014/main" val="2806787735"/>
                    </a:ext>
                  </a:extLst>
                </a:gridCol>
                <a:gridCol w="2137120">
                  <a:extLst>
                    <a:ext uri="{9D8B030D-6E8A-4147-A177-3AD203B41FA5}">
                      <a16:colId xmlns:a16="http://schemas.microsoft.com/office/drawing/2014/main" val="2521688087"/>
                    </a:ext>
                  </a:extLst>
                </a:gridCol>
                <a:gridCol w="3769641">
                  <a:extLst>
                    <a:ext uri="{9D8B030D-6E8A-4147-A177-3AD203B41FA5}">
                      <a16:colId xmlns:a16="http://schemas.microsoft.com/office/drawing/2014/main" val="701283259"/>
                    </a:ext>
                  </a:extLst>
                </a:gridCol>
                <a:gridCol w="3650915">
                  <a:extLst>
                    <a:ext uri="{9D8B030D-6E8A-4147-A177-3AD203B41FA5}">
                      <a16:colId xmlns:a16="http://schemas.microsoft.com/office/drawing/2014/main" val="3242633490"/>
                    </a:ext>
                  </a:extLst>
                </a:gridCol>
                <a:gridCol w="712375">
                  <a:extLst>
                    <a:ext uri="{9D8B030D-6E8A-4147-A177-3AD203B41FA5}">
                      <a16:colId xmlns:a16="http://schemas.microsoft.com/office/drawing/2014/main" val="4101718607"/>
                    </a:ext>
                  </a:extLst>
                </a:gridCol>
              </a:tblGrid>
              <a:tr h="94312">
                <a:tc>
                  <a:txBody>
                    <a:bodyPr/>
                    <a:lstStyle/>
                    <a:p>
                      <a:pPr algn="ctr" fontAlgn="ctr"/>
                      <a:r>
                        <a:rPr lang="en-IN" sz="1050" u="none" strike="noStrike" dirty="0" err="1">
                          <a:effectLst/>
                        </a:rPr>
                        <a:t>S.No</a:t>
                      </a:r>
                      <a:endParaRPr lang="en-IN" sz="1050" b="1"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Issues/Best Practises</a:t>
                      </a:r>
                      <a:endParaRPr lang="en-IN" sz="1050" b="1"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Description</a:t>
                      </a:r>
                      <a:endParaRPr lang="en-IN" sz="1050" b="1"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Reference Link</a:t>
                      </a:r>
                      <a:endParaRPr lang="en-IN" sz="1050" b="1"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1"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1392725701"/>
                  </a:ext>
                </a:extLst>
              </a:tr>
              <a:tr h="565869">
                <a:tc>
                  <a:txBody>
                    <a:bodyPr/>
                    <a:lstStyle/>
                    <a:p>
                      <a:pPr algn="ctr" fontAlgn="ctr"/>
                      <a:r>
                        <a:rPr lang="en-IN" sz="1050" u="none" strike="noStrike">
                          <a:effectLst/>
                        </a:rPr>
                        <a:t>1</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Embedding vs TF-IDF</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highlight>
                            <a:srgbClr val="F79C09"/>
                          </a:highlight>
                        </a:rPr>
                        <a:t>Embedding is expensive and read the entire sentence as gets meaning and forms a vector</a:t>
                      </a:r>
                      <a:br>
                        <a:rPr lang="en-IN" sz="1050" u="none" strike="noStrike" dirty="0">
                          <a:effectLst/>
                          <a:highlight>
                            <a:srgbClr val="F79C09"/>
                          </a:highlight>
                        </a:rPr>
                      </a:br>
                      <a:br>
                        <a:rPr lang="en-IN" sz="1050" u="none" strike="noStrike" dirty="0">
                          <a:effectLst/>
                          <a:highlight>
                            <a:srgbClr val="F79C09"/>
                          </a:highlight>
                        </a:rPr>
                      </a:br>
                      <a:r>
                        <a:rPr lang="en-IN" sz="1050" u="none" strike="noStrike" dirty="0">
                          <a:effectLst/>
                          <a:highlight>
                            <a:srgbClr val="F79C09"/>
                          </a:highlight>
                        </a:rPr>
                        <a:t>TF-IDF reads at word level and generate vectors</a:t>
                      </a:r>
                      <a:endParaRPr lang="en-IN" sz="1050" b="0" i="0" u="none" strike="noStrike" dirty="0">
                        <a:solidFill>
                          <a:srgbClr val="000000"/>
                        </a:solidFill>
                        <a:effectLst/>
                        <a:highlight>
                          <a:srgbClr val="F79C09"/>
                        </a:highlight>
                        <a:latin typeface="Calibri" panose="020F0502020204030204" pitchFamily="34" charset="0"/>
                      </a:endParaRPr>
                    </a:p>
                  </a:txBody>
                  <a:tcPr marL="3252" marR="3252" marT="3252" marB="0" anchor="ctr"/>
                </a:tc>
                <a:tc>
                  <a:txBody>
                    <a:bodyPr/>
                    <a:lstStyle/>
                    <a:p>
                      <a:pPr algn="l" fontAlgn="ctr"/>
                      <a:r>
                        <a:rPr lang="en-IN" sz="1050" u="sng" strike="noStrike" dirty="0">
                          <a:effectLst/>
                          <a:hlinkClick r:id="rId2"/>
                        </a:rPr>
                        <a:t>https://medium.com/@tam.tamanna18/exploring-the-power-of-nlp-why-embeddings-usually-outperform-tf-idf-98742e7b0bce#:~:text=Unlike%20TF%2DIDF%2C%20which%20only,documents%20based%20on%20their%20content.</a:t>
                      </a:r>
                      <a:endParaRPr lang="en-IN" sz="1050" b="0" i="0" u="sng" strike="noStrike" dirty="0">
                        <a:solidFill>
                          <a:srgbClr val="0563C1"/>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454088884"/>
                  </a:ext>
                </a:extLst>
              </a:tr>
              <a:tr h="282935">
                <a:tc>
                  <a:txBody>
                    <a:bodyPr/>
                    <a:lstStyle/>
                    <a:p>
                      <a:pPr algn="ctr" fontAlgn="ctr"/>
                      <a:r>
                        <a:rPr lang="en-IN" sz="1050" u="none" strike="noStrike">
                          <a:effectLst/>
                        </a:rPr>
                        <a:t>2</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Chunking </a:t>
                      </a:r>
                    </a:p>
                    <a:p>
                      <a:pPr algn="l" fontAlgn="ctr"/>
                      <a:r>
                        <a:rPr lang="en-IN" sz="1050" u="none" strike="noStrike" dirty="0">
                          <a:effectLst/>
                        </a:rPr>
                        <a:t>prep.py Document-sync &amp; asgi.py webserver</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highlight>
                            <a:srgbClr val="F79C09"/>
                          </a:highlight>
                        </a:rPr>
                        <a:t>5 sentences are made as one chunk. </a:t>
                      </a:r>
                    </a:p>
                    <a:p>
                      <a:pPr algn="l" fontAlgn="ctr"/>
                      <a:r>
                        <a:rPr lang="en-IN" sz="1050" u="none" strike="noStrike" dirty="0">
                          <a:effectLst/>
                          <a:highlight>
                            <a:srgbClr val="F79C09"/>
                          </a:highlight>
                        </a:rPr>
                        <a:t>Top 10chunks selected based on search score are used as input</a:t>
                      </a:r>
                      <a:endParaRPr lang="en-IN" sz="1050" b="0" i="0" u="none" strike="noStrike" dirty="0">
                        <a:solidFill>
                          <a:srgbClr val="000000"/>
                        </a:solidFill>
                        <a:effectLst/>
                        <a:highlight>
                          <a:srgbClr val="F79C09"/>
                        </a:highlight>
                        <a:latin typeface="Calibri" panose="020F0502020204030204" pitchFamily="34" charset="0"/>
                      </a:endParaRPr>
                    </a:p>
                  </a:txBody>
                  <a:tcPr marL="3252" marR="3252" marT="3252" marB="0" anchor="ctr"/>
                </a:tc>
                <a:tc>
                  <a:txBody>
                    <a:bodyPr/>
                    <a:lstStyle/>
                    <a:p>
                      <a:pPr algn="l" fontAlgn="ctr"/>
                      <a:r>
                        <a:rPr lang="en-IN" sz="1050" u="none" strike="noStrike" dirty="0">
                          <a:effectLst/>
                        </a:rPr>
                        <a:t> </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1995669754"/>
                  </a:ext>
                </a:extLst>
              </a:tr>
              <a:tr h="282935">
                <a:tc>
                  <a:txBody>
                    <a:bodyPr/>
                    <a:lstStyle/>
                    <a:p>
                      <a:pPr algn="ctr" fontAlgn="ctr"/>
                      <a:r>
                        <a:rPr lang="en-IN" sz="1050" u="none" strike="noStrike">
                          <a:effectLst/>
                        </a:rPr>
                        <a:t>3</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Token Size</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highlight>
                            <a:srgbClr val="00FF00"/>
                          </a:highlight>
                        </a:rPr>
                        <a:t>16000 per minute which includes Top 10 question, chunks, Prompt and response</a:t>
                      </a:r>
                      <a:endParaRPr lang="en-IN" sz="1050" b="0" i="0" u="none" strike="noStrike" dirty="0">
                        <a:solidFill>
                          <a:srgbClr val="000000"/>
                        </a:solidFill>
                        <a:effectLst/>
                        <a:highlight>
                          <a:srgbClr val="00FF00"/>
                        </a:highligh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4264900025"/>
                  </a:ext>
                </a:extLst>
              </a:tr>
              <a:tr h="282935">
                <a:tc>
                  <a:txBody>
                    <a:bodyPr/>
                    <a:lstStyle/>
                    <a:p>
                      <a:pPr algn="ctr" fontAlgn="ctr"/>
                      <a:r>
                        <a:rPr lang="en-IN" sz="1050" u="none" strike="noStrike">
                          <a:effectLst/>
                        </a:rPr>
                        <a:t>4</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Model process</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The </a:t>
                      </a:r>
                      <a:r>
                        <a:rPr lang="en-IN" sz="1050" u="none" strike="noStrike" dirty="0" err="1">
                          <a:effectLst/>
                        </a:rPr>
                        <a:t>gpt</a:t>
                      </a:r>
                      <a:r>
                        <a:rPr lang="en-IN" sz="1050" u="none" strike="noStrike" dirty="0">
                          <a:effectLst/>
                        </a:rPr>
                        <a:t> triggers cognitive search. Cognitive search identifies the top 10 chunks, they are process along with the question, prompt and provide the answers</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3399401125"/>
                  </a:ext>
                </a:extLst>
              </a:tr>
              <a:tr h="188623">
                <a:tc>
                  <a:txBody>
                    <a:bodyPr/>
                    <a:lstStyle/>
                    <a:p>
                      <a:pPr algn="ctr" fontAlgn="ctr"/>
                      <a:r>
                        <a:rPr lang="en-IN" sz="1050" u="none" strike="noStrike">
                          <a:effectLst/>
                        </a:rPr>
                        <a:t>5</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GPT 3.5 vs GPT4 </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GPT 3.5 : faster and less </a:t>
                      </a:r>
                      <a:r>
                        <a:rPr lang="en-IN" sz="1050" u="none" strike="noStrike" dirty="0" err="1">
                          <a:effectLst/>
                        </a:rPr>
                        <a:t>iexpensive</a:t>
                      </a:r>
                      <a:br>
                        <a:rPr lang="en-IN" sz="1050" u="none" strike="noStrike" dirty="0">
                          <a:effectLst/>
                        </a:rPr>
                      </a:br>
                      <a:r>
                        <a:rPr lang="en-IN" sz="1050" u="none" strike="noStrike" dirty="0">
                          <a:effectLst/>
                        </a:rPr>
                        <a:t>GPT4  : very expensive and slower</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4148619753"/>
                  </a:ext>
                </a:extLst>
              </a:tr>
              <a:tr h="188623">
                <a:tc>
                  <a:txBody>
                    <a:bodyPr/>
                    <a:lstStyle/>
                    <a:p>
                      <a:pPr algn="ctr" fontAlgn="ctr"/>
                      <a:r>
                        <a:rPr lang="en-IN" sz="1050" u="none" strike="noStrike">
                          <a:effectLst/>
                        </a:rPr>
                        <a:t>6</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Cognitive search</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highlight>
                            <a:srgbClr val="00FF00"/>
                          </a:highlight>
                        </a:rPr>
                        <a:t>Main components of Azure cognitive search are indexing and querying.</a:t>
                      </a:r>
                      <a:endParaRPr lang="en-IN" sz="1050" b="0" i="0" u="none" strike="noStrike" dirty="0">
                        <a:solidFill>
                          <a:srgbClr val="000000"/>
                        </a:solidFill>
                        <a:effectLst/>
                        <a:highlight>
                          <a:srgbClr val="00FF00"/>
                        </a:highligh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3412088770"/>
                  </a:ext>
                </a:extLst>
              </a:tr>
              <a:tr h="282935">
                <a:tc>
                  <a:txBody>
                    <a:bodyPr/>
                    <a:lstStyle/>
                    <a:p>
                      <a:pPr algn="ctr" fontAlgn="ctr"/>
                      <a:r>
                        <a:rPr lang="en-IN" sz="1050" u="none" strike="noStrike">
                          <a:effectLst/>
                        </a:rPr>
                        <a:t>7</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Indexing </a:t>
                      </a:r>
                    </a:p>
                    <a:p>
                      <a:pPr algn="l" fontAlgn="ctr"/>
                      <a:r>
                        <a:rPr lang="en-IN" sz="1050" u="none" strike="noStrike" dirty="0">
                          <a:effectLst/>
                        </a:rPr>
                        <a:t>prep.py Document-sync </a:t>
                      </a:r>
                    </a:p>
                    <a:p>
                      <a:pPr algn="l" fontAlgn="ctr"/>
                      <a:r>
                        <a:rPr lang="en-IN" sz="1050" b="0" i="0" u="none" strike="noStrike" dirty="0">
                          <a:solidFill>
                            <a:srgbClr val="000000"/>
                          </a:solidFill>
                          <a:effectLst/>
                          <a:latin typeface="Calibri" panose="020F0502020204030204" pitchFamily="34" charset="0"/>
                        </a:rPr>
                        <a:t>Asgi.py webserver</a:t>
                      </a:r>
                    </a:p>
                  </a:txBody>
                  <a:tcPr marL="3252" marR="3252" marT="3252" marB="0" anchor="ctr"/>
                </a:tc>
                <a:tc>
                  <a:txBody>
                    <a:bodyPr/>
                    <a:lstStyle/>
                    <a:p>
                      <a:pPr algn="l" fontAlgn="ctr"/>
                      <a:r>
                        <a:rPr lang="en-IN" sz="1050" u="none" strike="noStrike" dirty="0">
                          <a:effectLst/>
                          <a:highlight>
                            <a:srgbClr val="00FF00"/>
                          </a:highlight>
                        </a:rPr>
                        <a:t>Chunks from the Azure-storage-sync will be saved in Cognitive search in the form of indexes. The Bot searches the indexes. Indexes with chunks are stored in Cognitive search</a:t>
                      </a:r>
                      <a:endParaRPr lang="en-IN" sz="1050" b="0" i="0" u="none" strike="noStrike" dirty="0">
                        <a:solidFill>
                          <a:srgbClr val="000000"/>
                        </a:solidFill>
                        <a:effectLst/>
                        <a:highlight>
                          <a:srgbClr val="00FF00"/>
                        </a:highlight>
                        <a:latin typeface="Calibri" panose="020F0502020204030204" pitchFamily="34" charset="0"/>
                      </a:endParaRPr>
                    </a:p>
                  </a:txBody>
                  <a:tcPr marL="3252" marR="3252" marT="3252" marB="0" anchor="ctr"/>
                </a:tc>
                <a:tc>
                  <a:txBody>
                    <a:bodyPr/>
                    <a:lstStyle/>
                    <a:p>
                      <a:pPr algn="l" fontAlgn="ct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2894816009"/>
                  </a:ext>
                </a:extLst>
              </a:tr>
              <a:tr h="1105721">
                <a:tc>
                  <a:txBody>
                    <a:bodyPr/>
                    <a:lstStyle/>
                    <a:p>
                      <a:pPr algn="ctr" fontAlgn="ctr"/>
                      <a:r>
                        <a:rPr lang="en-IN" sz="1050" u="none" strike="noStrike">
                          <a:effectLst/>
                        </a:rPr>
                        <a:t>8</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The process of Chatbot</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Question will be converted in to vector by GPT -&gt; V1</a:t>
                      </a:r>
                      <a:br>
                        <a:rPr lang="en-IN" sz="1050" u="none" strike="noStrike" dirty="0">
                          <a:effectLst/>
                        </a:rPr>
                      </a:br>
                      <a:r>
                        <a:rPr lang="en-IN" sz="1050" u="none" strike="noStrike" dirty="0">
                          <a:effectLst/>
                        </a:rPr>
                        <a:t>The V1 will be input to Cognitive search.</a:t>
                      </a:r>
                      <a:br>
                        <a:rPr lang="en-IN" sz="1050" u="none" strike="noStrike" dirty="0">
                          <a:effectLst/>
                        </a:rPr>
                      </a:br>
                      <a:r>
                        <a:rPr lang="en-IN" sz="1050" u="none" strike="noStrike" dirty="0">
                          <a:effectLst/>
                        </a:rPr>
                        <a:t>Cognitive search verifies the entire 26K pdfs.</a:t>
                      </a:r>
                      <a:br>
                        <a:rPr lang="en-IN" sz="1050" u="none" strike="noStrike" dirty="0">
                          <a:effectLst/>
                        </a:rPr>
                      </a:br>
                      <a:r>
                        <a:rPr lang="en-IN" sz="1050" u="none" strike="noStrike" dirty="0" err="1">
                          <a:effectLst/>
                        </a:rPr>
                        <a:t>Cogsearch</a:t>
                      </a:r>
                      <a:r>
                        <a:rPr lang="en-IN" sz="1050" u="none" strike="noStrike" dirty="0">
                          <a:effectLst/>
                        </a:rPr>
                        <a:t> retrieves the top10 results based on the vector similarity score. </a:t>
                      </a:r>
                      <a:br>
                        <a:rPr lang="en-IN" sz="1050" u="none" strike="noStrike" dirty="0">
                          <a:effectLst/>
                        </a:rPr>
                      </a:br>
                      <a:r>
                        <a:rPr lang="en-IN" sz="1050" u="none" strike="noStrike" dirty="0">
                          <a:effectLst/>
                        </a:rPr>
                        <a:t>Indexing will be done.</a:t>
                      </a:r>
                      <a:br>
                        <a:rPr lang="en-IN" sz="1050" u="none" strike="noStrike" dirty="0">
                          <a:effectLst/>
                        </a:rPr>
                      </a:br>
                      <a:r>
                        <a:rPr lang="en-IN" sz="1050" u="none" strike="noStrike" dirty="0">
                          <a:effectLst/>
                        </a:rPr>
                        <a:t>Chunks</a:t>
                      </a:r>
                      <a:br>
                        <a:rPr lang="en-IN" sz="1050" u="none" strike="noStrike" dirty="0">
                          <a:effectLst/>
                        </a:rPr>
                      </a:br>
                      <a:r>
                        <a:rPr lang="en-IN" sz="1050" u="none" strike="noStrike" dirty="0" err="1">
                          <a:effectLst/>
                        </a:rPr>
                        <a:t>Promts</a:t>
                      </a:r>
                      <a:br>
                        <a:rPr lang="en-IN" sz="1050" u="none" strike="noStrike" dirty="0">
                          <a:effectLst/>
                        </a:rPr>
                      </a:br>
                      <a:r>
                        <a:rPr lang="en-IN" sz="1050" u="none" strike="noStrike" dirty="0">
                          <a:effectLst/>
                        </a:rPr>
                        <a:t>V1</a:t>
                      </a:r>
                      <a:br>
                        <a:rPr lang="en-IN" sz="1050" u="none" strike="noStrike" dirty="0">
                          <a:effectLst/>
                        </a:rPr>
                      </a:br>
                      <a:r>
                        <a:rPr lang="en-IN" sz="1050" u="none" strike="noStrike" dirty="0">
                          <a:effectLst/>
                        </a:rPr>
                        <a:t>Responses saved in SQL </a:t>
                      </a:r>
                    </a:p>
                    <a:p>
                      <a:pPr algn="l" fontAlgn="ctr"/>
                      <a:r>
                        <a:rPr lang="en-IN" sz="1050" b="0" i="0" u="none" strike="noStrike" dirty="0">
                          <a:solidFill>
                            <a:srgbClr val="000000"/>
                          </a:solidFill>
                          <a:effectLst/>
                          <a:latin typeface="Calibri" panose="020F0502020204030204" pitchFamily="34" charset="0"/>
                        </a:rPr>
                        <a:t>Cosmos DB</a:t>
                      </a:r>
                    </a:p>
                  </a:txBody>
                  <a:tcPr marL="3252" marR="3252" marT="3252" marB="0" anchor="ctr"/>
                </a:tc>
                <a:tc>
                  <a:txBody>
                    <a:bodyPr/>
                    <a:lstStyle/>
                    <a:p>
                      <a:pPr algn="l" fontAlgn="ctr"/>
                      <a:r>
                        <a:rPr lang="en-IN" sz="1050" u="none" strike="noStrike">
                          <a:effectLst/>
                        </a:rPr>
                        <a:t>Where is indexing applied here and what it do</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1153363102"/>
                  </a:ext>
                </a:extLst>
              </a:tr>
              <a:tr h="302447">
                <a:tc>
                  <a:txBody>
                    <a:bodyPr/>
                    <a:lstStyle/>
                    <a:p>
                      <a:pPr algn="ctr" fontAlgn="ctr"/>
                      <a:r>
                        <a:rPr lang="en-IN" sz="1050" u="none" strike="noStrike">
                          <a:effectLst/>
                        </a:rPr>
                        <a:t>9</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Copy the files from Azure to Local system.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using code in vs code</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1158731829"/>
                  </a:ext>
                </a:extLst>
              </a:tr>
              <a:tr h="302447">
                <a:tc>
                  <a:txBody>
                    <a:bodyPr/>
                    <a:lstStyle/>
                    <a:p>
                      <a:pPr algn="ctr" fontAlgn="ctr"/>
                      <a:r>
                        <a:rPr lang="en-IN" sz="1050" u="none" strike="noStrike">
                          <a:effectLst/>
                        </a:rPr>
                        <a:t>10</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Convert them to parquet format to csv.</a:t>
                      </a:r>
                      <a:endParaRPr lang="en-IN" sz="1050" b="0" i="0" u="none" strike="noStrike" dirty="0">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Using databricks</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3255119965"/>
                  </a:ext>
                </a:extLst>
              </a:tr>
              <a:tr h="94312">
                <a:tc>
                  <a:txBody>
                    <a:bodyPr/>
                    <a:lstStyle/>
                    <a:p>
                      <a:pPr algn="ctr" fontAlgn="ctr"/>
                      <a:r>
                        <a:rPr lang="en-IN" sz="1050" u="none" strike="noStrike">
                          <a:effectLst/>
                        </a:rPr>
                        <a:t>11</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Deploying the hot fix</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2101979284"/>
                  </a:ext>
                </a:extLst>
              </a:tr>
              <a:tr h="94312">
                <a:tc>
                  <a:txBody>
                    <a:bodyPr/>
                    <a:lstStyle/>
                    <a:p>
                      <a:pPr algn="ctr" fontAlgn="ctr"/>
                      <a:r>
                        <a:rPr lang="en-IN" sz="1050" u="none" strike="noStrike">
                          <a:effectLst/>
                        </a:rPr>
                        <a:t>12</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Rerun the 1100 test cases</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3097282219"/>
                  </a:ext>
                </a:extLst>
              </a:tr>
              <a:tr h="94312">
                <a:tc>
                  <a:txBody>
                    <a:bodyPr/>
                    <a:lstStyle/>
                    <a:p>
                      <a:pPr algn="ctr" fontAlgn="ctr"/>
                      <a:r>
                        <a:rPr lang="en-IN" sz="1050" u="none" strike="noStrike">
                          <a:effectLst/>
                        </a:rPr>
                        <a:t>13</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Validate the testcases</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726746145"/>
                  </a:ext>
                </a:extLst>
              </a:tr>
              <a:tr h="188623">
                <a:tc>
                  <a:txBody>
                    <a:bodyPr/>
                    <a:lstStyle/>
                    <a:p>
                      <a:pPr algn="ctr" fontAlgn="ctr"/>
                      <a:r>
                        <a:rPr lang="en-IN" sz="1050" u="none" strike="noStrike">
                          <a:effectLst/>
                        </a:rPr>
                        <a:t>14</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Re validate the 10 which are not working</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a:effectLst/>
                        </a:rPr>
                        <a:t> </a:t>
                      </a:r>
                      <a:endParaRPr lang="en-IN" sz="1050" b="0" i="0" u="none" strike="noStrike">
                        <a:solidFill>
                          <a:srgbClr val="000000"/>
                        </a:solidFill>
                        <a:effectLst/>
                        <a:latin typeface="Calibri" panose="020F0502020204030204" pitchFamily="34" charset="0"/>
                      </a:endParaRPr>
                    </a:p>
                  </a:txBody>
                  <a:tcPr marL="3252" marR="3252" marT="3252" marB="0" anchor="ctr"/>
                </a:tc>
                <a:tc>
                  <a:txBody>
                    <a:bodyPr/>
                    <a:lstStyle/>
                    <a:p>
                      <a:pPr algn="l" fontAlgn="ctr"/>
                      <a:r>
                        <a:rPr lang="en-IN" sz="1050" u="none" strike="noStrike" dirty="0">
                          <a:effectLst/>
                        </a:rPr>
                        <a:t> </a:t>
                      </a:r>
                      <a:endParaRPr lang="en-IN" sz="1050" b="0" i="0" u="none" strike="noStrike" dirty="0">
                        <a:solidFill>
                          <a:srgbClr val="000000"/>
                        </a:solidFill>
                        <a:effectLst/>
                        <a:latin typeface="Calibri" panose="020F0502020204030204" pitchFamily="34" charset="0"/>
                      </a:endParaRPr>
                    </a:p>
                  </a:txBody>
                  <a:tcPr marL="3252" marR="3252" marT="3252" marB="0" anchor="ctr"/>
                </a:tc>
                <a:extLst>
                  <a:ext uri="{0D108BD9-81ED-4DB2-BD59-A6C34878D82A}">
                    <a16:rowId xmlns:a16="http://schemas.microsoft.com/office/drawing/2014/main" val="2427328981"/>
                  </a:ext>
                </a:extLst>
              </a:tr>
            </a:tbl>
          </a:graphicData>
        </a:graphic>
      </p:graphicFrame>
    </p:spTree>
    <p:extLst>
      <p:ext uri="{BB962C8B-B14F-4D97-AF65-F5344CB8AC3E}">
        <p14:creationId xmlns:p14="http://schemas.microsoft.com/office/powerpoint/2010/main" val="1715898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66CA271-7273-9EEF-B3FD-79C946DE5CD1}"/>
              </a:ext>
            </a:extLst>
          </p:cNvPr>
          <p:cNvGraphicFramePr>
            <a:graphicFrameLocks noGrp="1"/>
          </p:cNvGraphicFramePr>
          <p:nvPr>
            <p:extLst>
              <p:ext uri="{D42A27DB-BD31-4B8C-83A1-F6EECF244321}">
                <p14:modId xmlns:p14="http://schemas.microsoft.com/office/powerpoint/2010/main" val="2455946702"/>
              </p:ext>
            </p:extLst>
          </p:nvPr>
        </p:nvGraphicFramePr>
        <p:xfrm>
          <a:off x="403157" y="363228"/>
          <a:ext cx="11087099" cy="6062972"/>
        </p:xfrm>
        <a:graphic>
          <a:graphicData uri="http://schemas.openxmlformats.org/drawingml/2006/table">
            <a:tbl>
              <a:tblPr>
                <a:tableStyleId>{2D5ABB26-0587-4C30-8999-92F81FD0307C}</a:tableStyleId>
              </a:tblPr>
              <a:tblGrid>
                <a:gridCol w="627975">
                  <a:extLst>
                    <a:ext uri="{9D8B030D-6E8A-4147-A177-3AD203B41FA5}">
                      <a16:colId xmlns:a16="http://schemas.microsoft.com/office/drawing/2014/main" val="9001816"/>
                    </a:ext>
                  </a:extLst>
                </a:gridCol>
                <a:gridCol w="3151762">
                  <a:extLst>
                    <a:ext uri="{9D8B030D-6E8A-4147-A177-3AD203B41FA5}">
                      <a16:colId xmlns:a16="http://schemas.microsoft.com/office/drawing/2014/main" val="3021725501"/>
                    </a:ext>
                  </a:extLst>
                </a:gridCol>
                <a:gridCol w="1186774">
                  <a:extLst>
                    <a:ext uri="{9D8B030D-6E8A-4147-A177-3AD203B41FA5}">
                      <a16:colId xmlns:a16="http://schemas.microsoft.com/office/drawing/2014/main" val="366212611"/>
                    </a:ext>
                  </a:extLst>
                </a:gridCol>
                <a:gridCol w="6120588">
                  <a:extLst>
                    <a:ext uri="{9D8B030D-6E8A-4147-A177-3AD203B41FA5}">
                      <a16:colId xmlns:a16="http://schemas.microsoft.com/office/drawing/2014/main" val="1130605243"/>
                    </a:ext>
                  </a:extLst>
                </a:gridCol>
              </a:tblGrid>
              <a:tr h="84559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600" b="0" u="none" strike="noStrike" kern="1200" dirty="0">
                        <a:solidFill>
                          <a:srgbClr val="000000"/>
                        </a:solidFill>
                        <a:effectLst/>
                        <a:latin typeface="+mn-lt"/>
                        <a:ea typeface="+mn-ea"/>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0" u="none" strike="noStrike" kern="1200" dirty="0" err="1">
                          <a:solidFill>
                            <a:srgbClr val="000000"/>
                          </a:solidFill>
                          <a:effectLst/>
                          <a:latin typeface="+mn-lt"/>
                          <a:ea typeface="+mn-ea"/>
                          <a:cs typeface="+mn-cs"/>
                        </a:rPr>
                        <a:t>S.No</a:t>
                      </a:r>
                      <a:endParaRPr lang="en-IN" sz="1600" b="0" u="none" strike="noStrike" kern="1200" dirty="0">
                        <a:solidFill>
                          <a:srgbClr val="000000"/>
                        </a:solidFill>
                        <a:effectLst/>
                        <a:latin typeface="+mn-lt"/>
                        <a:ea typeface="+mn-ea"/>
                        <a:cs typeface="+mn-cs"/>
                      </a:endParaRPr>
                    </a:p>
                    <a:p>
                      <a:pPr algn="ctr" fontAlgn="ctr"/>
                      <a:endParaRPr lang="en-IN" sz="1600" b="0" u="none" strike="noStrike" kern="1200" dirty="0">
                        <a:solidFill>
                          <a:srgbClr val="000000"/>
                        </a:solidFill>
                        <a:effectLst/>
                        <a:latin typeface="+mn-lt"/>
                        <a:ea typeface="+mn-ea"/>
                        <a:cs typeface="+mn-cs"/>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kern="1200" dirty="0">
                          <a:solidFill>
                            <a:srgbClr val="000000"/>
                          </a:solidFill>
                          <a:effectLst/>
                          <a:latin typeface="+mn-lt"/>
                          <a:ea typeface="+mn-ea"/>
                          <a:cs typeface="+mn-cs"/>
                        </a:rPr>
                        <a:t>NAME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kern="1200">
                          <a:solidFill>
                            <a:srgbClr val="000000"/>
                          </a:solidFill>
                          <a:effectLst/>
                          <a:latin typeface="+mn-lt"/>
                          <a:ea typeface="+mn-ea"/>
                          <a:cs typeface="+mn-cs"/>
                        </a:rPr>
                        <a:t>TYPE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kern="1200" dirty="0">
                          <a:solidFill>
                            <a:srgbClr val="000000"/>
                          </a:solidFill>
                          <a:effectLst/>
                          <a:latin typeface="+mn-lt"/>
                          <a:ea typeface="+mn-ea"/>
                          <a:cs typeface="+mn-cs"/>
                        </a:rPr>
                        <a:t>LOCATION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4405738"/>
                  </a:ext>
                </a:extLst>
              </a:tr>
              <a:tr h="1126308">
                <a:tc>
                  <a:txBody>
                    <a:bodyPr/>
                    <a:lstStyle/>
                    <a:p>
                      <a:pPr algn="ctr" fontAlgn="ctr"/>
                      <a:r>
                        <a:rPr lang="en-IN" sz="1600" b="0" i="0" u="none" strike="noStrike" dirty="0">
                          <a:solidFill>
                            <a:srgbClr val="000000"/>
                          </a:solidFill>
                          <a:effectLst/>
                          <a:latin typeface="Calibri" panose="020F0502020204030204" pitchFamily="34" charset="0"/>
                        </a:rPr>
                        <a:t>1</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dirty="0">
                          <a:solidFill>
                            <a:srgbClr val="000000"/>
                          </a:solidFill>
                          <a:effectLst/>
                        </a:rPr>
                        <a:t>embedding</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dirty="0">
                          <a:solidFill>
                            <a:srgbClr val="000000"/>
                          </a:solidFill>
                          <a:effectLst/>
                        </a:rPr>
                        <a:t>Search service</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dirty="0">
                          <a:hlinkClick r:id="rId2" tooltip="https://medium.com/@tam.tamanna18/exploring-the-power-of-nlp-why-embeddings-usually-outperform-tf-idf-98742e7b0bce#:~:text=unlike%20tf%2didf%2c%20which%20only,documents%20based%20on%20their%20content."/>
                        </a:rPr>
                        <a:t>https://medium.com/@tam.tamanna18/exploring-the-power-of-nlp-why-embeddings-usually-outperform-tf-idf-98742e7b0bce#:~:text=Unlike%20TF%2DIDF%2C%20which%20only,documents%20based%20on%20their%20content.</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321080"/>
                  </a:ext>
                </a:extLst>
              </a:tr>
              <a:tr h="564881">
                <a:tc>
                  <a:txBody>
                    <a:bodyPr/>
                    <a:lstStyle/>
                    <a:p>
                      <a:pPr algn="ctr" fontAlgn="ctr"/>
                      <a:r>
                        <a:rPr lang="en-IN" sz="1600" b="0" i="0" u="none" strike="noStrike" dirty="0">
                          <a:solidFill>
                            <a:srgbClr val="000000"/>
                          </a:solidFill>
                          <a:effectLst/>
                          <a:latin typeface="Calibri" panose="020F0502020204030204" pitchFamily="34" charset="0"/>
                        </a:rPr>
                        <a:t>2</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Tokenization </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dirty="0">
                          <a:hlinkClick r:id="rId3"/>
                        </a:rPr>
                        <a:t>https://learn.microsoft.com/en-us/training/modules/explore-foundation-models-in-model-catalog/2-statistical-techniques</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3060768"/>
                  </a:ext>
                </a:extLst>
              </a:tr>
              <a:tr h="845594">
                <a:tc>
                  <a:txBody>
                    <a:bodyPr/>
                    <a:lstStyle/>
                    <a:p>
                      <a:pPr algn="ctr" fontAlgn="ctr"/>
                      <a:r>
                        <a:rPr lang="en-IN" sz="1600" b="0" i="0" u="none" strike="noStrike" dirty="0">
                          <a:solidFill>
                            <a:srgbClr val="000000"/>
                          </a:solidFill>
                          <a:effectLst/>
                          <a:latin typeface="Calibri" panose="020F0502020204030204" pitchFamily="34" charset="0"/>
                        </a:rPr>
                        <a:t>3</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1" i="0" dirty="0">
                          <a:solidFill>
                            <a:srgbClr val="333333"/>
                          </a:solidFill>
                          <a:effectLst/>
                          <a:latin typeface="SegoeUI"/>
                        </a:rPr>
                        <a:t>Enterprise Data with </a:t>
                      </a:r>
                      <a:r>
                        <a:rPr lang="en-IN" sz="1600" b="1" i="0" dirty="0" err="1">
                          <a:solidFill>
                            <a:srgbClr val="333333"/>
                          </a:solidFill>
                          <a:effectLst/>
                          <a:latin typeface="SegoeUI"/>
                        </a:rPr>
                        <a:t>ChatGPT</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dirty="0">
                          <a:hlinkClick r:id="rId4"/>
                        </a:rPr>
                        <a:t>https://techcommunity.microsoft.com/t5/ai-azure-ai-services-blog/revolutionize-your-enterprise-data-with-chatgpt-next-gen-apps-w/ba-p/3762087</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560348"/>
                  </a:ext>
                </a:extLst>
              </a:tr>
              <a:tr h="915773">
                <a:tc>
                  <a:txBody>
                    <a:bodyPr/>
                    <a:lstStyle/>
                    <a:p>
                      <a:pPr algn="ctr" fontAlgn="ctr"/>
                      <a:r>
                        <a:rPr lang="en-IN" sz="1600" b="0" i="0" u="none" strike="noStrike" dirty="0">
                          <a:solidFill>
                            <a:srgbClr val="000000"/>
                          </a:solidFill>
                          <a:effectLst/>
                          <a:latin typeface="Calibri" panose="020F0502020204030204" pitchFamily="34" charset="0"/>
                        </a:rPr>
                        <a:t>4</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800" b="1" i="0" kern="1200" dirty="0">
                          <a:solidFill>
                            <a:schemeClr val="tx1"/>
                          </a:solidFill>
                          <a:effectLst/>
                          <a:latin typeface="+mn-lt"/>
                          <a:ea typeface="+mn-ea"/>
                          <a:cs typeface="+mn-cs"/>
                        </a:rPr>
                        <a:t>Azure Cosmos DB + Functions Cookbook — search indexing</a:t>
                      </a:r>
                    </a:p>
                    <a:p>
                      <a:pPr algn="l" fontAlgn="ct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https://medium.com/microsoftazure/azure-cosmos-db-functions-cookbook-search-indexing-7059b7faa73f</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6087085"/>
                  </a:ext>
                </a:extLst>
              </a:tr>
              <a:tr h="284168">
                <a:tc>
                  <a:txBody>
                    <a:bodyPr/>
                    <a:lstStyle/>
                    <a:p>
                      <a:pPr algn="ctr" fontAlgn="ctr"/>
                      <a:r>
                        <a:rPr lang="en-IN" sz="1600" b="0" i="0" u="none" strike="noStrike" dirty="0">
                          <a:solidFill>
                            <a:srgbClr val="000000"/>
                          </a:solidFill>
                          <a:effectLst/>
                          <a:latin typeface="Calibri" panose="020F0502020204030204" pitchFamily="34" charset="0"/>
                        </a:rPr>
                        <a:t>5</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TFIDF vs semantic</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611439"/>
                  </a:ext>
                </a:extLst>
              </a:tr>
              <a:tr h="564881">
                <a:tc>
                  <a:txBody>
                    <a:bodyPr/>
                    <a:lstStyle/>
                    <a:p>
                      <a:pPr algn="ctr" fontAlgn="ctr"/>
                      <a:r>
                        <a:rPr lang="en-IN" sz="1600" b="0" i="0" u="none" strike="noStrike" dirty="0">
                          <a:solidFill>
                            <a:srgbClr val="000000"/>
                          </a:solidFill>
                          <a:effectLst/>
                          <a:latin typeface="Calibri" panose="020F0502020204030204" pitchFamily="34" charset="0"/>
                        </a:rPr>
                        <a:t>6</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Chunking</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dirty="0">
                          <a:solidFill>
                            <a:schemeClr val="accent1"/>
                          </a:solidFill>
                        </a:rPr>
                        <a:t>flukegpt\document-sync\src\egrid\DelphiEgrid\HandleAllBlobFunc\prep.py</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152873"/>
                  </a:ext>
                </a:extLst>
              </a:tr>
              <a:tr h="915773">
                <a:tc>
                  <a:txBody>
                    <a:bodyPr/>
                    <a:lstStyle/>
                    <a:p>
                      <a:pPr algn="ctr" fontAlgn="ctr"/>
                      <a:r>
                        <a:rPr lang="en-IN" sz="1600" b="0" i="0" u="none" strike="noStrike" dirty="0">
                          <a:solidFill>
                            <a:srgbClr val="000000"/>
                          </a:solidFill>
                          <a:effectLst/>
                          <a:latin typeface="Calibri" panose="020F0502020204030204" pitchFamily="34" charset="0"/>
                        </a:rPr>
                        <a:t>7</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Form recognizer</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600" b="0" i="0" u="none" strike="noStrike" dirty="0">
                        <a:solidFill>
                          <a:srgbClr val="000000"/>
                        </a:solidFill>
                        <a:effectLst/>
                        <a:highlight>
                          <a:srgbClr val="00FF00"/>
                        </a:highligh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Azure form recognizer is used to </a:t>
                      </a:r>
                      <a:r>
                        <a:rPr lang="en-IN" sz="1800" b="0" i="0" kern="1200" dirty="0">
                          <a:solidFill>
                            <a:schemeClr val="tx1"/>
                          </a:solidFill>
                          <a:effectLst/>
                          <a:latin typeface="+mn-lt"/>
                          <a:ea typeface="+mn-ea"/>
                          <a:cs typeface="+mn-cs"/>
                        </a:rPr>
                        <a:t>extract structured data from various types of documents, including forms, invoices, and receipts.</a:t>
                      </a:r>
                      <a:endParaRPr lang="en-IN" sz="1600" b="0" i="0" u="none" strike="noStrike" dirty="0">
                        <a:solidFill>
                          <a:srgbClr val="000000"/>
                        </a:solidFill>
                        <a:effectLst/>
                        <a:latin typeface="Calibri" panose="020F0502020204030204" pitchFamily="34" charset="0"/>
                      </a:endParaRPr>
                    </a:p>
                    <a:p>
                      <a:pPr algn="l" fontAlgn="ct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0746087"/>
                  </a:ext>
                </a:extLst>
              </a:tr>
            </a:tbl>
          </a:graphicData>
        </a:graphic>
      </p:graphicFrame>
    </p:spTree>
    <p:extLst>
      <p:ext uri="{BB962C8B-B14F-4D97-AF65-F5344CB8AC3E}">
        <p14:creationId xmlns:p14="http://schemas.microsoft.com/office/powerpoint/2010/main" val="4025831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AA8069-F173-821D-3B04-7A30DE37690A}"/>
              </a:ext>
            </a:extLst>
          </p:cNvPr>
          <p:cNvSpPr txBox="1"/>
          <p:nvPr/>
        </p:nvSpPr>
        <p:spPr>
          <a:xfrm>
            <a:off x="1219199" y="923034"/>
            <a:ext cx="6096000" cy="1292662"/>
          </a:xfrm>
          <a:prstGeom prst="rect">
            <a:avLst/>
          </a:prstGeom>
          <a:noFill/>
        </p:spPr>
        <p:txBody>
          <a:bodyPr wrap="square">
            <a:spAutoFit/>
          </a:bodyPr>
          <a:lstStyle/>
          <a:p>
            <a:r>
              <a:rPr lang="en-IN" sz="2400" b="1" dirty="0">
                <a:solidFill>
                  <a:srgbClr val="202124"/>
                </a:solidFill>
                <a:latin typeface="Google Sans"/>
              </a:rPr>
              <a:t>RAG -</a:t>
            </a:r>
            <a:r>
              <a:rPr lang="en-IN" dirty="0">
                <a:solidFill>
                  <a:srgbClr val="202124"/>
                </a:solidFill>
                <a:latin typeface="Google Sans"/>
              </a:rPr>
              <a:t> </a:t>
            </a:r>
            <a:r>
              <a:rPr lang="en-IN" b="0" i="0" dirty="0">
                <a:solidFill>
                  <a:srgbClr val="202124"/>
                </a:solidFill>
                <a:effectLst/>
                <a:latin typeface="Google Sans"/>
              </a:rPr>
              <a:t>Retrieval-augmented generation is </a:t>
            </a:r>
            <a:r>
              <a:rPr lang="en-IN" b="0" i="0" dirty="0">
                <a:solidFill>
                  <a:srgbClr val="040C28"/>
                </a:solidFill>
                <a:effectLst/>
                <a:latin typeface="Google Sans"/>
              </a:rPr>
              <a:t>a technique that can provide more accurate results to queries than a generative large language model on its own</a:t>
            </a:r>
            <a:r>
              <a:rPr lang="en-IN" b="0" i="0" dirty="0">
                <a:solidFill>
                  <a:srgbClr val="202124"/>
                </a:solidFill>
                <a:effectLst/>
                <a:latin typeface="Google Sans"/>
              </a:rPr>
              <a:t> because RAG uses knowledge external to data already contained in the LLM</a:t>
            </a:r>
            <a:endParaRPr lang="en-IN" dirty="0"/>
          </a:p>
        </p:txBody>
      </p:sp>
      <p:sp>
        <p:nvSpPr>
          <p:cNvPr id="5" name="TextBox 4">
            <a:extLst>
              <a:ext uri="{FF2B5EF4-FFF2-40B4-BE49-F238E27FC236}">
                <a16:creationId xmlns:a16="http://schemas.microsoft.com/office/drawing/2014/main" id="{31A5A922-9DD6-188C-63EA-EB0D8FE198DE}"/>
              </a:ext>
            </a:extLst>
          </p:cNvPr>
          <p:cNvSpPr txBox="1"/>
          <p:nvPr/>
        </p:nvSpPr>
        <p:spPr>
          <a:xfrm>
            <a:off x="1219199" y="2436607"/>
            <a:ext cx="6097604" cy="3847207"/>
          </a:xfrm>
          <a:prstGeom prst="rect">
            <a:avLst/>
          </a:prstGeom>
          <a:noFill/>
        </p:spPr>
        <p:txBody>
          <a:bodyPr wrap="square">
            <a:spAutoFit/>
          </a:bodyPr>
          <a:lstStyle/>
          <a:p>
            <a:r>
              <a:rPr lang="en-IN" sz="2800" b="1" i="0" dirty="0">
                <a:solidFill>
                  <a:srgbClr val="202124"/>
                </a:solidFill>
                <a:effectLst/>
                <a:latin typeface="Google Sans"/>
              </a:rPr>
              <a:t>Semantic search </a:t>
            </a:r>
            <a:r>
              <a:rPr lang="en-IN" b="0" i="0" dirty="0">
                <a:solidFill>
                  <a:srgbClr val="202124"/>
                </a:solidFill>
                <a:effectLst/>
                <a:latin typeface="Google Sans"/>
              </a:rPr>
              <a:t>is </a:t>
            </a:r>
            <a:r>
              <a:rPr lang="en-IN" b="0" i="0" dirty="0">
                <a:solidFill>
                  <a:srgbClr val="040C28"/>
                </a:solidFill>
                <a:effectLst/>
                <a:latin typeface="Google Sans"/>
              </a:rPr>
              <a:t>a search engine technology that interprets the meaning of words and phrases</a:t>
            </a:r>
            <a:r>
              <a:rPr lang="en-IN" b="0" i="0" dirty="0">
                <a:solidFill>
                  <a:srgbClr val="202124"/>
                </a:solidFill>
                <a:effectLst/>
                <a:latin typeface="Google Sans"/>
              </a:rPr>
              <a:t>. The results of a semantic search will return content matching the meaning of a query, as opposed to content that literally matches words in the query</a:t>
            </a:r>
          </a:p>
          <a:p>
            <a:endParaRPr lang="en-IN" dirty="0">
              <a:solidFill>
                <a:srgbClr val="202124"/>
              </a:solidFill>
              <a:latin typeface="Google Sans"/>
            </a:endParaRPr>
          </a:p>
          <a:p>
            <a:pPr algn="l"/>
            <a:r>
              <a:rPr lang="en-IN" sz="2400" b="1" i="0" dirty="0">
                <a:solidFill>
                  <a:srgbClr val="242424"/>
                </a:solidFill>
                <a:effectLst/>
                <a:latin typeface="sohne"/>
              </a:rPr>
              <a:t>TF-IDF/Term </a:t>
            </a:r>
            <a:r>
              <a:rPr lang="en-IN" dirty="0">
                <a:solidFill>
                  <a:srgbClr val="202124"/>
                </a:solidFill>
                <a:latin typeface="Google Sans"/>
              </a:rPr>
              <a:t>Frequency Technique: Easiest explanation for Text classification in NLP using Python (Chatbot training on words)</a:t>
            </a:r>
          </a:p>
          <a:p>
            <a:pPr algn="l"/>
            <a:endParaRPr lang="en-IN" sz="2400" b="1" dirty="0">
              <a:solidFill>
                <a:srgbClr val="242424"/>
              </a:solidFill>
              <a:latin typeface="sohne"/>
            </a:endParaRPr>
          </a:p>
          <a:p>
            <a:pPr algn="l"/>
            <a:r>
              <a:rPr lang="en-IN" sz="2400" b="1" i="0" dirty="0">
                <a:solidFill>
                  <a:srgbClr val="242424"/>
                </a:solidFill>
                <a:effectLst/>
                <a:latin typeface="sohne"/>
              </a:rPr>
              <a:t>How the model is trained</a:t>
            </a:r>
          </a:p>
          <a:p>
            <a:endParaRPr lang="en-IN" b="1" dirty="0"/>
          </a:p>
        </p:txBody>
      </p:sp>
      <p:sp>
        <p:nvSpPr>
          <p:cNvPr id="4" name="TextBox 3">
            <a:extLst>
              <a:ext uri="{FF2B5EF4-FFF2-40B4-BE49-F238E27FC236}">
                <a16:creationId xmlns:a16="http://schemas.microsoft.com/office/drawing/2014/main" id="{D7CED950-E283-2897-699C-12B1BFC993D8}"/>
              </a:ext>
            </a:extLst>
          </p:cNvPr>
          <p:cNvSpPr txBox="1"/>
          <p:nvPr/>
        </p:nvSpPr>
        <p:spPr>
          <a:xfrm>
            <a:off x="7976938" y="2215696"/>
            <a:ext cx="2995863" cy="2862322"/>
          </a:xfrm>
          <a:prstGeom prst="rect">
            <a:avLst/>
          </a:prstGeom>
          <a:noFill/>
        </p:spPr>
        <p:txBody>
          <a:bodyPr wrap="square">
            <a:spAutoFit/>
          </a:bodyPr>
          <a:lstStyle/>
          <a:p>
            <a:r>
              <a:rPr lang="en-IN" dirty="0">
                <a:hlinkClick r:id="rId2"/>
              </a:rPr>
              <a:t>https://medium.com/@tam.tamanna18/exploring-the-power-of-nlp-why-embeddings-usually-outperform-tf-idf-98742e7b0bce#:~:text=Unlike%20TF%2DIDF%2C%20which%20only,documents%20based%20on%20their%20content</a:t>
            </a:r>
            <a:endParaRPr lang="en-IN" dirty="0"/>
          </a:p>
          <a:p>
            <a:endParaRPr lang="en-IN" dirty="0"/>
          </a:p>
        </p:txBody>
      </p:sp>
    </p:spTree>
    <p:extLst>
      <p:ext uri="{BB962C8B-B14F-4D97-AF65-F5344CB8AC3E}">
        <p14:creationId xmlns:p14="http://schemas.microsoft.com/office/powerpoint/2010/main" val="383071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CEA308-D66E-1190-880D-E130196FA9E8}"/>
              </a:ext>
            </a:extLst>
          </p:cNvPr>
          <p:cNvSpPr txBox="1"/>
          <p:nvPr/>
        </p:nvSpPr>
        <p:spPr>
          <a:xfrm>
            <a:off x="718686" y="423314"/>
            <a:ext cx="6097604" cy="2031325"/>
          </a:xfrm>
          <a:prstGeom prst="rect">
            <a:avLst/>
          </a:prstGeom>
          <a:noFill/>
        </p:spPr>
        <p:txBody>
          <a:bodyPr wrap="square">
            <a:spAutoFit/>
          </a:bodyPr>
          <a:lstStyle/>
          <a:p>
            <a:pPr algn="l"/>
            <a:r>
              <a:rPr lang="en-IN" b="1" i="0" dirty="0">
                <a:solidFill>
                  <a:srgbClr val="242424"/>
                </a:solidFill>
                <a:effectLst/>
                <a:latin typeface="sohne"/>
              </a:rPr>
              <a:t>What are embeddings?</a:t>
            </a:r>
          </a:p>
          <a:p>
            <a:pPr algn="l"/>
            <a:r>
              <a:rPr lang="en-IN" b="0" i="0" dirty="0">
                <a:solidFill>
                  <a:srgbClr val="242424"/>
                </a:solidFill>
                <a:effectLst/>
                <a:latin typeface="source-serif-pro"/>
              </a:rPr>
              <a:t>Word embeddings are a type of representation of words in a vector space. Word embeddings represent words as vectors in a high-dimensional space, </a:t>
            </a:r>
            <a:r>
              <a:rPr lang="en-IN" b="0" i="0" dirty="0">
                <a:solidFill>
                  <a:srgbClr val="0070C0"/>
                </a:solidFill>
                <a:effectLst/>
                <a:latin typeface="source-serif-pro"/>
              </a:rPr>
              <a:t>where words with similar meanings are clustered together</a:t>
            </a:r>
            <a:r>
              <a:rPr lang="en-IN" b="0" i="0" dirty="0">
                <a:solidFill>
                  <a:srgbClr val="242424"/>
                </a:solidFill>
                <a:effectLst/>
                <a:latin typeface="source-serif-pro"/>
              </a:rPr>
              <a:t>. These vectors capture the semantic meaning of words, which makes them useful for various NLP tasks such as text classification, sentiment analysis, and more.</a:t>
            </a:r>
          </a:p>
        </p:txBody>
      </p:sp>
      <p:sp>
        <p:nvSpPr>
          <p:cNvPr id="9" name="TextBox 8">
            <a:extLst>
              <a:ext uri="{FF2B5EF4-FFF2-40B4-BE49-F238E27FC236}">
                <a16:creationId xmlns:a16="http://schemas.microsoft.com/office/drawing/2014/main" id="{38AB6614-86E0-EA5E-AAE8-2C9CDF7AA993}"/>
              </a:ext>
            </a:extLst>
          </p:cNvPr>
          <p:cNvSpPr txBox="1"/>
          <p:nvPr/>
        </p:nvSpPr>
        <p:spPr>
          <a:xfrm>
            <a:off x="546234" y="2741367"/>
            <a:ext cx="9028497" cy="3662541"/>
          </a:xfrm>
          <a:prstGeom prst="rect">
            <a:avLst/>
          </a:prstGeom>
          <a:noFill/>
        </p:spPr>
        <p:txBody>
          <a:bodyPr wrap="square">
            <a:spAutoFit/>
          </a:bodyPr>
          <a:lstStyle/>
          <a:p>
            <a:pPr algn="l"/>
            <a:r>
              <a:rPr lang="en-IN" sz="1600" b="1" i="0" dirty="0">
                <a:solidFill>
                  <a:srgbClr val="242424"/>
                </a:solidFill>
                <a:effectLst/>
                <a:latin typeface="sohne"/>
              </a:rPr>
              <a:t>What is TF-IDF?</a:t>
            </a:r>
          </a:p>
          <a:p>
            <a:pPr algn="l"/>
            <a:r>
              <a:rPr lang="en-IN" sz="1600" b="0" i="0" dirty="0">
                <a:solidFill>
                  <a:srgbClr val="242424"/>
                </a:solidFill>
                <a:effectLst/>
                <a:latin typeface="source-serif-pro"/>
              </a:rPr>
              <a:t>TF-IDF stands for Term Frequency — Inverse Document Frequency. It is a statistical method that is used to evaluate the importance of a word in a document. The TF-IDF approach </a:t>
            </a:r>
            <a:r>
              <a:rPr lang="en-IN" sz="1600" b="0" i="0" dirty="0">
                <a:solidFill>
                  <a:srgbClr val="0070C0"/>
                </a:solidFill>
                <a:effectLst/>
                <a:latin typeface="source-serif-pro"/>
              </a:rPr>
              <a:t>calculates a score for each word in a document</a:t>
            </a:r>
            <a:r>
              <a:rPr lang="en-IN" sz="1600" b="0" i="0" dirty="0">
                <a:solidFill>
                  <a:srgbClr val="242424"/>
                </a:solidFill>
                <a:effectLst/>
                <a:latin typeface="source-serif-pro"/>
              </a:rPr>
              <a:t>, which reflects its importance in that document.</a:t>
            </a:r>
          </a:p>
          <a:p>
            <a:pPr algn="l"/>
            <a:r>
              <a:rPr lang="en-IN" sz="1600" b="0" i="0" dirty="0">
                <a:solidFill>
                  <a:srgbClr val="242424"/>
                </a:solidFill>
                <a:effectLst/>
                <a:latin typeface="source-serif-pro"/>
              </a:rPr>
              <a:t>The TF-IDF score for a word in a document is calculated using the following formula: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242424"/>
                </a:solidFill>
                <a:effectLst/>
                <a:latin typeface="source-serif-pro"/>
              </a:rPr>
              <a:t>TF-IDF = TF * IDF</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42424"/>
                </a:solidFill>
                <a:effectLst/>
                <a:latin typeface="source-serif-pro"/>
              </a:rPr>
              <a:t>Where TF is the term frequency of the word in the document, and IDF is the inverse document frequency of the word. The term frequency is the number of times a word appears in a document, while the inverse document frequency is a measure of how common or rare the word is in the entire corpus of documents.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242424"/>
              </a:solidFill>
              <a:effectLst/>
              <a:latin typeface="source-serif-pro"/>
            </a:endParaRPr>
          </a:p>
          <a:p>
            <a:pPr marL="0" marR="0" lvl="0" indent="0" algn="l" defTabSz="914400" rtl="0" eaLnBrk="0" fontAlgn="base" latinLnBrk="0" hangingPunct="0">
              <a:lnSpc>
                <a:spcPct val="100000"/>
              </a:lnSpc>
              <a:spcBef>
                <a:spcPct val="0"/>
              </a:spcBef>
              <a:spcAft>
                <a:spcPct val="0"/>
              </a:spcAft>
              <a:buClrTx/>
              <a:buSzTx/>
              <a:buFontTx/>
              <a:buNone/>
              <a:tabLst/>
            </a:pPr>
            <a:r>
              <a:rPr lang="en-IN" b="0" i="0" dirty="0">
                <a:solidFill>
                  <a:srgbClr val="242424"/>
                </a:solidFill>
                <a:effectLst/>
                <a:latin typeface="source-serif-pro"/>
              </a:rPr>
              <a:t>TF-IDF is a bag-of-words approach, which means it does not consider the order of the words in the document. It only considers the frequency of the words in the document and the corpus</a:t>
            </a:r>
            <a:endParaRPr kumimoji="0" lang="en-US" altLang="en-US" b="0" i="0" u="none" strike="noStrike" cap="none" normalizeH="0" baseline="0" dirty="0">
              <a:ln>
                <a:noFill/>
              </a:ln>
              <a:solidFill>
                <a:schemeClr val="tx1"/>
              </a:solidFill>
              <a:effectLst/>
              <a:latin typeface="Arial" panose="020B0604020202020204" pitchFamily="34" charset="0"/>
            </a:endParaRPr>
          </a:p>
          <a:p>
            <a:pPr algn="l"/>
            <a:endParaRPr lang="en-IN" sz="1600" b="0" i="0" dirty="0">
              <a:solidFill>
                <a:srgbClr val="242424"/>
              </a:solidFill>
              <a:effectLst/>
              <a:latin typeface="source-serif-pro"/>
            </a:endParaRPr>
          </a:p>
          <a:p>
            <a:pPr algn="l"/>
            <a:endParaRPr lang="en-IN" sz="1600" b="0" i="0" dirty="0">
              <a:solidFill>
                <a:srgbClr val="242424"/>
              </a:solidFill>
              <a:effectLst/>
              <a:latin typeface="source-serif-pro"/>
            </a:endParaRPr>
          </a:p>
        </p:txBody>
      </p:sp>
    </p:spTree>
    <p:extLst>
      <p:ext uri="{BB962C8B-B14F-4D97-AF65-F5344CB8AC3E}">
        <p14:creationId xmlns:p14="http://schemas.microsoft.com/office/powerpoint/2010/main" val="4046662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F9710D-241A-87AE-AC3B-A6B191B36F99}"/>
              </a:ext>
            </a:extLst>
          </p:cNvPr>
          <p:cNvSpPr txBox="1"/>
          <p:nvPr/>
        </p:nvSpPr>
        <p:spPr>
          <a:xfrm>
            <a:off x="613610" y="360643"/>
            <a:ext cx="10628697" cy="5078313"/>
          </a:xfrm>
          <a:prstGeom prst="rect">
            <a:avLst/>
          </a:prstGeom>
          <a:noFill/>
        </p:spPr>
        <p:txBody>
          <a:bodyPr wrap="square">
            <a:spAutoFit/>
          </a:bodyPr>
          <a:lstStyle/>
          <a:p>
            <a:r>
              <a:rPr lang="en-IN" b="1" i="0" dirty="0">
                <a:solidFill>
                  <a:srgbClr val="242424"/>
                </a:solidFill>
                <a:effectLst/>
                <a:latin typeface="source-serif-pro"/>
              </a:rPr>
              <a:t>TFIFD : </a:t>
            </a:r>
          </a:p>
          <a:p>
            <a:r>
              <a:rPr lang="en-IN" dirty="0">
                <a:solidFill>
                  <a:srgbClr val="242424"/>
                </a:solidFill>
                <a:latin typeface="source-serif-pro"/>
              </a:rPr>
              <a:t>TF : </a:t>
            </a:r>
            <a:r>
              <a:rPr lang="en-IN" b="0" i="0" dirty="0">
                <a:solidFill>
                  <a:srgbClr val="242424"/>
                </a:solidFill>
                <a:effectLst/>
                <a:latin typeface="source-serif-pro"/>
              </a:rPr>
              <a:t> Term Frequency</a:t>
            </a:r>
          </a:p>
          <a:p>
            <a:r>
              <a:rPr lang="en-IN" dirty="0">
                <a:solidFill>
                  <a:srgbClr val="242424"/>
                </a:solidFill>
                <a:latin typeface="source-serif-pro"/>
              </a:rPr>
              <a:t>IDF : </a:t>
            </a:r>
            <a:r>
              <a:rPr lang="en-IN" b="0" i="0" dirty="0">
                <a:solidFill>
                  <a:srgbClr val="242424"/>
                </a:solidFill>
                <a:effectLst/>
                <a:latin typeface="source-serif-pro"/>
              </a:rPr>
              <a:t> Inverse Document Frequency</a:t>
            </a:r>
          </a:p>
          <a:p>
            <a:endParaRPr lang="en-IN" dirty="0">
              <a:solidFill>
                <a:srgbClr val="242424"/>
              </a:solidFill>
              <a:latin typeface="source-serif-pro"/>
            </a:endParaRPr>
          </a:p>
          <a:p>
            <a:r>
              <a:rPr lang="en-IN" b="1" i="0" dirty="0">
                <a:solidFill>
                  <a:srgbClr val="242424"/>
                </a:solidFill>
                <a:effectLst/>
                <a:latin typeface="source-serif-pro"/>
              </a:rPr>
              <a:t>Importance :</a:t>
            </a:r>
            <a:r>
              <a:rPr lang="en-IN" b="0" i="0" dirty="0">
                <a:solidFill>
                  <a:srgbClr val="242424"/>
                </a:solidFill>
                <a:effectLst/>
                <a:latin typeface="source-serif-pro"/>
              </a:rPr>
              <a:t> TF-IDF is useful in solving the major drawbacks of Bag of words by introducing an important concept called </a:t>
            </a:r>
            <a:r>
              <a:rPr lang="en-IN" b="1" i="0" dirty="0">
                <a:solidFill>
                  <a:srgbClr val="242424"/>
                </a:solidFill>
                <a:effectLst/>
                <a:latin typeface="source-serif-pro"/>
              </a:rPr>
              <a:t>inverse document frequency.</a:t>
            </a:r>
            <a:endParaRPr lang="en-IN" b="0" i="0" dirty="0">
              <a:solidFill>
                <a:srgbClr val="242424"/>
              </a:solidFill>
              <a:effectLst/>
              <a:latin typeface="source-serif-pro"/>
            </a:endParaRPr>
          </a:p>
          <a:p>
            <a:endParaRPr lang="en-IN" b="0" i="0" dirty="0">
              <a:solidFill>
                <a:srgbClr val="242424"/>
              </a:solidFill>
              <a:effectLst/>
              <a:latin typeface="source-serif-pro"/>
            </a:endParaRPr>
          </a:p>
          <a:p>
            <a:r>
              <a:rPr lang="en-IN" b="1" dirty="0">
                <a:solidFill>
                  <a:srgbClr val="242424"/>
                </a:solidFill>
                <a:latin typeface="source-serif-pro"/>
              </a:rPr>
              <a:t>Example sentence : </a:t>
            </a:r>
            <a:r>
              <a:rPr lang="en-IN" i="1" dirty="0">
                <a:solidFill>
                  <a:srgbClr val="242424"/>
                </a:solidFill>
                <a:effectLst/>
                <a:latin typeface="source-serif-pro"/>
              </a:rPr>
              <a:t>Today is a beautiful day</a:t>
            </a:r>
          </a:p>
          <a:p>
            <a:r>
              <a:rPr lang="en-IN" b="1" dirty="0">
                <a:solidFill>
                  <a:srgbClr val="242424"/>
                </a:solidFill>
                <a:latin typeface="source-serif-pro"/>
              </a:rPr>
              <a:t>Application : </a:t>
            </a:r>
            <a:r>
              <a:rPr lang="en-IN" dirty="0">
                <a:solidFill>
                  <a:srgbClr val="242424"/>
                </a:solidFill>
                <a:latin typeface="source-serif-pro"/>
              </a:rPr>
              <a:t>G</a:t>
            </a:r>
            <a:r>
              <a:rPr lang="en-IN" i="0" dirty="0">
                <a:solidFill>
                  <a:srgbClr val="242424"/>
                </a:solidFill>
                <a:effectLst/>
                <a:latin typeface="source-serif-pro"/>
              </a:rPr>
              <a:t>ood for text classification </a:t>
            </a:r>
          </a:p>
          <a:p>
            <a:r>
              <a:rPr lang="en-IN" b="1" dirty="0">
                <a:solidFill>
                  <a:srgbClr val="242424"/>
                </a:solidFill>
                <a:latin typeface="source-serif-pro"/>
              </a:rPr>
              <a:t>Context :</a:t>
            </a:r>
            <a:r>
              <a:rPr lang="en-IN" dirty="0">
                <a:solidFill>
                  <a:srgbClr val="242424"/>
                </a:solidFill>
                <a:latin typeface="source-serif-pro"/>
              </a:rPr>
              <a:t> a context is derived for the entire sentence </a:t>
            </a:r>
            <a:endParaRPr lang="en-IN" i="0" dirty="0">
              <a:solidFill>
                <a:srgbClr val="242424"/>
              </a:solidFill>
              <a:effectLst/>
              <a:latin typeface="source-serif-pro"/>
            </a:endParaRPr>
          </a:p>
          <a:p>
            <a:endParaRPr lang="en-IN" dirty="0"/>
          </a:p>
          <a:p>
            <a:r>
              <a:rPr lang="en-IN" b="1" i="0" dirty="0">
                <a:solidFill>
                  <a:srgbClr val="242424"/>
                </a:solidFill>
                <a:effectLst/>
                <a:latin typeface="source-serif-pro"/>
              </a:rPr>
              <a:t>TF</a:t>
            </a:r>
            <a:r>
              <a:rPr lang="en-IN" b="0" i="0" dirty="0">
                <a:solidFill>
                  <a:srgbClr val="242424"/>
                </a:solidFill>
                <a:effectLst/>
                <a:latin typeface="source-serif-pro"/>
              </a:rPr>
              <a:t> answers questions like — </a:t>
            </a:r>
            <a:r>
              <a:rPr lang="en-IN" b="1" i="0" dirty="0">
                <a:solidFill>
                  <a:srgbClr val="242424"/>
                </a:solidFill>
                <a:effectLst/>
                <a:latin typeface="source-serif-pro"/>
              </a:rPr>
              <a:t>how many times is beauty used in that entire document. </a:t>
            </a:r>
            <a:r>
              <a:rPr lang="en-IN" b="1" i="0" dirty="0" err="1">
                <a:solidFill>
                  <a:srgbClr val="242424"/>
                </a:solidFill>
                <a:effectLst/>
                <a:latin typeface="source-serif-pro"/>
              </a:rPr>
              <a:t>i.e</a:t>
            </a:r>
            <a:r>
              <a:rPr lang="en-IN" b="1" i="0" dirty="0">
                <a:solidFill>
                  <a:srgbClr val="242424"/>
                </a:solidFill>
                <a:effectLst/>
                <a:latin typeface="source-serif-pro"/>
              </a:rPr>
              <a:t> </a:t>
            </a:r>
            <a:r>
              <a:rPr lang="en-IN" b="1" i="0" dirty="0" err="1">
                <a:solidFill>
                  <a:srgbClr val="242424"/>
                </a:solidFill>
                <a:effectLst/>
                <a:latin typeface="source-serif-pro"/>
              </a:rPr>
              <a:t>frequeny</a:t>
            </a:r>
            <a:endParaRPr lang="en-IN" b="0" i="0" dirty="0">
              <a:solidFill>
                <a:srgbClr val="242424"/>
              </a:solidFill>
              <a:effectLst/>
              <a:latin typeface="source-serif-pro"/>
            </a:endParaRPr>
          </a:p>
          <a:p>
            <a:r>
              <a:rPr lang="en-IN" b="1" i="0" dirty="0">
                <a:solidFill>
                  <a:srgbClr val="242424"/>
                </a:solidFill>
                <a:effectLst/>
                <a:latin typeface="source-serif-pro"/>
              </a:rPr>
              <a:t>IDF</a:t>
            </a:r>
            <a:r>
              <a:rPr lang="en-IN" i="0" dirty="0">
                <a:solidFill>
                  <a:srgbClr val="242424"/>
                </a:solidFill>
                <a:effectLst/>
                <a:latin typeface="source-serif-pro"/>
              </a:rPr>
              <a:t> answers questions </a:t>
            </a:r>
            <a:r>
              <a:rPr lang="en-IN" b="0" i="0" dirty="0">
                <a:solidFill>
                  <a:srgbClr val="242424"/>
                </a:solidFill>
                <a:effectLst/>
                <a:latin typeface="source-serif-pro"/>
              </a:rPr>
              <a:t>—  </a:t>
            </a:r>
            <a:r>
              <a:rPr lang="en-IN" b="1" i="0" dirty="0">
                <a:solidFill>
                  <a:srgbClr val="242424"/>
                </a:solidFill>
                <a:effectLst/>
                <a:latin typeface="source-serif-pro"/>
              </a:rPr>
              <a:t>like how important is the word beauty in the entire list of documents. </a:t>
            </a:r>
            <a:r>
              <a:rPr lang="en-IN" b="1" i="0" dirty="0" err="1">
                <a:solidFill>
                  <a:srgbClr val="242424"/>
                </a:solidFill>
                <a:effectLst/>
                <a:latin typeface="source-serif-pro"/>
              </a:rPr>
              <a:t>i.e</a:t>
            </a:r>
            <a:r>
              <a:rPr lang="en-IN" b="1" i="0" dirty="0">
                <a:solidFill>
                  <a:srgbClr val="242424"/>
                </a:solidFill>
                <a:effectLst/>
                <a:latin typeface="source-serif-pro"/>
              </a:rPr>
              <a:t> weightage </a:t>
            </a:r>
            <a:endParaRPr lang="en-IN" dirty="0">
              <a:solidFill>
                <a:srgbClr val="242424"/>
              </a:solidFill>
              <a:latin typeface="source-serif-pro"/>
            </a:endParaRPr>
          </a:p>
          <a:p>
            <a:endParaRPr lang="en-IN" b="0" i="0" dirty="0">
              <a:solidFill>
                <a:srgbClr val="242424"/>
              </a:solidFill>
              <a:effectLst/>
              <a:latin typeface="source-serif-pro"/>
            </a:endParaRPr>
          </a:p>
          <a:p>
            <a:r>
              <a:rPr lang="en-US" altLang="en-US" b="1" i="1" dirty="0">
                <a:solidFill>
                  <a:srgbClr val="242424"/>
                </a:solidFill>
                <a:latin typeface="source-serif-pro"/>
              </a:rPr>
              <a:t>Math : </a:t>
            </a:r>
          </a:p>
          <a:p>
            <a:r>
              <a:rPr kumimoji="0" lang="en-US" altLang="en-US" sz="1800" i="1" u="none" strike="noStrike" cap="none" normalizeH="0" baseline="0" dirty="0">
                <a:ln>
                  <a:noFill/>
                </a:ln>
                <a:solidFill>
                  <a:srgbClr val="242424"/>
                </a:solidFill>
                <a:effectLst/>
                <a:latin typeface="source-serif-pro"/>
              </a:rPr>
              <a:t>TF-IDF = TF * IDF</a:t>
            </a:r>
          </a:p>
          <a:p>
            <a:pPr algn="l"/>
            <a:r>
              <a:rPr lang="en-IN" b="0" i="1" dirty="0">
                <a:solidFill>
                  <a:srgbClr val="242424"/>
                </a:solidFill>
                <a:effectLst/>
                <a:latin typeface="source-serif-pro"/>
              </a:rPr>
              <a:t>IDF =Log[(# Number of documents) / (Number of documents containing the word)] and</a:t>
            </a:r>
          </a:p>
          <a:p>
            <a:pPr algn="l"/>
            <a:r>
              <a:rPr lang="en-IN" b="0" i="1" dirty="0">
                <a:solidFill>
                  <a:srgbClr val="242424"/>
                </a:solidFill>
                <a:effectLst/>
                <a:latin typeface="source-serif-pro"/>
              </a:rPr>
              <a:t>TF = (Number of repetitions of word in a document) / (# of words in a document)</a:t>
            </a:r>
            <a:endParaRPr lang="en-IN" dirty="0"/>
          </a:p>
        </p:txBody>
      </p:sp>
      <p:sp>
        <p:nvSpPr>
          <p:cNvPr id="11" name="TextBox 10">
            <a:extLst>
              <a:ext uri="{FF2B5EF4-FFF2-40B4-BE49-F238E27FC236}">
                <a16:creationId xmlns:a16="http://schemas.microsoft.com/office/drawing/2014/main" id="{F38DAE1F-06E0-37E1-621A-D3504D84110C}"/>
              </a:ext>
            </a:extLst>
          </p:cNvPr>
          <p:cNvSpPr txBox="1"/>
          <p:nvPr/>
        </p:nvSpPr>
        <p:spPr>
          <a:xfrm>
            <a:off x="613611" y="5276292"/>
            <a:ext cx="10416139" cy="923330"/>
          </a:xfrm>
          <a:prstGeom prst="rect">
            <a:avLst/>
          </a:prstGeom>
          <a:noFill/>
        </p:spPr>
        <p:txBody>
          <a:bodyPr wrap="square">
            <a:spAutoFit/>
          </a:bodyPr>
          <a:lstStyle/>
          <a:p>
            <a:r>
              <a:rPr lang="en-IN" b="0" i="0" dirty="0">
                <a:solidFill>
                  <a:srgbClr val="242424"/>
                </a:solidFill>
                <a:effectLst/>
                <a:latin typeface="source-serif-pro"/>
              </a:rPr>
              <a:t>TF answers questions like — </a:t>
            </a:r>
            <a:r>
              <a:rPr lang="en-IN" b="1" i="0" dirty="0">
                <a:solidFill>
                  <a:srgbClr val="242424"/>
                </a:solidFill>
                <a:effectLst/>
                <a:latin typeface="source-serif-pro"/>
              </a:rPr>
              <a:t>how many times is beauty used in that entire document</a:t>
            </a:r>
            <a:r>
              <a:rPr lang="en-IN" b="0" i="0" dirty="0">
                <a:solidFill>
                  <a:srgbClr val="242424"/>
                </a:solidFill>
                <a:effectLst/>
                <a:latin typeface="source-serif-pro"/>
              </a:rPr>
              <a:t>, give me a probability and </a:t>
            </a:r>
            <a:r>
              <a:rPr lang="en-IN" b="1" i="0" dirty="0">
                <a:solidFill>
                  <a:srgbClr val="242424"/>
                </a:solidFill>
                <a:effectLst/>
                <a:latin typeface="source-serif-pro"/>
              </a:rPr>
              <a:t>IDF answers questions like how important is the word beauty in the entire list of documents,</a:t>
            </a:r>
            <a:r>
              <a:rPr lang="en-IN" b="0" i="0" dirty="0">
                <a:solidFill>
                  <a:srgbClr val="242424"/>
                </a:solidFill>
                <a:effectLst/>
                <a:latin typeface="source-serif-pro"/>
              </a:rPr>
              <a:t> </a:t>
            </a:r>
            <a:r>
              <a:rPr lang="en-IN" i="0" dirty="0">
                <a:solidFill>
                  <a:srgbClr val="242424"/>
                </a:solidFill>
                <a:effectLst/>
                <a:latin typeface="source-serif-pro"/>
              </a:rPr>
              <a:t>is it a common theme in all the documents.</a:t>
            </a:r>
            <a:endParaRPr lang="en-IN" dirty="0"/>
          </a:p>
        </p:txBody>
      </p:sp>
      <p:sp>
        <p:nvSpPr>
          <p:cNvPr id="14" name="TextBox 13">
            <a:extLst>
              <a:ext uri="{FF2B5EF4-FFF2-40B4-BE49-F238E27FC236}">
                <a16:creationId xmlns:a16="http://schemas.microsoft.com/office/drawing/2014/main" id="{26241B7C-948A-F500-9B69-07B9D686F97E}"/>
              </a:ext>
            </a:extLst>
          </p:cNvPr>
          <p:cNvSpPr txBox="1"/>
          <p:nvPr/>
        </p:nvSpPr>
        <p:spPr>
          <a:xfrm>
            <a:off x="613610" y="6313957"/>
            <a:ext cx="10859703" cy="276999"/>
          </a:xfrm>
          <a:prstGeom prst="rect">
            <a:avLst/>
          </a:prstGeom>
          <a:noFill/>
        </p:spPr>
        <p:txBody>
          <a:bodyPr wrap="square">
            <a:spAutoFit/>
          </a:bodyPr>
          <a:lstStyle/>
          <a:p>
            <a:r>
              <a:rPr lang="en-IN" sz="1200" dirty="0"/>
              <a:t>https://medium.com/analytics-vidhya/tf-idf-term-frequency-technique-easiest-explanation-for-text-classification-in-nlp-with-code-8ca3912e58c3</a:t>
            </a:r>
          </a:p>
        </p:txBody>
      </p:sp>
    </p:spTree>
    <p:extLst>
      <p:ext uri="{BB962C8B-B14F-4D97-AF65-F5344CB8AC3E}">
        <p14:creationId xmlns:p14="http://schemas.microsoft.com/office/powerpoint/2010/main" val="40418904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7D5678-A794-4478-C303-CC0A1203CD37}"/>
              </a:ext>
            </a:extLst>
          </p:cNvPr>
          <p:cNvSpPr txBox="1"/>
          <p:nvPr/>
        </p:nvSpPr>
        <p:spPr>
          <a:xfrm>
            <a:off x="613610" y="360643"/>
            <a:ext cx="10628697" cy="923330"/>
          </a:xfrm>
          <a:prstGeom prst="rect">
            <a:avLst/>
          </a:prstGeom>
          <a:noFill/>
        </p:spPr>
        <p:txBody>
          <a:bodyPr wrap="square">
            <a:spAutoFit/>
          </a:bodyPr>
          <a:lstStyle/>
          <a:p>
            <a:r>
              <a:rPr lang="en-IN" b="1" i="0" dirty="0">
                <a:solidFill>
                  <a:srgbClr val="242424"/>
                </a:solidFill>
                <a:effectLst/>
                <a:latin typeface="source-serif-pro"/>
              </a:rPr>
              <a:t>Azure cognitive search 	</a:t>
            </a:r>
          </a:p>
          <a:p>
            <a:endParaRPr lang="en-IN" b="1" dirty="0">
              <a:solidFill>
                <a:srgbClr val="242424"/>
              </a:solidFill>
              <a:latin typeface="source-serif-pro"/>
            </a:endParaRPr>
          </a:p>
          <a:p>
            <a:r>
              <a:rPr lang="en-IN" b="1" dirty="0">
                <a:solidFill>
                  <a:srgbClr val="242424"/>
                </a:solidFill>
                <a:latin typeface="source-serif-pro"/>
              </a:rPr>
              <a:t>ACS store word embeddings as a vector database index them using cognitive search.</a:t>
            </a:r>
            <a:endParaRPr lang="en-IN" dirty="0"/>
          </a:p>
        </p:txBody>
      </p:sp>
      <p:sp>
        <p:nvSpPr>
          <p:cNvPr id="3" name="TextBox 2">
            <a:extLst>
              <a:ext uri="{FF2B5EF4-FFF2-40B4-BE49-F238E27FC236}">
                <a16:creationId xmlns:a16="http://schemas.microsoft.com/office/drawing/2014/main" id="{BFD10144-845C-3CB5-AC39-F330CDEA6C01}"/>
              </a:ext>
            </a:extLst>
          </p:cNvPr>
          <p:cNvSpPr txBox="1"/>
          <p:nvPr/>
        </p:nvSpPr>
        <p:spPr>
          <a:xfrm>
            <a:off x="2036546" y="2649852"/>
            <a:ext cx="3151472" cy="1477328"/>
          </a:xfrm>
          <a:prstGeom prst="rect">
            <a:avLst/>
          </a:prstGeom>
          <a:noFill/>
        </p:spPr>
        <p:txBody>
          <a:bodyPr wrap="square">
            <a:spAutoFit/>
          </a:bodyPr>
          <a:lstStyle/>
          <a:p>
            <a:r>
              <a:rPr lang="en-IN" b="1" i="0" dirty="0">
                <a:solidFill>
                  <a:srgbClr val="242424"/>
                </a:solidFill>
                <a:effectLst/>
                <a:latin typeface="source-serif-pro"/>
              </a:rPr>
              <a:t>Chunking </a:t>
            </a:r>
          </a:p>
          <a:p>
            <a:r>
              <a:rPr lang="en-IN" b="1" i="0" dirty="0">
                <a:solidFill>
                  <a:srgbClr val="242424"/>
                </a:solidFill>
                <a:effectLst/>
                <a:latin typeface="source-serif-pro"/>
              </a:rPr>
              <a:t>Word embeddings</a:t>
            </a:r>
          </a:p>
          <a:p>
            <a:r>
              <a:rPr lang="en-IN" b="1" dirty="0">
                <a:solidFill>
                  <a:srgbClr val="242424"/>
                </a:solidFill>
                <a:latin typeface="source-serif-pro"/>
              </a:rPr>
              <a:t>Storing in Vector database</a:t>
            </a:r>
          </a:p>
          <a:p>
            <a:r>
              <a:rPr lang="en-IN" b="1" dirty="0">
                <a:solidFill>
                  <a:srgbClr val="242424"/>
                </a:solidFill>
                <a:latin typeface="source-serif-pro"/>
              </a:rPr>
              <a:t>Vector space</a:t>
            </a:r>
          </a:p>
          <a:p>
            <a:r>
              <a:rPr lang="en-IN" b="1" dirty="0">
                <a:solidFill>
                  <a:srgbClr val="242424"/>
                </a:solidFill>
                <a:latin typeface="source-serif-pro"/>
              </a:rPr>
              <a:t>Indexing</a:t>
            </a:r>
            <a:endParaRPr lang="en-IN" dirty="0"/>
          </a:p>
        </p:txBody>
      </p:sp>
      <p:sp>
        <p:nvSpPr>
          <p:cNvPr id="4" name="TextBox 3">
            <a:extLst>
              <a:ext uri="{FF2B5EF4-FFF2-40B4-BE49-F238E27FC236}">
                <a16:creationId xmlns:a16="http://schemas.microsoft.com/office/drawing/2014/main" id="{E3FC0A8C-C19C-5413-ECC1-3CE3DE3AABF3}"/>
              </a:ext>
            </a:extLst>
          </p:cNvPr>
          <p:cNvSpPr txBox="1"/>
          <p:nvPr/>
        </p:nvSpPr>
        <p:spPr>
          <a:xfrm>
            <a:off x="2036547" y="4276521"/>
            <a:ext cx="3315100" cy="646331"/>
          </a:xfrm>
          <a:prstGeom prst="rect">
            <a:avLst/>
          </a:prstGeom>
          <a:noFill/>
        </p:spPr>
        <p:txBody>
          <a:bodyPr wrap="square">
            <a:spAutoFit/>
          </a:bodyPr>
          <a:lstStyle/>
          <a:p>
            <a:r>
              <a:rPr lang="en-IN" b="1" i="0" dirty="0">
                <a:solidFill>
                  <a:srgbClr val="242424"/>
                </a:solidFill>
                <a:effectLst/>
                <a:latin typeface="source-serif-pro"/>
              </a:rPr>
              <a:t>Semantic search vs </a:t>
            </a:r>
          </a:p>
          <a:p>
            <a:r>
              <a:rPr lang="en-IN" b="1" i="0" dirty="0">
                <a:solidFill>
                  <a:srgbClr val="242424"/>
                </a:solidFill>
                <a:effectLst/>
                <a:latin typeface="source-serif-pro"/>
              </a:rPr>
              <a:t>word embedding based search</a:t>
            </a:r>
            <a:endParaRPr lang="en-IN" dirty="0"/>
          </a:p>
        </p:txBody>
      </p:sp>
      <p:sp>
        <p:nvSpPr>
          <p:cNvPr id="5" name="TextBox 4">
            <a:extLst>
              <a:ext uri="{FF2B5EF4-FFF2-40B4-BE49-F238E27FC236}">
                <a16:creationId xmlns:a16="http://schemas.microsoft.com/office/drawing/2014/main" id="{D052F47F-28FA-0DF8-A7CB-B14C583FCFD0}"/>
              </a:ext>
            </a:extLst>
          </p:cNvPr>
          <p:cNvSpPr txBox="1"/>
          <p:nvPr/>
        </p:nvSpPr>
        <p:spPr>
          <a:xfrm>
            <a:off x="1832812" y="5348058"/>
            <a:ext cx="7330438" cy="923330"/>
          </a:xfrm>
          <a:prstGeom prst="rect">
            <a:avLst/>
          </a:prstGeom>
          <a:noFill/>
        </p:spPr>
        <p:txBody>
          <a:bodyPr wrap="square">
            <a:spAutoFit/>
          </a:bodyPr>
          <a:lstStyle/>
          <a:p>
            <a:r>
              <a:rPr lang="en-IN" b="1" i="0" dirty="0">
                <a:solidFill>
                  <a:srgbClr val="242424"/>
                </a:solidFill>
                <a:effectLst/>
                <a:latin typeface="source-serif-pro"/>
              </a:rPr>
              <a:t>Connecting data and Retrieving data </a:t>
            </a:r>
          </a:p>
          <a:p>
            <a:endParaRPr lang="en-IN" b="1" dirty="0">
              <a:solidFill>
                <a:srgbClr val="242424"/>
              </a:solidFill>
              <a:latin typeface="source-serif-pro"/>
            </a:endParaRPr>
          </a:p>
          <a:p>
            <a:r>
              <a:rPr lang="en-IN" b="1" dirty="0">
                <a:solidFill>
                  <a:srgbClr val="242424"/>
                </a:solidFill>
                <a:latin typeface="source-serif-pro"/>
              </a:rPr>
              <a:t>Connect data with </a:t>
            </a:r>
            <a:r>
              <a:rPr lang="en-IN" b="1" dirty="0" err="1">
                <a:solidFill>
                  <a:srgbClr val="242424"/>
                </a:solidFill>
                <a:latin typeface="source-serif-pro"/>
              </a:rPr>
              <a:t>chatGPT</a:t>
            </a:r>
            <a:endParaRPr lang="en-IN" dirty="0"/>
          </a:p>
        </p:txBody>
      </p:sp>
    </p:spTree>
    <p:extLst>
      <p:ext uri="{BB962C8B-B14F-4D97-AF65-F5344CB8AC3E}">
        <p14:creationId xmlns:p14="http://schemas.microsoft.com/office/powerpoint/2010/main" val="3010549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68B8E2-CBEA-E1D4-2CBD-2F142DE9EBD5}"/>
              </a:ext>
            </a:extLst>
          </p:cNvPr>
          <p:cNvSpPr txBox="1"/>
          <p:nvPr/>
        </p:nvSpPr>
        <p:spPr>
          <a:xfrm>
            <a:off x="571500" y="1770757"/>
            <a:ext cx="10858500" cy="4893647"/>
          </a:xfrm>
          <a:prstGeom prst="rect">
            <a:avLst/>
          </a:prstGeom>
          <a:noFill/>
        </p:spPr>
        <p:txBody>
          <a:bodyPr wrap="square">
            <a:spAutoFit/>
          </a:bodyPr>
          <a:lstStyle/>
          <a:p>
            <a:pPr algn="l"/>
            <a:r>
              <a:rPr lang="en-IN" sz="1200" b="0" i="0" dirty="0">
                <a:solidFill>
                  <a:srgbClr val="323130"/>
                </a:solidFill>
                <a:effectLst/>
                <a:latin typeface="Segoe UI" panose="020B0502040204020203" pitchFamily="34" charset="0"/>
              </a:rPr>
              <a:t>In the context of developing a chatbot using enterprise data and integrating with </a:t>
            </a:r>
            <a:r>
              <a:rPr lang="en-IN" sz="1200" b="0" i="0" dirty="0" err="1">
                <a:solidFill>
                  <a:srgbClr val="323130"/>
                </a:solidFill>
                <a:effectLst/>
                <a:latin typeface="Segoe UI" panose="020B0502040204020203" pitchFamily="34" charset="0"/>
              </a:rPr>
              <a:t>ChatGPT</a:t>
            </a:r>
            <a:r>
              <a:rPr lang="en-IN" sz="1200" b="0" i="0" dirty="0">
                <a:solidFill>
                  <a:srgbClr val="323130"/>
                </a:solidFill>
                <a:effectLst/>
                <a:latin typeface="Segoe UI" panose="020B0502040204020203" pitchFamily="34" charset="0"/>
              </a:rPr>
              <a:t> 3.5, the process of indexing the chunks involves organizing and managing the chunks of information extracted from the enterprise data to facilitate efficient retrieval during chatbot interactions. Here's a general process for indexing chunks:</a:t>
            </a:r>
            <a:br>
              <a:rPr lang="en-IN" sz="1200" b="0" i="0" dirty="0">
                <a:solidFill>
                  <a:srgbClr val="323130"/>
                </a:solidFill>
                <a:effectLst/>
                <a:latin typeface="Segoe UI" panose="020B0502040204020203" pitchFamily="34" charset="0"/>
              </a:rPr>
            </a:br>
            <a:endParaRPr lang="en-IN" sz="1200" b="0" i="0" dirty="0">
              <a:solidFill>
                <a:srgbClr val="323130"/>
              </a:solidFill>
              <a:effectLst/>
              <a:latin typeface="Segoe UI" panose="020B0502040204020203" pitchFamily="34" charset="0"/>
            </a:endParaRPr>
          </a:p>
          <a:p>
            <a:pPr algn="l">
              <a:buFont typeface="+mj-lt"/>
              <a:buAutoNum type="arabicPeriod"/>
            </a:pPr>
            <a:r>
              <a:rPr lang="en-IN" sz="1200" b="1" i="0" dirty="0">
                <a:solidFill>
                  <a:srgbClr val="323130"/>
                </a:solidFill>
                <a:effectLst/>
                <a:latin typeface="Segoe UI" panose="020B0502040204020203" pitchFamily="34" charset="0"/>
              </a:rPr>
              <a:t>Chunk Extraction</a:t>
            </a:r>
            <a:r>
              <a:rPr lang="en-IN" sz="1200" b="0" i="0" dirty="0">
                <a:solidFill>
                  <a:srgbClr val="323130"/>
                </a:solidFill>
                <a:effectLst/>
                <a:latin typeface="Segoe UI" panose="020B0502040204020203" pitchFamily="34" charset="0"/>
              </a:rPr>
              <a:t>: Extract relevant chunks of information from the enterprise data. These chunks can be paragraphs, sentences, or any other logical units of information that are suitable for the chatbot's purpose.</a:t>
            </a:r>
            <a:br>
              <a:rPr lang="en-IN" sz="1200" b="0" i="0" dirty="0">
                <a:solidFill>
                  <a:srgbClr val="323130"/>
                </a:solidFill>
                <a:effectLst/>
                <a:latin typeface="Segoe UI" panose="020B0502040204020203" pitchFamily="34" charset="0"/>
              </a:rPr>
            </a:br>
            <a:endParaRPr lang="en-IN" sz="1200" b="0" i="0" dirty="0">
              <a:solidFill>
                <a:srgbClr val="323130"/>
              </a:solidFill>
              <a:effectLst/>
              <a:latin typeface="Segoe UI" panose="020B0502040204020203" pitchFamily="34" charset="0"/>
            </a:endParaRPr>
          </a:p>
          <a:p>
            <a:pPr algn="l">
              <a:buFont typeface="+mj-lt"/>
              <a:buAutoNum type="arabicPeriod"/>
            </a:pPr>
            <a:r>
              <a:rPr lang="en-IN" sz="1200" b="1" i="0" dirty="0">
                <a:solidFill>
                  <a:srgbClr val="323130"/>
                </a:solidFill>
                <a:effectLst/>
                <a:latin typeface="Segoe UI" panose="020B0502040204020203" pitchFamily="34" charset="0"/>
              </a:rPr>
              <a:t>Define Chunk Metadata</a:t>
            </a:r>
            <a:r>
              <a:rPr lang="en-IN" sz="1200" b="0" i="0" dirty="0">
                <a:solidFill>
                  <a:srgbClr val="323130"/>
                </a:solidFill>
                <a:effectLst/>
                <a:latin typeface="Segoe UI" panose="020B0502040204020203" pitchFamily="34" charset="0"/>
              </a:rPr>
              <a:t>: Determine the metadata attributes that need to be associated with each chunk. This metadata can include information such as chunk ID, document ID, timestamp, author, keywords, or any other relevant details that can help in organizing and retrieving the chunks.</a:t>
            </a:r>
            <a:br>
              <a:rPr lang="en-IN" sz="1200" b="0" i="0" dirty="0">
                <a:solidFill>
                  <a:srgbClr val="323130"/>
                </a:solidFill>
                <a:effectLst/>
                <a:latin typeface="Segoe UI" panose="020B0502040204020203" pitchFamily="34" charset="0"/>
              </a:rPr>
            </a:br>
            <a:endParaRPr lang="en-IN" sz="1200" b="0" i="0" dirty="0">
              <a:solidFill>
                <a:srgbClr val="323130"/>
              </a:solidFill>
              <a:effectLst/>
              <a:latin typeface="Segoe UI" panose="020B0502040204020203" pitchFamily="34" charset="0"/>
            </a:endParaRPr>
          </a:p>
          <a:p>
            <a:pPr algn="l">
              <a:buFont typeface="+mj-lt"/>
              <a:buAutoNum type="arabicPeriod"/>
            </a:pPr>
            <a:r>
              <a:rPr lang="en-IN" sz="1200" b="1" i="0" dirty="0">
                <a:solidFill>
                  <a:srgbClr val="323130"/>
                </a:solidFill>
                <a:effectLst/>
                <a:latin typeface="Segoe UI" panose="020B0502040204020203" pitchFamily="34" charset="0"/>
              </a:rPr>
              <a:t>Create an Indexing System</a:t>
            </a:r>
            <a:r>
              <a:rPr lang="en-IN" sz="1200" b="0" i="0" dirty="0">
                <a:solidFill>
                  <a:srgbClr val="323130"/>
                </a:solidFill>
                <a:effectLst/>
                <a:latin typeface="Segoe UI" panose="020B0502040204020203" pitchFamily="34" charset="0"/>
              </a:rPr>
              <a:t>: Set up an indexing system to store and manage the chunks and their associated metadata. This can be done using a database or a search engine that allows efficient indexing and querying of the chunks.</a:t>
            </a:r>
            <a:br>
              <a:rPr lang="en-IN" sz="1200" b="0" i="0" dirty="0">
                <a:solidFill>
                  <a:srgbClr val="323130"/>
                </a:solidFill>
                <a:effectLst/>
                <a:latin typeface="Segoe UI" panose="020B0502040204020203" pitchFamily="34" charset="0"/>
              </a:rPr>
            </a:br>
            <a:endParaRPr lang="en-IN" sz="1200" b="0" i="0" dirty="0">
              <a:solidFill>
                <a:srgbClr val="323130"/>
              </a:solidFill>
              <a:effectLst/>
              <a:latin typeface="Segoe UI" panose="020B0502040204020203" pitchFamily="34" charset="0"/>
            </a:endParaRPr>
          </a:p>
          <a:p>
            <a:pPr algn="l">
              <a:buFont typeface="+mj-lt"/>
              <a:buAutoNum type="arabicPeriod"/>
            </a:pPr>
            <a:r>
              <a:rPr lang="en-IN" sz="1200" b="1" i="0" dirty="0">
                <a:solidFill>
                  <a:srgbClr val="323130"/>
                </a:solidFill>
                <a:effectLst/>
                <a:latin typeface="Segoe UI" panose="020B0502040204020203" pitchFamily="34" charset="0"/>
              </a:rPr>
              <a:t>Populate the Index</a:t>
            </a:r>
            <a:r>
              <a:rPr lang="en-IN" sz="1200" b="0" i="0" dirty="0">
                <a:solidFill>
                  <a:srgbClr val="323130"/>
                </a:solidFill>
                <a:effectLst/>
                <a:latin typeface="Segoe UI" panose="020B0502040204020203" pitchFamily="34" charset="0"/>
              </a:rPr>
              <a:t>: Insert the extracted chunks and their metadata into the indexing system. Associate each chunk with its corresponding metadata attributes, allowing for easy retrieval based on specific criteria.</a:t>
            </a:r>
          </a:p>
          <a:p>
            <a:pPr algn="l">
              <a:buFont typeface="+mj-lt"/>
              <a:buAutoNum type="arabicPeriod"/>
            </a:pPr>
            <a:endParaRPr lang="en-IN" sz="1200" dirty="0">
              <a:solidFill>
                <a:srgbClr val="323130"/>
              </a:solidFill>
              <a:latin typeface="Segoe UI" panose="020B0502040204020203" pitchFamily="34" charset="0"/>
            </a:endParaRPr>
          </a:p>
          <a:p>
            <a:pPr>
              <a:buFont typeface="+mj-lt"/>
              <a:buAutoNum type="arabicPeriod"/>
            </a:pPr>
            <a:r>
              <a:rPr lang="en-IN" sz="1200" b="1" i="0" dirty="0">
                <a:solidFill>
                  <a:srgbClr val="323130"/>
                </a:solidFill>
                <a:effectLst/>
                <a:latin typeface="Segoe UI" panose="020B0502040204020203" pitchFamily="34" charset="0"/>
              </a:rPr>
              <a:t>Building an Inverted Index</a:t>
            </a:r>
            <a:r>
              <a:rPr lang="en-IN" sz="1200" b="0" i="0" dirty="0">
                <a:solidFill>
                  <a:srgbClr val="323130"/>
                </a:solidFill>
                <a:effectLst/>
                <a:latin typeface="Segoe UI" panose="020B0502040204020203" pitchFamily="34" charset="0"/>
              </a:rPr>
              <a:t>: Create an inverted index to improve the efficiency of searching and retrieval. An inverted index is a data structure that maps terms to the chunks/documents where they appear. It allows for quick identification of chunks that contain specific terms, enhancing the speed of retrieval during chatbot interactions.</a:t>
            </a:r>
            <a:br>
              <a:rPr lang="en-IN" sz="1200" b="0" i="0" dirty="0">
                <a:solidFill>
                  <a:srgbClr val="323130"/>
                </a:solidFill>
                <a:effectLst/>
                <a:latin typeface="Segoe UI" panose="020B0502040204020203" pitchFamily="34" charset="0"/>
              </a:rPr>
            </a:br>
            <a:endParaRPr lang="en-IN" sz="1200" b="0" i="0" dirty="0">
              <a:solidFill>
                <a:srgbClr val="323130"/>
              </a:solidFill>
              <a:effectLst/>
              <a:latin typeface="Segoe UI" panose="020B0502040204020203" pitchFamily="34" charset="0"/>
            </a:endParaRPr>
          </a:p>
          <a:p>
            <a:pPr algn="l">
              <a:buFont typeface="+mj-lt"/>
              <a:buAutoNum type="arabicPeriod"/>
            </a:pPr>
            <a:r>
              <a:rPr lang="en-IN" sz="1200" b="1" i="0" dirty="0">
                <a:solidFill>
                  <a:srgbClr val="323130"/>
                </a:solidFill>
                <a:effectLst/>
                <a:latin typeface="Segoe UI" panose="020B0502040204020203" pitchFamily="34" charset="0"/>
              </a:rPr>
              <a:t>Index Maintenance</a:t>
            </a:r>
            <a:r>
              <a:rPr lang="en-IN" sz="1200" b="0" i="0" dirty="0">
                <a:solidFill>
                  <a:srgbClr val="323130"/>
                </a:solidFill>
                <a:effectLst/>
                <a:latin typeface="Segoe UI" panose="020B0502040204020203" pitchFamily="34" charset="0"/>
              </a:rPr>
              <a:t>: Regularly update the index as new chunks are added or existing chunks are modified. This ensures the index remains synchronized with the latest version of the enterprise data and facilitates accurate retrieval.</a:t>
            </a:r>
            <a:br>
              <a:rPr lang="en-IN" sz="1200" b="0" i="0" dirty="0">
                <a:solidFill>
                  <a:srgbClr val="323130"/>
                </a:solidFill>
                <a:effectLst/>
                <a:latin typeface="Segoe UI" panose="020B0502040204020203" pitchFamily="34" charset="0"/>
              </a:rPr>
            </a:br>
            <a:endParaRPr lang="en-IN" sz="1200" b="0" i="0" dirty="0">
              <a:solidFill>
                <a:srgbClr val="323130"/>
              </a:solidFill>
              <a:effectLst/>
              <a:latin typeface="Segoe UI" panose="020B0502040204020203" pitchFamily="34" charset="0"/>
            </a:endParaRPr>
          </a:p>
          <a:p>
            <a:pPr algn="l">
              <a:buFont typeface="+mj-lt"/>
              <a:buAutoNum type="arabicPeriod"/>
            </a:pPr>
            <a:r>
              <a:rPr lang="en-IN" sz="1200" b="1" i="0" dirty="0">
                <a:solidFill>
                  <a:srgbClr val="323130"/>
                </a:solidFill>
                <a:effectLst/>
                <a:latin typeface="Segoe UI" panose="020B0502040204020203" pitchFamily="34" charset="0"/>
              </a:rPr>
              <a:t>Integrate with </a:t>
            </a:r>
            <a:r>
              <a:rPr lang="en-IN" sz="1200" b="1" i="0" dirty="0" err="1">
                <a:solidFill>
                  <a:srgbClr val="323130"/>
                </a:solidFill>
                <a:effectLst/>
                <a:latin typeface="Segoe UI" panose="020B0502040204020203" pitchFamily="34" charset="0"/>
              </a:rPr>
              <a:t>ChatGPT</a:t>
            </a:r>
            <a:r>
              <a:rPr lang="en-IN" sz="1200" b="1" i="0" dirty="0">
                <a:solidFill>
                  <a:srgbClr val="323130"/>
                </a:solidFill>
                <a:effectLst/>
                <a:latin typeface="Segoe UI" panose="020B0502040204020203" pitchFamily="34" charset="0"/>
              </a:rPr>
              <a:t> 3.5</a:t>
            </a:r>
            <a:r>
              <a:rPr lang="en-IN" sz="1200" b="0" i="0" dirty="0">
                <a:solidFill>
                  <a:srgbClr val="323130"/>
                </a:solidFill>
                <a:effectLst/>
                <a:latin typeface="Segoe UI" panose="020B0502040204020203" pitchFamily="34" charset="0"/>
              </a:rPr>
              <a:t>: Connect the chatbot system with </a:t>
            </a:r>
            <a:r>
              <a:rPr lang="en-IN" sz="1200" b="0" i="0" dirty="0" err="1">
                <a:solidFill>
                  <a:srgbClr val="323130"/>
                </a:solidFill>
                <a:effectLst/>
                <a:latin typeface="Segoe UI" panose="020B0502040204020203" pitchFamily="34" charset="0"/>
              </a:rPr>
              <a:t>ChatGPT</a:t>
            </a:r>
            <a:r>
              <a:rPr lang="en-IN" sz="1200" b="0" i="0" dirty="0">
                <a:solidFill>
                  <a:srgbClr val="323130"/>
                </a:solidFill>
                <a:effectLst/>
                <a:latin typeface="Segoe UI" panose="020B0502040204020203" pitchFamily="34" charset="0"/>
              </a:rPr>
              <a:t> 3.5, ensuring that the indexing system is accessible for retrieving the relevant chunks during chatbot interactions. This integration allows the chatbot to retrieve and present the appropriate chunks of information based on user queries or conversation context.</a:t>
            </a:r>
          </a:p>
        </p:txBody>
      </p:sp>
      <p:sp>
        <p:nvSpPr>
          <p:cNvPr id="6" name="Title 2">
            <a:extLst>
              <a:ext uri="{FF2B5EF4-FFF2-40B4-BE49-F238E27FC236}">
                <a16:creationId xmlns:a16="http://schemas.microsoft.com/office/drawing/2014/main" id="{98A66E19-2E63-289B-D8E1-A7B9621A72BB}"/>
              </a:ext>
            </a:extLst>
          </p:cNvPr>
          <p:cNvSpPr txBox="1">
            <a:spLocks/>
          </p:cNvSpPr>
          <p:nvPr/>
        </p:nvSpPr>
        <p:spPr>
          <a:xfrm>
            <a:off x="166151" y="29289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85B3"/>
                </a:solidFill>
                <a:latin typeface="Tahoma"/>
                <a:ea typeface="Tahoma"/>
                <a:cs typeface="Tahoma"/>
              </a:rPr>
              <a:t>Indexing &amp; Process of Indexing</a:t>
            </a:r>
            <a:endParaRPr lang="en-US" sz="2800" dirty="0"/>
          </a:p>
        </p:txBody>
      </p:sp>
      <p:sp>
        <p:nvSpPr>
          <p:cNvPr id="8" name="TextBox 7">
            <a:extLst>
              <a:ext uri="{FF2B5EF4-FFF2-40B4-BE49-F238E27FC236}">
                <a16:creationId xmlns:a16="http://schemas.microsoft.com/office/drawing/2014/main" id="{9B983B14-EDA1-AC02-5C60-35E4D1882F9E}"/>
              </a:ext>
            </a:extLst>
          </p:cNvPr>
          <p:cNvSpPr txBox="1"/>
          <p:nvPr/>
        </p:nvSpPr>
        <p:spPr>
          <a:xfrm>
            <a:off x="571500" y="955677"/>
            <a:ext cx="11049000" cy="738664"/>
          </a:xfrm>
          <a:prstGeom prst="rect">
            <a:avLst/>
          </a:prstGeom>
          <a:noFill/>
        </p:spPr>
        <p:txBody>
          <a:bodyPr wrap="square">
            <a:spAutoFit/>
          </a:bodyPr>
          <a:lstStyle/>
          <a:p>
            <a:r>
              <a:rPr lang="en-IN" sz="1400" b="1" i="0" dirty="0">
                <a:solidFill>
                  <a:srgbClr val="323130"/>
                </a:solidFill>
                <a:effectLst/>
                <a:latin typeface="Segoe UI" panose="020B0502040204020203" pitchFamily="34" charset="0"/>
              </a:rPr>
              <a:t>What is Indexing :</a:t>
            </a:r>
          </a:p>
          <a:p>
            <a:r>
              <a:rPr lang="en-IN" sz="1400" b="0" i="0" dirty="0">
                <a:solidFill>
                  <a:srgbClr val="323130"/>
                </a:solidFill>
                <a:effectLst/>
                <a:latin typeface="Segoe UI" panose="020B0502040204020203" pitchFamily="34" charset="0"/>
              </a:rPr>
              <a:t>Indexing is the process of creating an index or database that allows for efficient search and retrieval of information. It involves organizing and structuring the data in a way that facilitates quick access to relevant documents or records.</a:t>
            </a:r>
            <a:endParaRPr lang="en-IN" sz="1400" dirty="0"/>
          </a:p>
        </p:txBody>
      </p:sp>
    </p:spTree>
    <p:extLst>
      <p:ext uri="{BB962C8B-B14F-4D97-AF65-F5344CB8AC3E}">
        <p14:creationId xmlns:p14="http://schemas.microsoft.com/office/powerpoint/2010/main" val="2051944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F5B9E57-34BC-261D-9723-F4989A5F2548}"/>
              </a:ext>
            </a:extLst>
          </p:cNvPr>
          <p:cNvSpPr txBox="1">
            <a:spLocks/>
          </p:cNvSpPr>
          <p:nvPr/>
        </p:nvSpPr>
        <p:spPr>
          <a:xfrm>
            <a:off x="166151" y="29289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85B3"/>
                </a:solidFill>
                <a:latin typeface="Tahoma"/>
                <a:ea typeface="Tahoma"/>
                <a:cs typeface="Tahoma"/>
              </a:rPr>
              <a:t>TF-TDF vs Embedding vs Sematic Representation</a:t>
            </a:r>
            <a:endParaRPr lang="en-US" sz="2800" dirty="0"/>
          </a:p>
        </p:txBody>
      </p:sp>
      <p:sp>
        <p:nvSpPr>
          <p:cNvPr id="5" name="TextBox 4">
            <a:extLst>
              <a:ext uri="{FF2B5EF4-FFF2-40B4-BE49-F238E27FC236}">
                <a16:creationId xmlns:a16="http://schemas.microsoft.com/office/drawing/2014/main" id="{4C4ABD54-ACF2-1F29-53F1-4A9D3C9C4DB4}"/>
              </a:ext>
            </a:extLst>
          </p:cNvPr>
          <p:cNvSpPr txBox="1"/>
          <p:nvPr/>
        </p:nvSpPr>
        <p:spPr>
          <a:xfrm>
            <a:off x="450850" y="1339887"/>
            <a:ext cx="10756900" cy="3754874"/>
          </a:xfrm>
          <a:prstGeom prst="rect">
            <a:avLst/>
          </a:prstGeom>
          <a:noFill/>
        </p:spPr>
        <p:txBody>
          <a:bodyPr wrap="square">
            <a:spAutoFit/>
          </a:bodyPr>
          <a:lstStyle/>
          <a:p>
            <a:r>
              <a:rPr lang="en-IN" sz="1400" b="1" i="0" dirty="0">
                <a:solidFill>
                  <a:srgbClr val="323130"/>
                </a:solidFill>
                <a:effectLst/>
                <a:latin typeface="Segoe UI" panose="020B0502040204020203" pitchFamily="34" charset="0"/>
              </a:rPr>
              <a:t>TF-IDF: </a:t>
            </a:r>
            <a:r>
              <a:rPr lang="en-IN" sz="1400" b="0" i="0" dirty="0">
                <a:solidFill>
                  <a:srgbClr val="323130"/>
                </a:solidFill>
                <a:effectLst/>
                <a:latin typeface="Segoe UI" panose="020B0502040204020203" pitchFamily="34" charset="0"/>
              </a:rPr>
              <a:t>In contrast, TF-IDF assigns weights to individual terms based on their frequency and inverse document frequency. It does not capture semantic relationships or contextual information like embeddings do. TF-IDF is primarily used as a feature representation for text-based tasks, such as document classification or information retrieval, where the importance of specific terms needs to be quantified</a:t>
            </a:r>
          </a:p>
          <a:p>
            <a:endParaRPr lang="en-IN" sz="1400" dirty="0">
              <a:solidFill>
                <a:srgbClr val="323130"/>
              </a:solidFill>
              <a:latin typeface="Segoe UI" panose="020B0502040204020203" pitchFamily="34" charset="0"/>
            </a:endParaRPr>
          </a:p>
          <a:p>
            <a:r>
              <a:rPr lang="en-IN" sz="1400" b="1" i="0" dirty="0">
                <a:solidFill>
                  <a:srgbClr val="323130"/>
                </a:solidFill>
                <a:effectLst/>
                <a:latin typeface="Segoe UI" panose="020B0502040204020203" pitchFamily="34" charset="0"/>
              </a:rPr>
              <a:t>Text Embedding:</a:t>
            </a:r>
            <a:r>
              <a:rPr lang="en-IN" sz="1400" b="0" i="0" dirty="0">
                <a:solidFill>
                  <a:srgbClr val="323130"/>
                </a:solidFill>
                <a:effectLst/>
                <a:latin typeface="Segoe UI" panose="020B0502040204020203" pitchFamily="34" charset="0"/>
              </a:rPr>
              <a:t> Text embedding refers to the process of representing words, phrases, or documents as dense vectors in a high-dimensional space. These vectors are designed to capture semantic relationships and contextual information. Embeddings are typically learned using techniques like Word2Vec, </a:t>
            </a:r>
            <a:r>
              <a:rPr lang="en-IN" sz="1400" b="0" i="0" dirty="0" err="1">
                <a:solidFill>
                  <a:srgbClr val="323130"/>
                </a:solidFill>
                <a:effectLst/>
                <a:latin typeface="Segoe UI" panose="020B0502040204020203" pitchFamily="34" charset="0"/>
              </a:rPr>
              <a:t>GloVe</a:t>
            </a:r>
            <a:r>
              <a:rPr lang="en-IN" sz="1400" b="0" i="0" dirty="0">
                <a:solidFill>
                  <a:srgbClr val="323130"/>
                </a:solidFill>
                <a:effectLst/>
                <a:latin typeface="Segoe UI" panose="020B0502040204020203" pitchFamily="34" charset="0"/>
              </a:rPr>
              <a:t>, or </a:t>
            </a:r>
            <a:r>
              <a:rPr lang="en-IN" sz="1400" b="0" i="0" dirty="0" err="1">
                <a:solidFill>
                  <a:srgbClr val="323130"/>
                </a:solidFill>
                <a:effectLst/>
                <a:latin typeface="Segoe UI" panose="020B0502040204020203" pitchFamily="34" charset="0"/>
              </a:rPr>
              <a:t>fastText</a:t>
            </a:r>
            <a:r>
              <a:rPr lang="en-IN" sz="1400" b="0" i="0" dirty="0">
                <a:solidFill>
                  <a:srgbClr val="323130"/>
                </a:solidFill>
                <a:effectLst/>
                <a:latin typeface="Segoe UI" panose="020B0502040204020203" pitchFamily="34" charset="0"/>
              </a:rPr>
              <a:t>, which </a:t>
            </a:r>
            <a:r>
              <a:rPr lang="en-IN" sz="1400" b="0" i="0" dirty="0" err="1">
                <a:solidFill>
                  <a:srgbClr val="323130"/>
                </a:solidFill>
                <a:effectLst/>
                <a:latin typeface="Segoe UI" panose="020B0502040204020203" pitchFamily="34" charset="0"/>
              </a:rPr>
              <a:t>analyze</a:t>
            </a:r>
            <a:r>
              <a:rPr lang="en-IN" sz="1400" b="0" i="0" dirty="0">
                <a:solidFill>
                  <a:srgbClr val="323130"/>
                </a:solidFill>
                <a:effectLst/>
                <a:latin typeface="Segoe UI" panose="020B0502040204020203" pitchFamily="34" charset="0"/>
              </a:rPr>
              <a:t> the co-occurrence patterns of words in large text corpora. The resulting word embeddings allow for semantic comparisons, such as measuring word similarity or performing analogical reasoning. Document embeddings aim to represent entire documents as continuous vectors, allowing for document-level analysis and similarity computations.</a:t>
            </a:r>
            <a:br>
              <a:rPr lang="en-IN" sz="1400" dirty="0"/>
            </a:br>
            <a:br>
              <a:rPr lang="en-IN" sz="1400" dirty="0"/>
            </a:br>
            <a:r>
              <a:rPr lang="en-IN" sz="1400" b="1" i="0" dirty="0">
                <a:solidFill>
                  <a:srgbClr val="323130"/>
                </a:solidFill>
                <a:effectLst/>
                <a:latin typeface="Segoe UI" panose="020B0502040204020203" pitchFamily="34" charset="0"/>
              </a:rPr>
              <a:t>Semantic Representation:</a:t>
            </a:r>
            <a:r>
              <a:rPr lang="en-IN" sz="1400" b="0" i="0" dirty="0">
                <a:solidFill>
                  <a:srgbClr val="323130"/>
                </a:solidFill>
                <a:effectLst/>
                <a:latin typeface="Segoe UI" panose="020B0502040204020203" pitchFamily="34" charset="0"/>
              </a:rPr>
              <a:t> Semantic representation, on the other hand, refers to the encoding of meaning or semantic information in a structured form. It goes beyond the individual words or phrases and captures the underlying concepts, relationships, or semantics conveyed by the text. Semantic representation can be achieved through various methods, such as knowledge graphs, ontologies, or semantic networks. These approaches aim to capture the meaning of words and their connections to other words or concepts in a structured manner, facilitating more nuanced understanding and reasoning about the text.</a:t>
            </a:r>
            <a:endParaRPr lang="en-IN" sz="1400" dirty="0"/>
          </a:p>
        </p:txBody>
      </p:sp>
    </p:spTree>
    <p:extLst>
      <p:ext uri="{BB962C8B-B14F-4D97-AF65-F5344CB8AC3E}">
        <p14:creationId xmlns:p14="http://schemas.microsoft.com/office/powerpoint/2010/main" val="3566233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81AD6C-CC3A-5B75-87CC-E9418DBA814A}"/>
              </a:ext>
            </a:extLst>
          </p:cNvPr>
          <p:cNvSpPr txBox="1"/>
          <p:nvPr/>
        </p:nvSpPr>
        <p:spPr>
          <a:xfrm>
            <a:off x="969745" y="2573968"/>
            <a:ext cx="10407315" cy="3754874"/>
          </a:xfrm>
          <a:prstGeom prst="rect">
            <a:avLst/>
          </a:prstGeom>
          <a:noFill/>
        </p:spPr>
        <p:txBody>
          <a:bodyPr wrap="square">
            <a:spAutoFit/>
          </a:bodyPr>
          <a:lstStyle>
            <a:defPPr>
              <a:defRPr lang="en-US"/>
            </a:defPPr>
            <a:lvl1pPr>
              <a:buFont typeface="Arial" panose="020B0604020202020204" pitchFamily="34" charset="0"/>
              <a:buChar char="•"/>
              <a:defRPr sz="1400" b="0" i="0">
                <a:solidFill>
                  <a:srgbClr val="323130"/>
                </a:solidFill>
                <a:effectLst/>
                <a:latin typeface="Segoe UI" panose="020B0502040204020203" pitchFamily="34" charset="0"/>
              </a:defRPr>
            </a:lvl1pPr>
          </a:lstStyle>
          <a:p>
            <a:r>
              <a:rPr lang="en-IN" dirty="0"/>
              <a:t>Here are a few considerations that can help determine the chunk size for a 100-page document:</a:t>
            </a:r>
            <a:br>
              <a:rPr lang="en-IN" dirty="0"/>
            </a:br>
            <a:endParaRPr lang="en-IN" dirty="0"/>
          </a:p>
          <a:p>
            <a:r>
              <a:rPr lang="en-IN" dirty="0"/>
              <a:t>Coherence and meaningfulness: Chunks should be coherent and meaningful from a semantic perspective. It is generally desirable to create chunks that represent meaningful sections or topics within the document. For example, chapters, paragraphs, or subsections can be considered as potential chunk boundaries.</a:t>
            </a:r>
            <a:br>
              <a:rPr lang="en-IN" dirty="0"/>
            </a:br>
            <a:endParaRPr lang="en-IN" dirty="0"/>
          </a:p>
          <a:p>
            <a:r>
              <a:rPr lang="en-IN" dirty="0"/>
              <a:t>Computational efficiency: The size of the chunks should be manageable from a computational standpoint. If the chunks are too large, it may lead to memory or processing constraints. On the other hand, very small chunks might result in excessive overhead due to indexing and retrieval operations.</a:t>
            </a:r>
            <a:br>
              <a:rPr lang="en-IN" dirty="0"/>
            </a:br>
            <a:endParaRPr lang="en-IN" dirty="0"/>
          </a:p>
          <a:p>
            <a:r>
              <a:rPr lang="en-IN" dirty="0"/>
              <a:t>Retrieval and relevance: Chunk size can impact search and retrieval performance. Smaller chunks may provide more granular search results, but larger chunks may offer better context and relevance. It depends on the specific requirements of the application and the expected user experience.</a:t>
            </a:r>
            <a:br>
              <a:rPr lang="en-IN" dirty="0"/>
            </a:br>
            <a:endParaRPr lang="en-IN" dirty="0"/>
          </a:p>
          <a:p>
            <a:r>
              <a:rPr lang="en-IN" dirty="0"/>
              <a:t>System capabilities: Consider the capabilities and limitations of the indexing and search system being used. Some systems may have specific requirements or constraints on the size or structure of the chunks.</a:t>
            </a:r>
            <a:br>
              <a:rPr lang="en-IN" dirty="0"/>
            </a:br>
            <a:endParaRPr lang="en-IN" dirty="0"/>
          </a:p>
        </p:txBody>
      </p:sp>
      <p:sp>
        <p:nvSpPr>
          <p:cNvPr id="3" name="Title 2">
            <a:extLst>
              <a:ext uri="{FF2B5EF4-FFF2-40B4-BE49-F238E27FC236}">
                <a16:creationId xmlns:a16="http://schemas.microsoft.com/office/drawing/2014/main" id="{BE7C035A-56A8-0E91-8FF2-B9847EA5666C}"/>
              </a:ext>
            </a:extLst>
          </p:cNvPr>
          <p:cNvSpPr txBox="1">
            <a:spLocks/>
          </p:cNvSpPr>
          <p:nvPr/>
        </p:nvSpPr>
        <p:spPr>
          <a:xfrm>
            <a:off x="166151" y="29289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85B3"/>
                </a:solidFill>
                <a:latin typeface="Tahoma"/>
                <a:ea typeface="Tahoma"/>
                <a:cs typeface="Tahoma"/>
              </a:rPr>
              <a:t>Chunking</a:t>
            </a:r>
            <a:endParaRPr lang="en-US" sz="2800" dirty="0"/>
          </a:p>
        </p:txBody>
      </p:sp>
      <p:sp>
        <p:nvSpPr>
          <p:cNvPr id="5" name="TextBox 4">
            <a:extLst>
              <a:ext uri="{FF2B5EF4-FFF2-40B4-BE49-F238E27FC236}">
                <a16:creationId xmlns:a16="http://schemas.microsoft.com/office/drawing/2014/main" id="{8339DD51-78B0-BC5D-FC79-49A31E5FDF48}"/>
              </a:ext>
            </a:extLst>
          </p:cNvPr>
          <p:cNvSpPr txBox="1"/>
          <p:nvPr/>
        </p:nvSpPr>
        <p:spPr>
          <a:xfrm>
            <a:off x="969745" y="1073564"/>
            <a:ext cx="6097604" cy="923330"/>
          </a:xfrm>
          <a:prstGeom prst="rect">
            <a:avLst/>
          </a:prstGeom>
          <a:noFill/>
        </p:spPr>
        <p:txBody>
          <a:bodyPr wrap="square">
            <a:spAutoFit/>
          </a:bodyPr>
          <a:lstStyle/>
          <a:p>
            <a:r>
              <a:rPr lang="en-IN" b="1" i="0" dirty="0">
                <a:solidFill>
                  <a:srgbClr val="323130"/>
                </a:solidFill>
                <a:effectLst/>
                <a:latin typeface="Segoe UI" panose="020B0502040204020203" pitchFamily="34" charset="0"/>
              </a:rPr>
              <a:t>Yes, a chunk can be a paragraph, a single page, or even a sentence, depending on the specific requirements and goals of the application or system.</a:t>
            </a:r>
            <a:endParaRPr lang="en-IN" b="1" dirty="0"/>
          </a:p>
        </p:txBody>
      </p:sp>
      <p:sp>
        <p:nvSpPr>
          <p:cNvPr id="6" name="TextBox 5">
            <a:extLst>
              <a:ext uri="{FF2B5EF4-FFF2-40B4-BE49-F238E27FC236}">
                <a16:creationId xmlns:a16="http://schemas.microsoft.com/office/drawing/2014/main" id="{AB6B84B5-2B95-CFF2-F44B-0776E3E4D45B}"/>
              </a:ext>
            </a:extLst>
          </p:cNvPr>
          <p:cNvSpPr txBox="1"/>
          <p:nvPr/>
        </p:nvSpPr>
        <p:spPr>
          <a:xfrm>
            <a:off x="2596415" y="309346"/>
            <a:ext cx="6097604" cy="646331"/>
          </a:xfrm>
          <a:prstGeom prst="rect">
            <a:avLst/>
          </a:prstGeom>
          <a:noFill/>
        </p:spPr>
        <p:txBody>
          <a:bodyPr wrap="square">
            <a:spAutoFit/>
          </a:bodyPr>
          <a:lstStyle/>
          <a:p>
            <a:r>
              <a:rPr lang="en-IN" b="1" i="0" dirty="0">
                <a:solidFill>
                  <a:srgbClr val="323130"/>
                </a:solidFill>
                <a:effectLst/>
                <a:latin typeface="Segoe UI" panose="020B0502040204020203" pitchFamily="34" charset="0"/>
              </a:rPr>
              <a:t>For example, chapters, paragraphs, or subsections can be considered as potential chunk boundaries.</a:t>
            </a:r>
            <a:endParaRPr lang="en-IN" b="1" dirty="0"/>
          </a:p>
        </p:txBody>
      </p:sp>
    </p:spTree>
    <p:extLst>
      <p:ext uri="{BB962C8B-B14F-4D97-AF65-F5344CB8AC3E}">
        <p14:creationId xmlns:p14="http://schemas.microsoft.com/office/powerpoint/2010/main" val="1881313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A5A18A-2FCE-C9E0-48DA-3E98A4EBF5A1}"/>
              </a:ext>
            </a:extLst>
          </p:cNvPr>
          <p:cNvPicPr>
            <a:picLocks noChangeAspect="1"/>
          </p:cNvPicPr>
          <p:nvPr/>
        </p:nvPicPr>
        <p:blipFill>
          <a:blip r:embed="rId2"/>
          <a:stretch>
            <a:fillRect/>
          </a:stretch>
        </p:blipFill>
        <p:spPr>
          <a:xfrm>
            <a:off x="886691" y="680308"/>
            <a:ext cx="7455283" cy="4076910"/>
          </a:xfrm>
          <a:prstGeom prst="rect">
            <a:avLst/>
          </a:prstGeom>
        </p:spPr>
      </p:pic>
      <p:sp>
        <p:nvSpPr>
          <p:cNvPr id="4" name="TextBox 3">
            <a:extLst>
              <a:ext uri="{FF2B5EF4-FFF2-40B4-BE49-F238E27FC236}">
                <a16:creationId xmlns:a16="http://schemas.microsoft.com/office/drawing/2014/main" id="{4DFF7348-9B40-0DC6-22F7-1BE55F56F2EA}"/>
              </a:ext>
            </a:extLst>
          </p:cNvPr>
          <p:cNvSpPr txBox="1"/>
          <p:nvPr/>
        </p:nvSpPr>
        <p:spPr>
          <a:xfrm>
            <a:off x="206223" y="372532"/>
            <a:ext cx="5039545" cy="369332"/>
          </a:xfrm>
          <a:prstGeom prst="rect">
            <a:avLst/>
          </a:prstGeom>
          <a:noFill/>
        </p:spPr>
        <p:txBody>
          <a:bodyPr wrap="square">
            <a:spAutoFit/>
          </a:bodyPr>
          <a:lstStyle/>
          <a:p>
            <a:r>
              <a:rPr lang="en-IN" sz="1400" b="1" dirty="0"/>
              <a:t>What is the replacement part number for </a:t>
            </a:r>
            <a:r>
              <a:rPr lang="en-IN" b="1" dirty="0">
                <a:solidFill>
                  <a:srgbClr val="FF0000"/>
                </a:solidFill>
              </a:rPr>
              <a:t>6270A</a:t>
            </a:r>
            <a:r>
              <a:rPr lang="en-IN" sz="1400" b="1" dirty="0"/>
              <a:t> Manifold</a:t>
            </a:r>
          </a:p>
        </p:txBody>
      </p:sp>
      <p:sp>
        <p:nvSpPr>
          <p:cNvPr id="5" name="TextBox 4">
            <a:extLst>
              <a:ext uri="{FF2B5EF4-FFF2-40B4-BE49-F238E27FC236}">
                <a16:creationId xmlns:a16="http://schemas.microsoft.com/office/drawing/2014/main" id="{F3577F34-2B50-B637-6E7D-CEC1F86914DC}"/>
              </a:ext>
            </a:extLst>
          </p:cNvPr>
          <p:cNvSpPr txBox="1"/>
          <p:nvPr/>
        </p:nvSpPr>
        <p:spPr>
          <a:xfrm>
            <a:off x="5919711" y="372531"/>
            <a:ext cx="4518177" cy="307777"/>
          </a:xfrm>
          <a:prstGeom prst="rect">
            <a:avLst/>
          </a:prstGeom>
          <a:noFill/>
        </p:spPr>
        <p:txBody>
          <a:bodyPr wrap="square">
            <a:spAutoFit/>
          </a:bodyPr>
          <a:lstStyle/>
          <a:p>
            <a:r>
              <a:rPr lang="en-IN" sz="1400" b="1" dirty="0"/>
              <a:t>The slide from the 6270A Manual</a:t>
            </a:r>
          </a:p>
        </p:txBody>
      </p:sp>
      <p:sp>
        <p:nvSpPr>
          <p:cNvPr id="7" name="TextBox 6">
            <a:extLst>
              <a:ext uri="{FF2B5EF4-FFF2-40B4-BE49-F238E27FC236}">
                <a16:creationId xmlns:a16="http://schemas.microsoft.com/office/drawing/2014/main" id="{8263282B-F934-5DAA-BE98-05D1ADDB1466}"/>
              </a:ext>
            </a:extLst>
          </p:cNvPr>
          <p:cNvSpPr txBox="1"/>
          <p:nvPr/>
        </p:nvSpPr>
        <p:spPr>
          <a:xfrm>
            <a:off x="380999" y="4845673"/>
            <a:ext cx="11650134" cy="1384995"/>
          </a:xfrm>
          <a:prstGeom prst="rect">
            <a:avLst/>
          </a:prstGeom>
          <a:noFill/>
        </p:spPr>
        <p:txBody>
          <a:bodyPr wrap="square">
            <a:spAutoFit/>
          </a:bodyPr>
          <a:lstStyle/>
          <a:p>
            <a:r>
              <a:rPr lang="en-IN" sz="1050" dirty="0"/>
              <a:t>https://fortive.sharepoint.com/sites/FLK-Customer-Support/Shared%20Documents/Forms/AllItems.aspx?id=%2Fsites%2FFLK%2DCustomer%2DSupport%2FShared%20Documents%2FSupport%2DPCAL%2FManuals%2F6270A%20manuals%2FManual%206270A%20Service%202018%2D05%20marked%20up%2C%208270A%2D8370A%20notes%20also%2Epdf&amp;parent=%2Fsites%2FFLK%2DCustomer%2DSupport%2FShared%20Documents%2FSupport%2DPCAL%2FManuals%2F6270A%20manuals&amp;p=true&amp;ga=1</a:t>
            </a:r>
          </a:p>
          <a:p>
            <a:endParaRPr lang="en-IN" sz="1050" dirty="0"/>
          </a:p>
          <a:p>
            <a:r>
              <a:rPr lang="en-IN" sz="1050" dirty="0"/>
              <a:t>https://fortive.sharepoint.com/sites/FTV-FTV-OpenAI-Readers/Shared%20Documents/Forms/AllItems.aspx?id=%2Fsites%2FFTV%2DFTV%2DOpenAI%2DReaders%2FShared%20Documents%2Ffluketsgpt%2FManuals%2F6270A%20manuals&amp;viewid=8a7e4fa6%2D859e%2D4c62%2Dba09%2Dc00b3982d35c</a:t>
            </a:r>
          </a:p>
        </p:txBody>
      </p:sp>
    </p:spTree>
    <p:extLst>
      <p:ext uri="{BB962C8B-B14F-4D97-AF65-F5344CB8AC3E}">
        <p14:creationId xmlns:p14="http://schemas.microsoft.com/office/powerpoint/2010/main" val="2590985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D60FD9-0AA7-19ED-7AAC-A200AB2021E8}"/>
              </a:ext>
            </a:extLst>
          </p:cNvPr>
          <p:cNvSpPr txBox="1"/>
          <p:nvPr/>
        </p:nvSpPr>
        <p:spPr>
          <a:xfrm>
            <a:off x="355600" y="752477"/>
            <a:ext cx="11480800" cy="5016758"/>
          </a:xfrm>
          <a:prstGeom prst="rect">
            <a:avLst/>
          </a:prstGeom>
          <a:noFill/>
        </p:spPr>
        <p:txBody>
          <a:bodyPr wrap="square">
            <a:spAutoFit/>
          </a:bodyPr>
          <a:lstStyle/>
          <a:p>
            <a:r>
              <a:rPr lang="en-IN" sz="1600" dirty="0">
                <a:solidFill>
                  <a:srgbClr val="323130"/>
                </a:solidFill>
                <a:latin typeface="Segoe UI" panose="020B0502040204020203" pitchFamily="34" charset="0"/>
              </a:rPr>
              <a:t>D</a:t>
            </a:r>
            <a:r>
              <a:rPr lang="en-IN" sz="1600" b="0" i="0" dirty="0">
                <a:solidFill>
                  <a:srgbClr val="323130"/>
                </a:solidFill>
                <a:effectLst/>
                <a:latin typeface="Segoe UI" panose="020B0502040204020203" pitchFamily="34" charset="0"/>
              </a:rPr>
              <a:t>oes </a:t>
            </a:r>
            <a:r>
              <a:rPr lang="en-IN" sz="1600" b="0" i="0" dirty="0" err="1">
                <a:solidFill>
                  <a:srgbClr val="323130"/>
                </a:solidFill>
                <a:effectLst/>
                <a:latin typeface="Segoe UI" panose="020B0502040204020203" pitchFamily="34" charset="0"/>
              </a:rPr>
              <a:t>CosmosDB</a:t>
            </a:r>
            <a:r>
              <a:rPr lang="en-IN" sz="1600" dirty="0">
                <a:solidFill>
                  <a:srgbClr val="323130"/>
                </a:solidFill>
                <a:latin typeface="Segoe UI" panose="020B0502040204020203" pitchFamily="34" charset="0"/>
              </a:rPr>
              <a:t> </a:t>
            </a:r>
            <a:r>
              <a:rPr lang="en-IN" sz="1600" b="0" i="0" dirty="0">
                <a:solidFill>
                  <a:srgbClr val="323130"/>
                </a:solidFill>
                <a:effectLst/>
                <a:latin typeface="Segoe UI" panose="020B0502040204020203" pitchFamily="34" charset="0"/>
              </a:rPr>
              <a:t>helps in extracting the meta data of the input documents and integrating the same after the document is converted into several chunks?</a:t>
            </a:r>
          </a:p>
          <a:p>
            <a:endParaRPr lang="en-IN" sz="1600" dirty="0">
              <a:solidFill>
                <a:srgbClr val="323130"/>
              </a:solidFill>
              <a:latin typeface="Segoe UI" panose="020B0502040204020203" pitchFamily="34" charset="0"/>
            </a:endParaRPr>
          </a:p>
          <a:p>
            <a:r>
              <a:rPr lang="en-IN" sz="1600" b="0" i="0" dirty="0">
                <a:solidFill>
                  <a:srgbClr val="323130"/>
                </a:solidFill>
                <a:effectLst/>
                <a:latin typeface="Segoe UI" panose="020B0502040204020203" pitchFamily="34" charset="0"/>
              </a:rPr>
              <a:t>Yes, Cosmos DB can help in extracting and managing metadata of input documents in the context of chunking and integrating them into the chatbot system.</a:t>
            </a:r>
            <a:br>
              <a:rPr lang="en-IN" sz="1600" dirty="0"/>
            </a:br>
            <a:br>
              <a:rPr lang="en-IN" sz="1600" dirty="0"/>
            </a:br>
            <a:r>
              <a:rPr lang="en-IN" sz="1600" b="0" i="0" dirty="0">
                <a:solidFill>
                  <a:srgbClr val="323130"/>
                </a:solidFill>
                <a:effectLst/>
                <a:latin typeface="Segoe UI" panose="020B0502040204020203" pitchFamily="34" charset="0"/>
              </a:rPr>
              <a:t>When documents are converted into several chunks, you can store the metadata associated with each chunk in Cosmos DB. This metadata may include information such as document ID, chunk ID, timestamp, author, keywords, tags, or any other relevant information that you want to associate with the chunks.</a:t>
            </a:r>
            <a:br>
              <a:rPr lang="en-IN" sz="1600" dirty="0"/>
            </a:br>
            <a:br>
              <a:rPr lang="en-IN" sz="1600" dirty="0"/>
            </a:br>
            <a:r>
              <a:rPr lang="en-IN" sz="1600" b="0" i="0" dirty="0">
                <a:solidFill>
                  <a:srgbClr val="323130"/>
                </a:solidFill>
                <a:effectLst/>
                <a:latin typeface="Segoe UI" panose="020B0502040204020203" pitchFamily="34" charset="0"/>
              </a:rPr>
              <a:t>By storing this metadata in Cosmos DB, you can easily query and retrieve specific chunks based on their metadata attributes. This allows you to efficiently integrate and retrieve the relevant chunks of information during chatbot interactions.</a:t>
            </a:r>
            <a:br>
              <a:rPr lang="en-IN" sz="1600" dirty="0"/>
            </a:br>
            <a:br>
              <a:rPr lang="en-IN" sz="1600" dirty="0"/>
            </a:br>
            <a:r>
              <a:rPr lang="en-IN" sz="1600" b="0" i="0" dirty="0">
                <a:solidFill>
                  <a:srgbClr val="323130"/>
                </a:solidFill>
                <a:effectLst/>
                <a:latin typeface="Segoe UI" panose="020B0502040204020203" pitchFamily="34" charset="0"/>
              </a:rPr>
              <a:t>Additionally, Cosmos DB supports indexing capabilities, which means you can create indexes on specific metadata attributes. This enables faster and more efficient searching and retrieval of chunks based on metadata values. You can leverage this indexing feature to quickly locate and serve the desired chunks of information to the chatbot based on user queries or other criteria.</a:t>
            </a:r>
            <a:br>
              <a:rPr lang="en-IN" sz="1600" dirty="0"/>
            </a:br>
            <a:br>
              <a:rPr lang="en-IN" sz="1600" dirty="0"/>
            </a:br>
            <a:r>
              <a:rPr lang="en-IN" sz="1600" b="0" i="0" dirty="0">
                <a:solidFill>
                  <a:srgbClr val="323130"/>
                </a:solidFill>
                <a:effectLst/>
                <a:latin typeface="Segoe UI" panose="020B0502040204020203" pitchFamily="34" charset="0"/>
              </a:rPr>
              <a:t>Overall, Cosmos DB can serve as a powerful tool for managing the metadata associated with input documents, integrating the chunks, and enabling efficient retrieval of relevant information within the chatbot system.</a:t>
            </a:r>
            <a:endParaRPr lang="en-IN" sz="1600" dirty="0"/>
          </a:p>
        </p:txBody>
      </p:sp>
      <p:sp>
        <p:nvSpPr>
          <p:cNvPr id="4" name="Title 2">
            <a:extLst>
              <a:ext uri="{FF2B5EF4-FFF2-40B4-BE49-F238E27FC236}">
                <a16:creationId xmlns:a16="http://schemas.microsoft.com/office/drawing/2014/main" id="{C683177D-3508-A0D4-C277-5F8A3CF68BC5}"/>
              </a:ext>
            </a:extLst>
          </p:cNvPr>
          <p:cNvSpPr txBox="1">
            <a:spLocks/>
          </p:cNvSpPr>
          <p:nvPr/>
        </p:nvSpPr>
        <p:spPr>
          <a:xfrm>
            <a:off x="166151" y="29289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solidFill>
                  <a:srgbClr val="0085B3"/>
                </a:solidFill>
                <a:latin typeface="Tahoma"/>
                <a:ea typeface="Tahoma"/>
                <a:cs typeface="Tahoma"/>
              </a:rPr>
              <a:t>CosmosDB</a:t>
            </a:r>
            <a:endParaRPr lang="en-US" sz="2800" dirty="0"/>
          </a:p>
        </p:txBody>
      </p:sp>
      <p:sp>
        <p:nvSpPr>
          <p:cNvPr id="6" name="TextBox 5">
            <a:extLst>
              <a:ext uri="{FF2B5EF4-FFF2-40B4-BE49-F238E27FC236}">
                <a16:creationId xmlns:a16="http://schemas.microsoft.com/office/drawing/2014/main" id="{358ACC9B-9AE4-9C56-892A-ECD018CCEB3C}"/>
              </a:ext>
            </a:extLst>
          </p:cNvPr>
          <p:cNvSpPr txBox="1"/>
          <p:nvPr/>
        </p:nvSpPr>
        <p:spPr>
          <a:xfrm>
            <a:off x="6037635" y="5838678"/>
            <a:ext cx="6096000" cy="830997"/>
          </a:xfrm>
          <a:prstGeom prst="rect">
            <a:avLst/>
          </a:prstGeom>
          <a:noFill/>
        </p:spPr>
        <p:txBody>
          <a:bodyPr wrap="square">
            <a:spAutoFit/>
          </a:bodyPr>
          <a:lstStyle/>
          <a:p>
            <a:pPr algn="l"/>
            <a:r>
              <a:rPr lang="en-IN" sz="300" b="0" i="0" dirty="0">
                <a:solidFill>
                  <a:srgbClr val="323130"/>
                </a:solidFill>
                <a:effectLst/>
                <a:latin typeface="Segoe UI" panose="020B0502040204020203" pitchFamily="34" charset="0"/>
              </a:rPr>
              <a:t>In the process of chunking and indexing in Azure Cognitive Search with Cosmos DB, document tags are used to facilitate the organization and retrieval of information. Here's how document tags are processed:</a:t>
            </a:r>
            <a:br>
              <a:rPr lang="en-IN" sz="300" b="0" i="0" dirty="0">
                <a:solidFill>
                  <a:srgbClr val="323130"/>
                </a:solidFill>
                <a:effectLst/>
                <a:latin typeface="Segoe UI" panose="020B0502040204020203" pitchFamily="34" charset="0"/>
              </a:rPr>
            </a:br>
            <a:endParaRPr lang="en-IN" sz="300" b="0" i="0" dirty="0">
              <a:solidFill>
                <a:srgbClr val="323130"/>
              </a:solidFill>
              <a:effectLst/>
              <a:latin typeface="Segoe UI" panose="020B0502040204020203" pitchFamily="34" charset="0"/>
            </a:endParaRPr>
          </a:p>
          <a:p>
            <a:pPr algn="l">
              <a:buFont typeface="+mj-lt"/>
              <a:buAutoNum type="arabicPeriod"/>
            </a:pPr>
            <a:r>
              <a:rPr lang="en-IN" sz="300" b="1" i="0" dirty="0">
                <a:solidFill>
                  <a:srgbClr val="323130"/>
                </a:solidFill>
                <a:effectLst/>
                <a:latin typeface="Segoe UI" panose="020B0502040204020203" pitchFamily="34" charset="0"/>
              </a:rPr>
              <a:t>Chunking</a:t>
            </a:r>
            <a:r>
              <a:rPr lang="en-IN" sz="300" b="0" i="0" dirty="0">
                <a:solidFill>
                  <a:srgbClr val="323130"/>
                </a:solidFill>
                <a:effectLst/>
                <a:latin typeface="Segoe UI" panose="020B0502040204020203" pitchFamily="34" charset="0"/>
              </a:rPr>
              <a:t>: Chunking refers to the process of breaking down a document into smaller, meaningful chunks. These chunks can be paragraphs, sections, sentences, or any logical units that are suitable for indexing and retrieval. Document tags play a crucial role in identifying and delineating these chunks within the document.</a:t>
            </a:r>
            <a:br>
              <a:rPr lang="en-IN" sz="300" b="0" i="0" dirty="0">
                <a:solidFill>
                  <a:srgbClr val="323130"/>
                </a:solidFill>
                <a:effectLst/>
                <a:latin typeface="Segoe UI" panose="020B0502040204020203" pitchFamily="34" charset="0"/>
              </a:rPr>
            </a:br>
            <a:endParaRPr lang="en-IN" sz="300" b="0" i="0" dirty="0">
              <a:solidFill>
                <a:srgbClr val="323130"/>
              </a:solidFill>
              <a:effectLst/>
              <a:latin typeface="Segoe UI" panose="020B0502040204020203" pitchFamily="34" charset="0"/>
            </a:endParaRPr>
          </a:p>
          <a:p>
            <a:pPr algn="l">
              <a:buFont typeface="+mj-lt"/>
              <a:buAutoNum type="arabicPeriod"/>
            </a:pPr>
            <a:r>
              <a:rPr lang="en-IN" sz="300" b="1" i="0" dirty="0">
                <a:solidFill>
                  <a:srgbClr val="323130"/>
                </a:solidFill>
                <a:effectLst/>
                <a:latin typeface="Segoe UI" panose="020B0502040204020203" pitchFamily="34" charset="0"/>
              </a:rPr>
              <a:t>Tagging</a:t>
            </a:r>
            <a:r>
              <a:rPr lang="en-IN" sz="300" b="0" i="0" dirty="0">
                <a:solidFill>
                  <a:srgbClr val="323130"/>
                </a:solidFill>
                <a:effectLst/>
                <a:latin typeface="Segoe UI" panose="020B0502040204020203" pitchFamily="34" charset="0"/>
              </a:rPr>
              <a:t>: Document tags are metadata attributes associated with each chunk. These tags provide additional information about the content or purpose of the chunk. Tags can be manually assigned or automatically generated based on predefined rules or machine learning techniques. For example, tags can indicate the topic, category, sentiment, entity type, or any other relevant information about the chunk.</a:t>
            </a:r>
            <a:br>
              <a:rPr lang="en-IN" sz="300" b="0" i="0" dirty="0">
                <a:solidFill>
                  <a:srgbClr val="323130"/>
                </a:solidFill>
                <a:effectLst/>
                <a:latin typeface="Segoe UI" panose="020B0502040204020203" pitchFamily="34" charset="0"/>
              </a:rPr>
            </a:br>
            <a:endParaRPr lang="en-IN" sz="300" b="0" i="0" dirty="0">
              <a:solidFill>
                <a:srgbClr val="323130"/>
              </a:solidFill>
              <a:effectLst/>
              <a:latin typeface="Segoe UI" panose="020B0502040204020203" pitchFamily="34" charset="0"/>
            </a:endParaRPr>
          </a:p>
          <a:p>
            <a:pPr algn="l">
              <a:buFont typeface="+mj-lt"/>
              <a:buAutoNum type="arabicPeriod"/>
            </a:pPr>
            <a:r>
              <a:rPr lang="en-IN" sz="300" b="1" i="0" dirty="0">
                <a:solidFill>
                  <a:srgbClr val="323130"/>
                </a:solidFill>
                <a:effectLst/>
                <a:latin typeface="Segoe UI" panose="020B0502040204020203" pitchFamily="34" charset="0"/>
              </a:rPr>
              <a:t>Indexing</a:t>
            </a:r>
            <a:r>
              <a:rPr lang="en-IN" sz="300" b="0" i="0" dirty="0">
                <a:solidFill>
                  <a:srgbClr val="323130"/>
                </a:solidFill>
                <a:effectLst/>
                <a:latin typeface="Segoe UI" panose="020B0502040204020203" pitchFamily="34" charset="0"/>
              </a:rPr>
              <a:t>: Once the document is chunked and tagged, the chunks and their associated metadata, including the document tags, are indexed by Azure Cognitive Search. The indexing process involves storing the chunks and their metadata in an optimized data structure, such as an inverted index or a search index, for efficient searching and retrieval.</a:t>
            </a:r>
            <a:br>
              <a:rPr lang="en-IN" sz="300" b="0" i="0" dirty="0">
                <a:solidFill>
                  <a:srgbClr val="323130"/>
                </a:solidFill>
                <a:effectLst/>
                <a:latin typeface="Segoe UI" panose="020B0502040204020203" pitchFamily="34" charset="0"/>
              </a:rPr>
            </a:br>
            <a:endParaRPr lang="en-IN" sz="300" b="0" i="0" dirty="0">
              <a:solidFill>
                <a:srgbClr val="323130"/>
              </a:solidFill>
              <a:effectLst/>
              <a:latin typeface="Segoe UI" panose="020B0502040204020203" pitchFamily="34" charset="0"/>
            </a:endParaRPr>
          </a:p>
          <a:p>
            <a:pPr algn="l">
              <a:buFont typeface="+mj-lt"/>
              <a:buAutoNum type="arabicPeriod"/>
            </a:pPr>
            <a:r>
              <a:rPr lang="en-IN" sz="300" b="1" i="0" dirty="0">
                <a:solidFill>
                  <a:srgbClr val="323130"/>
                </a:solidFill>
                <a:effectLst/>
                <a:latin typeface="Segoe UI" panose="020B0502040204020203" pitchFamily="34" charset="0"/>
              </a:rPr>
              <a:t>Search and Retrieval</a:t>
            </a:r>
            <a:r>
              <a:rPr lang="en-IN" sz="300" b="0" i="0" dirty="0">
                <a:solidFill>
                  <a:srgbClr val="323130"/>
                </a:solidFill>
                <a:effectLst/>
                <a:latin typeface="Segoe UI" panose="020B0502040204020203" pitchFamily="34" charset="0"/>
              </a:rPr>
              <a:t>: When performing a search query through Azure Cognitive Search, the document tags associated with the indexed chunks can be used as search filters or criteria. Users can search for specific chunks or documents based on the document tags, enabling more targeted and precise retrieval of information.</a:t>
            </a:r>
            <a:br>
              <a:rPr lang="en-IN" sz="300" b="0" i="0" dirty="0">
                <a:solidFill>
                  <a:srgbClr val="323130"/>
                </a:solidFill>
                <a:effectLst/>
                <a:latin typeface="Segoe UI" panose="020B0502040204020203" pitchFamily="34" charset="0"/>
              </a:rPr>
            </a:br>
            <a:endParaRPr lang="en-IN" sz="300" b="0" i="0" dirty="0">
              <a:solidFill>
                <a:srgbClr val="323130"/>
              </a:solidFill>
              <a:effectLst/>
              <a:latin typeface="Segoe UI" panose="020B0502040204020203" pitchFamily="34" charset="0"/>
            </a:endParaRPr>
          </a:p>
          <a:p>
            <a:pPr algn="l">
              <a:buFont typeface="+mj-lt"/>
              <a:buAutoNum type="arabicPeriod"/>
            </a:pPr>
            <a:r>
              <a:rPr lang="en-IN" sz="300" b="1" i="0" dirty="0">
                <a:solidFill>
                  <a:srgbClr val="323130"/>
                </a:solidFill>
                <a:effectLst/>
                <a:latin typeface="Segoe UI" panose="020B0502040204020203" pitchFamily="34" charset="0"/>
              </a:rPr>
              <a:t>Faceted Navigation</a:t>
            </a:r>
            <a:r>
              <a:rPr lang="en-IN" sz="300" b="0" i="0" dirty="0">
                <a:solidFill>
                  <a:srgbClr val="323130"/>
                </a:solidFill>
                <a:effectLst/>
                <a:latin typeface="Segoe UI" panose="020B0502040204020203" pitchFamily="34" charset="0"/>
              </a:rPr>
              <a:t>: Document tags can also be utilized in faceted navigation, also known as filtering or faceted search. Facets are essentially metadata attributes associated with the indexed chunks. By leveraging document tags as facets, users can filter and navigate through the search results based on specific tags or categories, narrowing down the information based on their preferences or requirements.</a:t>
            </a:r>
            <a:br>
              <a:rPr lang="en-IN" sz="300" b="0" i="0" dirty="0">
                <a:solidFill>
                  <a:srgbClr val="323130"/>
                </a:solidFill>
                <a:effectLst/>
                <a:latin typeface="Segoe UI" panose="020B0502040204020203" pitchFamily="34" charset="0"/>
              </a:rPr>
            </a:br>
            <a:br>
              <a:rPr lang="en-IN" sz="300" b="0" i="0" dirty="0">
                <a:solidFill>
                  <a:srgbClr val="323130"/>
                </a:solidFill>
                <a:effectLst/>
                <a:latin typeface="Segoe UI" panose="020B0502040204020203" pitchFamily="34" charset="0"/>
              </a:rPr>
            </a:br>
            <a:r>
              <a:rPr lang="en-IN" sz="300" b="0" i="0" dirty="0">
                <a:solidFill>
                  <a:srgbClr val="323130"/>
                </a:solidFill>
                <a:effectLst/>
                <a:latin typeface="Segoe UI" panose="020B0502040204020203" pitchFamily="34" charset="0"/>
              </a:rPr>
              <a:t>By incorporating document tags in the chunking and indexing process, Azure Cognitive Search with Cosmos DB can provide enhanced search capabilities, allowing users to quickly find and retrieve relevant information based on specific tags or metadata attributes associated with the indexed chunks.</a:t>
            </a:r>
          </a:p>
        </p:txBody>
      </p:sp>
    </p:spTree>
    <p:extLst>
      <p:ext uri="{BB962C8B-B14F-4D97-AF65-F5344CB8AC3E}">
        <p14:creationId xmlns:p14="http://schemas.microsoft.com/office/powerpoint/2010/main" val="1855099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09B79-77E7-0333-36E5-2ED6EB7F6677}"/>
              </a:ext>
            </a:extLst>
          </p:cNvPr>
          <p:cNvSpPr>
            <a:spLocks noGrp="1"/>
          </p:cNvSpPr>
          <p:nvPr>
            <p:ph type="title"/>
          </p:nvPr>
        </p:nvSpPr>
        <p:spPr>
          <a:xfrm>
            <a:off x="195027" y="-249055"/>
            <a:ext cx="10515600" cy="1325563"/>
          </a:xfrm>
        </p:spPr>
        <p:txBody>
          <a:bodyPr>
            <a:normAutofit/>
          </a:bodyPr>
          <a:lstStyle/>
          <a:p>
            <a:r>
              <a:rPr lang="en-US" sz="2800" dirty="0">
                <a:solidFill>
                  <a:srgbClr val="0085B3"/>
                </a:solidFill>
                <a:latin typeface="Tahoma"/>
                <a:ea typeface="Tahoma"/>
                <a:cs typeface="Tahoma"/>
              </a:rPr>
              <a:t>Semantic search vs word embedding</a:t>
            </a:r>
            <a:endParaRPr lang="en-US" sz="2800" dirty="0"/>
          </a:p>
        </p:txBody>
      </p:sp>
      <p:sp>
        <p:nvSpPr>
          <p:cNvPr id="2" name="Content Placeholder 3">
            <a:extLst>
              <a:ext uri="{FF2B5EF4-FFF2-40B4-BE49-F238E27FC236}">
                <a16:creationId xmlns:a16="http://schemas.microsoft.com/office/drawing/2014/main" id="{9F1B2F1D-7C5D-2382-2231-7E4DE16983A4}"/>
              </a:ext>
            </a:extLst>
          </p:cNvPr>
          <p:cNvSpPr txBox="1">
            <a:spLocks/>
          </p:cNvSpPr>
          <p:nvPr/>
        </p:nvSpPr>
        <p:spPr>
          <a:xfrm>
            <a:off x="7683969" y="1553830"/>
            <a:ext cx="1777665" cy="6846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1200" dirty="0">
                <a:solidFill>
                  <a:srgbClr val="0070C0"/>
                </a:solidFill>
                <a:cs typeface="Calibri"/>
              </a:rPr>
              <a:t>Understands the meaning of the the word </a:t>
            </a:r>
          </a:p>
        </p:txBody>
      </p:sp>
      <p:sp>
        <p:nvSpPr>
          <p:cNvPr id="10" name="Explosion: 8 Points 9">
            <a:extLst>
              <a:ext uri="{FF2B5EF4-FFF2-40B4-BE49-F238E27FC236}">
                <a16:creationId xmlns:a16="http://schemas.microsoft.com/office/drawing/2014/main" id="{DC89B46C-A344-F5CC-1465-6F056B52EAEC}"/>
              </a:ext>
            </a:extLst>
          </p:cNvPr>
          <p:cNvSpPr/>
          <p:nvPr/>
        </p:nvSpPr>
        <p:spPr>
          <a:xfrm>
            <a:off x="3449932" y="1263792"/>
            <a:ext cx="5131682" cy="3626069"/>
          </a:xfrm>
          <a:prstGeom prst="irregularSeal1">
            <a:avLst/>
          </a:prstGeom>
          <a:noFill/>
          <a:ln w="57150">
            <a:solidFill>
              <a:srgbClr val="00D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70C0"/>
              </a:solidFill>
            </a:endParaRPr>
          </a:p>
        </p:txBody>
      </p:sp>
      <p:sp>
        <p:nvSpPr>
          <p:cNvPr id="13" name="Content Placeholder 3">
            <a:extLst>
              <a:ext uri="{FF2B5EF4-FFF2-40B4-BE49-F238E27FC236}">
                <a16:creationId xmlns:a16="http://schemas.microsoft.com/office/drawing/2014/main" id="{2F103605-781A-1A69-A6C5-F34CD2E05FB2}"/>
              </a:ext>
            </a:extLst>
          </p:cNvPr>
          <p:cNvSpPr txBox="1">
            <a:spLocks/>
          </p:cNvSpPr>
          <p:nvPr/>
        </p:nvSpPr>
        <p:spPr>
          <a:xfrm>
            <a:off x="8561907" y="2360021"/>
            <a:ext cx="1966431" cy="6846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1200" dirty="0">
                <a:solidFill>
                  <a:srgbClr val="0070C0"/>
                </a:solidFill>
                <a:cs typeface="Calibri"/>
              </a:rPr>
              <a:t>Focuses on context intent of the word</a:t>
            </a:r>
          </a:p>
        </p:txBody>
      </p:sp>
      <p:sp>
        <p:nvSpPr>
          <p:cNvPr id="14" name="Content Placeholder 3">
            <a:extLst>
              <a:ext uri="{FF2B5EF4-FFF2-40B4-BE49-F238E27FC236}">
                <a16:creationId xmlns:a16="http://schemas.microsoft.com/office/drawing/2014/main" id="{298AC440-5DAC-28FB-4500-8E375A9972BA}"/>
              </a:ext>
            </a:extLst>
          </p:cNvPr>
          <p:cNvSpPr txBox="1">
            <a:spLocks/>
          </p:cNvSpPr>
          <p:nvPr/>
        </p:nvSpPr>
        <p:spPr>
          <a:xfrm>
            <a:off x="8571761" y="3387002"/>
            <a:ext cx="2267610" cy="6846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1200" dirty="0">
                <a:solidFill>
                  <a:srgbClr val="0070C0"/>
                </a:solidFill>
                <a:cs typeface="Calibri"/>
              </a:rPr>
              <a:t>Not alone focus on keyword search</a:t>
            </a:r>
          </a:p>
        </p:txBody>
      </p:sp>
      <p:sp>
        <p:nvSpPr>
          <p:cNvPr id="15" name="Content Placeholder 3">
            <a:extLst>
              <a:ext uri="{FF2B5EF4-FFF2-40B4-BE49-F238E27FC236}">
                <a16:creationId xmlns:a16="http://schemas.microsoft.com/office/drawing/2014/main" id="{A7508B02-1C7F-C777-F4B8-65026207FB7B}"/>
              </a:ext>
            </a:extLst>
          </p:cNvPr>
          <p:cNvSpPr txBox="1">
            <a:spLocks/>
          </p:cNvSpPr>
          <p:nvPr/>
        </p:nvSpPr>
        <p:spPr>
          <a:xfrm>
            <a:off x="7733963" y="4186126"/>
            <a:ext cx="2267610" cy="6846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1200" dirty="0">
                <a:solidFill>
                  <a:srgbClr val="0070C0"/>
                </a:solidFill>
                <a:cs typeface="Calibri"/>
              </a:rPr>
              <a:t>Involves </a:t>
            </a:r>
            <a:r>
              <a:rPr lang="en-IN" sz="1200" dirty="0">
                <a:solidFill>
                  <a:srgbClr val="0070C0"/>
                </a:solidFill>
                <a:cs typeface="Calibri"/>
              </a:rPr>
              <a:t>entity recognition, and knowledge graphs</a:t>
            </a:r>
            <a:endParaRPr lang="de-DE" sz="1200" dirty="0">
              <a:solidFill>
                <a:srgbClr val="0070C0"/>
              </a:solidFill>
              <a:cs typeface="Calibri"/>
            </a:endParaRPr>
          </a:p>
        </p:txBody>
      </p:sp>
      <p:sp>
        <p:nvSpPr>
          <p:cNvPr id="16" name="Content Placeholder 3">
            <a:extLst>
              <a:ext uri="{FF2B5EF4-FFF2-40B4-BE49-F238E27FC236}">
                <a16:creationId xmlns:a16="http://schemas.microsoft.com/office/drawing/2014/main" id="{B9BC4696-9F8D-39F9-54EE-6A89A0BA7138}"/>
              </a:ext>
            </a:extLst>
          </p:cNvPr>
          <p:cNvSpPr txBox="1">
            <a:spLocks/>
          </p:cNvSpPr>
          <p:nvPr/>
        </p:nvSpPr>
        <p:spPr>
          <a:xfrm>
            <a:off x="5956652" y="4666178"/>
            <a:ext cx="2267610" cy="684652"/>
          </a:xfrm>
          <a:prstGeom prst="rect">
            <a:avLst/>
          </a:prstGeom>
        </p:spPr>
        <p:txBody>
          <a:bodyPr vert="horz" lIns="91440" tIns="45720" rIns="91440" bIns="45720" rtlCol="0" anchor="t">
            <a:noAutofit/>
          </a:bodyPr>
          <a:lstStyle>
            <a:defPPr>
              <a:defRPr lang="en-US"/>
            </a:defPPr>
            <a:lvl1pPr indent="0" algn="ctr">
              <a:lnSpc>
                <a:spcPct val="90000"/>
              </a:lnSpc>
              <a:spcBef>
                <a:spcPts val="1000"/>
              </a:spcBef>
              <a:buFont typeface="Arial" panose="020B0604020202020204" pitchFamily="34" charset="0"/>
              <a:buNone/>
              <a:defRPr sz="1600">
                <a:solidFill>
                  <a:srgbClr val="0070C0"/>
                </a:solidFill>
                <a:cs typeface="Calibr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sz="1200" dirty="0"/>
              <a:t>It can take into account synonyms, related concepts</a:t>
            </a:r>
            <a:endParaRPr lang="de-DE" sz="1200" dirty="0"/>
          </a:p>
        </p:txBody>
      </p:sp>
      <p:sp>
        <p:nvSpPr>
          <p:cNvPr id="17" name="Content Placeholder 3">
            <a:extLst>
              <a:ext uri="{FF2B5EF4-FFF2-40B4-BE49-F238E27FC236}">
                <a16:creationId xmlns:a16="http://schemas.microsoft.com/office/drawing/2014/main" id="{7861E78A-BCB8-0D02-4D70-CFB819D1B66A}"/>
              </a:ext>
            </a:extLst>
          </p:cNvPr>
          <p:cNvSpPr txBox="1">
            <a:spLocks/>
          </p:cNvSpPr>
          <p:nvPr/>
        </p:nvSpPr>
        <p:spPr>
          <a:xfrm>
            <a:off x="3871510" y="4919270"/>
            <a:ext cx="2267610" cy="6846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1200" dirty="0">
                <a:solidFill>
                  <a:srgbClr val="0070C0"/>
                </a:solidFill>
                <a:cs typeface="Calibri"/>
              </a:rPr>
              <a:t>XXXXXX</a:t>
            </a:r>
          </a:p>
        </p:txBody>
      </p:sp>
      <p:sp>
        <p:nvSpPr>
          <p:cNvPr id="18" name="Content Placeholder 3">
            <a:extLst>
              <a:ext uri="{FF2B5EF4-FFF2-40B4-BE49-F238E27FC236}">
                <a16:creationId xmlns:a16="http://schemas.microsoft.com/office/drawing/2014/main" id="{937057F0-C642-67C6-FA14-793406248748}"/>
              </a:ext>
            </a:extLst>
          </p:cNvPr>
          <p:cNvSpPr txBox="1">
            <a:spLocks/>
          </p:cNvSpPr>
          <p:nvPr/>
        </p:nvSpPr>
        <p:spPr>
          <a:xfrm>
            <a:off x="2930894" y="4264437"/>
            <a:ext cx="2267610" cy="6846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1200" dirty="0">
                <a:solidFill>
                  <a:srgbClr val="0070C0"/>
                </a:solidFill>
                <a:cs typeface="Calibri"/>
              </a:rPr>
              <a:t>XXXXXX</a:t>
            </a:r>
          </a:p>
        </p:txBody>
      </p:sp>
      <p:sp>
        <p:nvSpPr>
          <p:cNvPr id="19" name="Content Placeholder 3">
            <a:extLst>
              <a:ext uri="{FF2B5EF4-FFF2-40B4-BE49-F238E27FC236}">
                <a16:creationId xmlns:a16="http://schemas.microsoft.com/office/drawing/2014/main" id="{3BFBB742-6C6C-8CC9-11AD-A8B4659164A8}"/>
              </a:ext>
            </a:extLst>
          </p:cNvPr>
          <p:cNvSpPr txBox="1">
            <a:spLocks/>
          </p:cNvSpPr>
          <p:nvPr/>
        </p:nvSpPr>
        <p:spPr>
          <a:xfrm>
            <a:off x="1725488" y="3661358"/>
            <a:ext cx="2267610" cy="6846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1200" dirty="0">
                <a:solidFill>
                  <a:srgbClr val="0070C0"/>
                </a:solidFill>
                <a:cs typeface="Calibri"/>
              </a:rPr>
              <a:t>XXXXXX</a:t>
            </a:r>
          </a:p>
        </p:txBody>
      </p:sp>
      <p:sp>
        <p:nvSpPr>
          <p:cNvPr id="20" name="Content Placeholder 3">
            <a:extLst>
              <a:ext uri="{FF2B5EF4-FFF2-40B4-BE49-F238E27FC236}">
                <a16:creationId xmlns:a16="http://schemas.microsoft.com/office/drawing/2014/main" id="{15981288-9B97-0E82-27EA-2FC36F8CDE22}"/>
              </a:ext>
            </a:extLst>
          </p:cNvPr>
          <p:cNvSpPr txBox="1">
            <a:spLocks/>
          </p:cNvSpPr>
          <p:nvPr/>
        </p:nvSpPr>
        <p:spPr>
          <a:xfrm>
            <a:off x="1544818" y="2410419"/>
            <a:ext cx="1863501" cy="976583"/>
          </a:xfrm>
          <a:prstGeom prst="rect">
            <a:avLst/>
          </a:prstGeom>
        </p:spPr>
        <p:txBody>
          <a:bodyPr vert="horz" lIns="91440" tIns="45720" rIns="91440" bIns="45720" rtlCol="0" anchor="t">
            <a:noAutofit/>
          </a:bodyPr>
          <a:lstStyle>
            <a:defPPr>
              <a:defRPr lang="en-US"/>
            </a:defPPr>
            <a:lvl1pPr indent="0" algn="ctr">
              <a:lnSpc>
                <a:spcPct val="90000"/>
              </a:lnSpc>
              <a:spcBef>
                <a:spcPts val="1000"/>
              </a:spcBef>
              <a:buFont typeface="Arial" panose="020B0604020202020204" pitchFamily="34" charset="0"/>
              <a:buNone/>
              <a:defRPr>
                <a:solidFill>
                  <a:srgbClr val="0070C0"/>
                </a:solidFill>
                <a:cs typeface="Calibr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sz="1200" dirty="0"/>
              <a:t>Similarity between vectors indicates the similarity between words or phrases</a:t>
            </a:r>
            <a:endParaRPr lang="de-DE" sz="1200" dirty="0"/>
          </a:p>
        </p:txBody>
      </p:sp>
      <p:sp>
        <p:nvSpPr>
          <p:cNvPr id="21" name="Content Placeholder 3">
            <a:extLst>
              <a:ext uri="{FF2B5EF4-FFF2-40B4-BE49-F238E27FC236}">
                <a16:creationId xmlns:a16="http://schemas.microsoft.com/office/drawing/2014/main" id="{2C5E59B7-44E6-B061-3023-39B17A0284B1}"/>
              </a:ext>
            </a:extLst>
          </p:cNvPr>
          <p:cNvSpPr txBox="1">
            <a:spLocks/>
          </p:cNvSpPr>
          <p:nvPr/>
        </p:nvSpPr>
        <p:spPr>
          <a:xfrm>
            <a:off x="2093845" y="1182219"/>
            <a:ext cx="1777665" cy="684652"/>
          </a:xfrm>
          <a:prstGeom prst="rect">
            <a:avLst/>
          </a:prstGeom>
        </p:spPr>
        <p:txBody>
          <a:bodyPr vert="horz" lIns="91440" tIns="45720" rIns="91440" bIns="45720" rtlCol="0" anchor="t">
            <a:normAutofit/>
          </a:bodyPr>
          <a:lstStyle>
            <a:defPPr>
              <a:defRPr lang="en-US"/>
            </a:defPPr>
            <a:lvl1pPr indent="0" algn="ctr">
              <a:lnSpc>
                <a:spcPct val="90000"/>
              </a:lnSpc>
              <a:spcBef>
                <a:spcPts val="1000"/>
              </a:spcBef>
              <a:buFont typeface="Arial" panose="020B0604020202020204" pitchFamily="34" charset="0"/>
              <a:buNone/>
              <a:defRPr>
                <a:solidFill>
                  <a:srgbClr val="0070C0"/>
                </a:solidFill>
                <a:cs typeface="Calibr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sz="1200" dirty="0"/>
              <a:t>numerical representations of words</a:t>
            </a:r>
            <a:endParaRPr lang="de-DE" sz="1200" dirty="0"/>
          </a:p>
        </p:txBody>
      </p:sp>
      <p:sp>
        <p:nvSpPr>
          <p:cNvPr id="22" name="Content Placeholder 3">
            <a:extLst>
              <a:ext uri="{FF2B5EF4-FFF2-40B4-BE49-F238E27FC236}">
                <a16:creationId xmlns:a16="http://schemas.microsoft.com/office/drawing/2014/main" id="{E91A3ADD-6013-5C24-63CF-A659C334BCC9}"/>
              </a:ext>
            </a:extLst>
          </p:cNvPr>
          <p:cNvSpPr txBox="1">
            <a:spLocks/>
          </p:cNvSpPr>
          <p:nvPr/>
        </p:nvSpPr>
        <p:spPr>
          <a:xfrm>
            <a:off x="4099220" y="1105917"/>
            <a:ext cx="2267610" cy="6846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1200" dirty="0">
                <a:solidFill>
                  <a:srgbClr val="0070C0"/>
                </a:solidFill>
                <a:cs typeface="Calibri"/>
              </a:rPr>
              <a:t>Represented in as vectors in a High dimensional space </a:t>
            </a:r>
          </a:p>
        </p:txBody>
      </p:sp>
      <p:sp>
        <p:nvSpPr>
          <p:cNvPr id="23" name="Content Placeholder 3">
            <a:extLst>
              <a:ext uri="{FF2B5EF4-FFF2-40B4-BE49-F238E27FC236}">
                <a16:creationId xmlns:a16="http://schemas.microsoft.com/office/drawing/2014/main" id="{C51CBDE9-5F63-9E74-9568-CDE4202645E1}"/>
              </a:ext>
            </a:extLst>
          </p:cNvPr>
          <p:cNvSpPr txBox="1">
            <a:spLocks/>
          </p:cNvSpPr>
          <p:nvPr/>
        </p:nvSpPr>
        <p:spPr>
          <a:xfrm>
            <a:off x="5980985" y="971478"/>
            <a:ext cx="2267610" cy="6846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1200" dirty="0">
                <a:solidFill>
                  <a:srgbClr val="0070C0"/>
                </a:solidFill>
                <a:cs typeface="Calibri"/>
              </a:rPr>
              <a:t>XXXXXX</a:t>
            </a:r>
          </a:p>
        </p:txBody>
      </p:sp>
      <p:sp>
        <p:nvSpPr>
          <p:cNvPr id="5" name="Content Placeholder 3">
            <a:extLst>
              <a:ext uri="{FF2B5EF4-FFF2-40B4-BE49-F238E27FC236}">
                <a16:creationId xmlns:a16="http://schemas.microsoft.com/office/drawing/2014/main" id="{6A3036BF-3168-118B-4153-702BBB195538}"/>
              </a:ext>
            </a:extLst>
          </p:cNvPr>
          <p:cNvSpPr txBox="1">
            <a:spLocks/>
          </p:cNvSpPr>
          <p:nvPr/>
        </p:nvSpPr>
        <p:spPr>
          <a:xfrm>
            <a:off x="4402116" y="2744936"/>
            <a:ext cx="1422182" cy="68465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400" dirty="0">
                <a:solidFill>
                  <a:srgbClr val="0070C0"/>
                </a:solidFill>
                <a:cs typeface="Calibri"/>
              </a:rPr>
              <a:t>Word </a:t>
            </a:r>
          </a:p>
          <a:p>
            <a:pPr marL="0" indent="0" algn="ctr">
              <a:buFont typeface="Arial" panose="020B0604020202020204" pitchFamily="34" charset="0"/>
              <a:buNone/>
            </a:pPr>
            <a:r>
              <a:rPr lang="de-DE" sz="2400" dirty="0">
                <a:solidFill>
                  <a:srgbClr val="0070C0"/>
                </a:solidFill>
                <a:cs typeface="Calibri"/>
              </a:rPr>
              <a:t>embedding</a:t>
            </a:r>
            <a:endParaRPr lang="de-DE" sz="900" dirty="0">
              <a:solidFill>
                <a:srgbClr val="0070C0"/>
              </a:solidFill>
              <a:cs typeface="Calibri"/>
            </a:endParaRPr>
          </a:p>
        </p:txBody>
      </p:sp>
      <p:sp>
        <p:nvSpPr>
          <p:cNvPr id="6" name="Content Placeholder 3">
            <a:extLst>
              <a:ext uri="{FF2B5EF4-FFF2-40B4-BE49-F238E27FC236}">
                <a16:creationId xmlns:a16="http://schemas.microsoft.com/office/drawing/2014/main" id="{EB394BD2-1A3B-622F-2A75-B50585716FFB}"/>
              </a:ext>
            </a:extLst>
          </p:cNvPr>
          <p:cNvSpPr txBox="1">
            <a:spLocks/>
          </p:cNvSpPr>
          <p:nvPr/>
        </p:nvSpPr>
        <p:spPr>
          <a:xfrm>
            <a:off x="5688643" y="2744936"/>
            <a:ext cx="2267610" cy="68465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400" dirty="0">
                <a:solidFill>
                  <a:srgbClr val="0070C0"/>
                </a:solidFill>
                <a:cs typeface="Calibri"/>
              </a:rPr>
              <a:t>Semantic </a:t>
            </a:r>
          </a:p>
          <a:p>
            <a:pPr marL="0" indent="0" algn="ctr">
              <a:buFont typeface="Arial" panose="020B0604020202020204" pitchFamily="34" charset="0"/>
              <a:buNone/>
            </a:pPr>
            <a:r>
              <a:rPr lang="de-DE" sz="2400" dirty="0">
                <a:solidFill>
                  <a:srgbClr val="0070C0"/>
                </a:solidFill>
                <a:cs typeface="Calibri"/>
              </a:rPr>
              <a:t>search</a:t>
            </a:r>
            <a:endParaRPr lang="de-DE" sz="900" dirty="0">
              <a:solidFill>
                <a:srgbClr val="0070C0"/>
              </a:solidFill>
              <a:cs typeface="Calibri"/>
            </a:endParaRPr>
          </a:p>
        </p:txBody>
      </p:sp>
      <p:cxnSp>
        <p:nvCxnSpPr>
          <p:cNvPr id="8" name="Straight Connector 7">
            <a:extLst>
              <a:ext uri="{FF2B5EF4-FFF2-40B4-BE49-F238E27FC236}">
                <a16:creationId xmlns:a16="http://schemas.microsoft.com/office/drawing/2014/main" id="{D150E567-1B6B-BD6C-FF1A-F52391B7848D}"/>
              </a:ext>
            </a:extLst>
          </p:cNvPr>
          <p:cNvCxnSpPr/>
          <p:nvPr/>
        </p:nvCxnSpPr>
        <p:spPr>
          <a:xfrm>
            <a:off x="5938793" y="2491182"/>
            <a:ext cx="0" cy="107620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652561-AD35-8FBA-B92B-3CD5108BE3DB}"/>
              </a:ext>
            </a:extLst>
          </p:cNvPr>
          <p:cNvSpPr txBox="1"/>
          <p:nvPr/>
        </p:nvSpPr>
        <p:spPr>
          <a:xfrm>
            <a:off x="87604" y="5281410"/>
            <a:ext cx="5225542" cy="1546577"/>
          </a:xfrm>
          <a:prstGeom prst="rect">
            <a:avLst/>
          </a:prstGeom>
          <a:noFill/>
        </p:spPr>
        <p:txBody>
          <a:bodyPr wrap="square">
            <a:spAutoFit/>
          </a:bodyPr>
          <a:lstStyle/>
          <a:p>
            <a:r>
              <a:rPr lang="en-IN" sz="1050" b="1" i="0" dirty="0">
                <a:solidFill>
                  <a:srgbClr val="323130"/>
                </a:solidFill>
                <a:effectLst/>
                <a:latin typeface="Segoe UI" panose="020B0502040204020203" pitchFamily="34" charset="0"/>
              </a:rPr>
              <a:t>Word Embedding-Based Search: </a:t>
            </a:r>
            <a:r>
              <a:rPr lang="en-IN" sz="1050" b="0" i="0" dirty="0">
                <a:solidFill>
                  <a:srgbClr val="323130"/>
                </a:solidFill>
                <a:effectLst/>
                <a:latin typeface="Segoe UI" panose="020B0502040204020203" pitchFamily="34" charset="0"/>
              </a:rPr>
              <a:t>Word embedding-based search, on the other hand, is a technique that uses word embeddings (numerical representations of words) to enhance search capabilities. It involves representing search queries and documents as vectors in a high-dimensional space, where the similarity between vectors indicates the similarity between words or phrases. Word embeddings capture the semantic relationships between words, allowing for more nuanced search results. In word embedding-based search, the focus is on finding similar words or phrases based on their vector representations, which can be useful for tasks like document similarity, recommendation systems, or information retrieval</a:t>
            </a:r>
            <a:endParaRPr lang="en-IN" sz="1050" dirty="0"/>
          </a:p>
        </p:txBody>
      </p:sp>
      <p:sp>
        <p:nvSpPr>
          <p:cNvPr id="24" name="TextBox 23">
            <a:extLst>
              <a:ext uri="{FF2B5EF4-FFF2-40B4-BE49-F238E27FC236}">
                <a16:creationId xmlns:a16="http://schemas.microsoft.com/office/drawing/2014/main" id="{7FA1539A-B6C5-9D25-2B67-525F2E4D959D}"/>
              </a:ext>
            </a:extLst>
          </p:cNvPr>
          <p:cNvSpPr txBox="1"/>
          <p:nvPr/>
        </p:nvSpPr>
        <p:spPr>
          <a:xfrm>
            <a:off x="5754894" y="5316637"/>
            <a:ext cx="5225542" cy="1223412"/>
          </a:xfrm>
          <a:prstGeom prst="rect">
            <a:avLst/>
          </a:prstGeom>
          <a:noFill/>
        </p:spPr>
        <p:txBody>
          <a:bodyPr wrap="square">
            <a:spAutoFit/>
          </a:bodyPr>
          <a:lstStyle>
            <a:defPPr>
              <a:defRPr lang="en-US"/>
            </a:defPPr>
            <a:lvl1pPr>
              <a:defRPr sz="1050" b="0" i="0">
                <a:solidFill>
                  <a:srgbClr val="323130"/>
                </a:solidFill>
                <a:effectLst/>
                <a:latin typeface="Segoe UI" panose="020B0502040204020203" pitchFamily="34" charset="0"/>
              </a:defRPr>
            </a:lvl1pPr>
          </a:lstStyle>
          <a:p>
            <a:r>
              <a:rPr lang="en-IN" b="1" dirty="0"/>
              <a:t>Semantic Search: </a:t>
            </a:r>
            <a:r>
              <a:rPr lang="en-IN" dirty="0"/>
              <a:t>Semantic search focuses on understanding the meaning of a query and the context of the search, rather than relying solely on keyword matching. It aims to provide more relevant search results by considering the user's intent and the relationships between words or concepts. Semantic search often involves techniques such as natural language understanding, entity recognition, and knowledge graphs. It can take into account synonyms, related concepts, and even inferential reasoning to improve search accuracy.</a:t>
            </a:r>
          </a:p>
        </p:txBody>
      </p:sp>
      <p:sp>
        <p:nvSpPr>
          <p:cNvPr id="26" name="TextBox 25">
            <a:extLst>
              <a:ext uri="{FF2B5EF4-FFF2-40B4-BE49-F238E27FC236}">
                <a16:creationId xmlns:a16="http://schemas.microsoft.com/office/drawing/2014/main" id="{F50D540D-1E7B-DD41-06C3-70B40A87EA26}"/>
              </a:ext>
            </a:extLst>
          </p:cNvPr>
          <p:cNvSpPr txBox="1"/>
          <p:nvPr/>
        </p:nvSpPr>
        <p:spPr>
          <a:xfrm>
            <a:off x="168318" y="953858"/>
            <a:ext cx="1334888" cy="3808735"/>
          </a:xfrm>
          <a:prstGeom prst="rect">
            <a:avLst/>
          </a:prstGeom>
          <a:noFill/>
        </p:spPr>
        <p:txBody>
          <a:bodyPr wrap="square">
            <a:spAutoFit/>
          </a:bodyPr>
          <a:lstStyle/>
          <a:p>
            <a:r>
              <a:rPr lang="en-IN" sz="1050" dirty="0">
                <a:solidFill>
                  <a:srgbClr val="323130"/>
                </a:solidFill>
                <a:latin typeface="Segoe UI" panose="020B0502040204020203" pitchFamily="34" charset="0"/>
              </a:rPr>
              <a:t>In summary, semantic search aims to understand the meaning and intent behind a query, while word embedding-based search leverages numerical representations of words to find similarities between words or phrases. Both approaches can be used to improve search accuracy and provide more relevant results, but they employ different techniques to achieve this goa</a:t>
            </a:r>
          </a:p>
        </p:txBody>
      </p:sp>
      <p:sp>
        <p:nvSpPr>
          <p:cNvPr id="36" name="TextBox 35">
            <a:extLst>
              <a:ext uri="{FF2B5EF4-FFF2-40B4-BE49-F238E27FC236}">
                <a16:creationId xmlns:a16="http://schemas.microsoft.com/office/drawing/2014/main" id="{C446AFDF-0815-126F-D0DA-F64724374F59}"/>
              </a:ext>
            </a:extLst>
          </p:cNvPr>
          <p:cNvSpPr txBox="1"/>
          <p:nvPr/>
        </p:nvSpPr>
        <p:spPr>
          <a:xfrm>
            <a:off x="8353296" y="229118"/>
            <a:ext cx="3554128" cy="900246"/>
          </a:xfrm>
          <a:prstGeom prst="rect">
            <a:avLst/>
          </a:prstGeom>
          <a:noFill/>
        </p:spPr>
        <p:txBody>
          <a:bodyPr wrap="square">
            <a:spAutoFit/>
          </a:bodyPr>
          <a:lstStyle>
            <a:defPPr>
              <a:defRPr lang="en-US"/>
            </a:defPPr>
            <a:lvl1pPr>
              <a:defRPr sz="1050">
                <a:solidFill>
                  <a:srgbClr val="323130"/>
                </a:solidFill>
                <a:latin typeface="Segoe UI" panose="020B0502040204020203" pitchFamily="34" charset="0"/>
              </a:defRPr>
            </a:lvl1pPr>
          </a:lstStyle>
          <a:p>
            <a:r>
              <a:rPr lang="en-IN" dirty="0"/>
              <a:t>Semantic search and word embedding-based search are two different approaches to improving search capabilities, particularly in the context of natural language processing (NLP). Here's a brief explanation of each</a:t>
            </a:r>
          </a:p>
        </p:txBody>
      </p:sp>
    </p:spTree>
    <p:extLst>
      <p:ext uri="{BB962C8B-B14F-4D97-AF65-F5344CB8AC3E}">
        <p14:creationId xmlns:p14="http://schemas.microsoft.com/office/powerpoint/2010/main" val="24017745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5D6EC-850F-BCE5-8436-B9919F66DA2D}"/>
              </a:ext>
            </a:extLst>
          </p:cNvPr>
          <p:cNvSpPr txBox="1"/>
          <p:nvPr/>
        </p:nvSpPr>
        <p:spPr>
          <a:xfrm>
            <a:off x="854241" y="591650"/>
            <a:ext cx="10628697" cy="2308324"/>
          </a:xfrm>
          <a:prstGeom prst="rect">
            <a:avLst/>
          </a:prstGeom>
          <a:noFill/>
        </p:spPr>
        <p:txBody>
          <a:bodyPr wrap="square">
            <a:spAutoFit/>
          </a:bodyPr>
          <a:lstStyle/>
          <a:p>
            <a:r>
              <a:rPr lang="en-IN" b="0" i="1" dirty="0">
                <a:solidFill>
                  <a:srgbClr val="242424"/>
                </a:solidFill>
                <a:effectLst/>
                <a:latin typeface="source-serif-pro"/>
              </a:rPr>
              <a:t>Imagine there’s a document full of sentences, what is the best way to break it so that a machine can make some sense of what it is ?</a:t>
            </a:r>
          </a:p>
          <a:p>
            <a:endParaRPr lang="en-IN" i="1" dirty="0">
              <a:solidFill>
                <a:srgbClr val="242424"/>
              </a:solidFill>
              <a:latin typeface="source-serif-pro"/>
            </a:endParaRPr>
          </a:p>
          <a:p>
            <a:r>
              <a:rPr lang="en-IN" i="1" dirty="0">
                <a:solidFill>
                  <a:srgbClr val="242424"/>
                </a:solidFill>
                <a:latin typeface="source-serif-pro"/>
              </a:rPr>
              <a:t>Ans : </a:t>
            </a:r>
            <a:r>
              <a:rPr lang="en-IN" b="0" i="0" dirty="0">
                <a:solidFill>
                  <a:srgbClr val="242424"/>
                </a:solidFill>
                <a:effectLst/>
                <a:latin typeface="source-serif-pro"/>
              </a:rPr>
              <a:t>Break it in sentences</a:t>
            </a:r>
          </a:p>
          <a:p>
            <a:r>
              <a:rPr lang="en-IN" dirty="0">
                <a:solidFill>
                  <a:srgbClr val="242424"/>
                </a:solidFill>
                <a:latin typeface="source-serif-pro"/>
              </a:rPr>
              <a:t>Does not break into letters, words or bytes</a:t>
            </a:r>
            <a:endParaRPr lang="en-IN" b="0" i="1" dirty="0">
              <a:solidFill>
                <a:srgbClr val="242424"/>
              </a:solidFill>
              <a:effectLst/>
              <a:latin typeface="source-serif-pro"/>
            </a:endParaRPr>
          </a:p>
          <a:p>
            <a:endParaRPr lang="en-IN" i="1" dirty="0">
              <a:solidFill>
                <a:srgbClr val="242424"/>
              </a:solidFill>
              <a:latin typeface="source-serif-pro"/>
            </a:endParaRPr>
          </a:p>
          <a:p>
            <a:endParaRPr lang="en-IN" i="1" dirty="0">
              <a:solidFill>
                <a:srgbClr val="242424"/>
              </a:solidFill>
              <a:latin typeface="source-serif-pro"/>
            </a:endParaRPr>
          </a:p>
          <a:p>
            <a:endParaRPr lang="en-IN" dirty="0"/>
          </a:p>
        </p:txBody>
      </p:sp>
      <p:sp>
        <p:nvSpPr>
          <p:cNvPr id="6" name="TextBox 5">
            <a:extLst>
              <a:ext uri="{FF2B5EF4-FFF2-40B4-BE49-F238E27FC236}">
                <a16:creationId xmlns:a16="http://schemas.microsoft.com/office/drawing/2014/main" id="{E29B6415-0CF1-CA93-867D-C0EDB0F203F9}"/>
              </a:ext>
            </a:extLst>
          </p:cNvPr>
          <p:cNvSpPr txBox="1"/>
          <p:nvPr/>
        </p:nvSpPr>
        <p:spPr>
          <a:xfrm>
            <a:off x="854241" y="2403984"/>
            <a:ext cx="6097604" cy="1477328"/>
          </a:xfrm>
          <a:prstGeom prst="rect">
            <a:avLst/>
          </a:prstGeom>
          <a:noFill/>
        </p:spPr>
        <p:txBody>
          <a:bodyPr wrap="square">
            <a:spAutoFit/>
          </a:bodyPr>
          <a:lstStyle/>
          <a:p>
            <a:r>
              <a:rPr lang="en-IN" b="0" i="0" dirty="0">
                <a:solidFill>
                  <a:srgbClr val="242424"/>
                </a:solidFill>
                <a:effectLst/>
                <a:latin typeface="source-serif-pro"/>
              </a:rPr>
              <a:t>Why ? </a:t>
            </a:r>
            <a:r>
              <a:rPr lang="en-IN" b="0" i="0" dirty="0" err="1">
                <a:solidFill>
                  <a:srgbClr val="242424"/>
                </a:solidFill>
                <a:effectLst/>
                <a:latin typeface="source-serif-pro"/>
              </a:rPr>
              <a:t>cuz</a:t>
            </a:r>
            <a:r>
              <a:rPr lang="en-IN" b="0" i="0" dirty="0">
                <a:solidFill>
                  <a:srgbClr val="242424"/>
                </a:solidFill>
                <a:effectLst/>
                <a:latin typeface="source-serif-pro"/>
              </a:rPr>
              <a:t> when you break a document in multiple sentences, each sentence has multiple words which represent provide some </a:t>
            </a:r>
            <a:r>
              <a:rPr lang="en-IN" b="1" i="0" dirty="0">
                <a:solidFill>
                  <a:srgbClr val="242424"/>
                </a:solidFill>
                <a:effectLst/>
                <a:latin typeface="source-serif-pro"/>
              </a:rPr>
              <a:t>context</a:t>
            </a:r>
            <a:r>
              <a:rPr lang="en-IN" b="0" i="0" dirty="0">
                <a:solidFill>
                  <a:srgbClr val="242424"/>
                </a:solidFill>
                <a:effectLst/>
                <a:latin typeface="source-serif-pro"/>
              </a:rPr>
              <a:t> to sentences and these sentences as a whole provide some context to the document and then we can ask the machine questions like,</a:t>
            </a:r>
            <a:endParaRPr lang="en-IN" dirty="0"/>
          </a:p>
        </p:txBody>
      </p:sp>
      <p:sp>
        <p:nvSpPr>
          <p:cNvPr id="8" name="TextBox 7">
            <a:extLst>
              <a:ext uri="{FF2B5EF4-FFF2-40B4-BE49-F238E27FC236}">
                <a16:creationId xmlns:a16="http://schemas.microsoft.com/office/drawing/2014/main" id="{4EFDDCD2-7705-B7F9-469B-27879B12AE8A}"/>
              </a:ext>
            </a:extLst>
          </p:cNvPr>
          <p:cNvSpPr txBox="1"/>
          <p:nvPr/>
        </p:nvSpPr>
        <p:spPr>
          <a:xfrm>
            <a:off x="854241" y="4095896"/>
            <a:ext cx="10397692" cy="2185214"/>
          </a:xfrm>
          <a:prstGeom prst="rect">
            <a:avLst/>
          </a:prstGeom>
          <a:noFill/>
        </p:spPr>
        <p:txBody>
          <a:bodyPr wrap="square">
            <a:spAutoFit/>
          </a:bodyPr>
          <a:lstStyle/>
          <a:p>
            <a:r>
              <a:rPr lang="en-IN" sz="1400" b="1" dirty="0"/>
              <a:t>TF-IDF Vs Embedding :</a:t>
            </a:r>
          </a:p>
          <a:p>
            <a:r>
              <a:rPr lang="en-IN" sz="1200" dirty="0"/>
              <a:t>https://medium.com/@tam.tamanna18/exploring-the-power-of-nlp-why-embeddings-usually-outperform-tf-idf-98742e7b0bce#:~:text=Unlike%20TF%2DIDF%2C%20which%20only,documents%20based%20on%20their%20content.</a:t>
            </a:r>
          </a:p>
          <a:p>
            <a:endParaRPr lang="en-IN" sz="1400" b="1" dirty="0"/>
          </a:p>
          <a:p>
            <a:r>
              <a:rPr lang="en-IN" sz="1400" b="1" dirty="0"/>
              <a:t>Concept : </a:t>
            </a:r>
          </a:p>
          <a:p>
            <a:r>
              <a:rPr lang="en-IN" sz="1400" dirty="0"/>
              <a:t>https://medium.com/analytics-vidhya/tf-idf-term-frequency-technique-easiest-explanation-for-text-cl</a:t>
            </a:r>
          </a:p>
          <a:p>
            <a:r>
              <a:rPr lang="en-IN" sz="1400" dirty="0"/>
              <a:t>sification-in-nlp-with-code-8ca3912e58c3</a:t>
            </a:r>
          </a:p>
          <a:p>
            <a:endParaRPr lang="en-IN" sz="1400" dirty="0"/>
          </a:p>
          <a:p>
            <a:r>
              <a:rPr lang="en-IN" sz="1400" b="1" dirty="0"/>
              <a:t>Math &amp;  Code : </a:t>
            </a:r>
          </a:p>
          <a:p>
            <a:r>
              <a:rPr lang="en-IN" sz="1400" dirty="0"/>
              <a:t>https://medium.com/analytics-vidhya/build-your-semantic-document-search-engine-with-tf-idf-and-google-use-c836bf5f27fb</a:t>
            </a:r>
          </a:p>
        </p:txBody>
      </p:sp>
    </p:spTree>
    <p:extLst>
      <p:ext uri="{BB962C8B-B14F-4D97-AF65-F5344CB8AC3E}">
        <p14:creationId xmlns:p14="http://schemas.microsoft.com/office/powerpoint/2010/main" val="3389910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098DB0-A1C5-FE95-B8ED-E10018B1EBEA}"/>
              </a:ext>
            </a:extLst>
          </p:cNvPr>
          <p:cNvSpPr txBox="1"/>
          <p:nvPr/>
        </p:nvSpPr>
        <p:spPr>
          <a:xfrm>
            <a:off x="1171875" y="877314"/>
            <a:ext cx="9916428" cy="3416320"/>
          </a:xfrm>
          <a:prstGeom prst="rect">
            <a:avLst/>
          </a:prstGeom>
          <a:noFill/>
        </p:spPr>
        <p:txBody>
          <a:bodyPr wrap="square">
            <a:spAutoFit/>
          </a:bodyPr>
          <a:lstStyle/>
          <a:p>
            <a:r>
              <a:rPr lang="en-IN" b="0" i="0" dirty="0">
                <a:solidFill>
                  <a:srgbClr val="242424"/>
                </a:solidFill>
                <a:effectLst/>
                <a:latin typeface="source-serif-pro"/>
              </a:rPr>
              <a:t>TF-IDF is a bag-of-words approach, which means it does not consider the order of the words in the document. It only considers the frequency of the words in the document and the corpus.</a:t>
            </a:r>
          </a:p>
          <a:p>
            <a:endParaRPr lang="en-IN" dirty="0">
              <a:solidFill>
                <a:srgbClr val="242424"/>
              </a:solidFill>
              <a:latin typeface="source-serif-pro"/>
            </a:endParaRPr>
          </a:p>
          <a:p>
            <a:r>
              <a:rPr lang="en-IN" b="0" i="0" dirty="0">
                <a:solidFill>
                  <a:srgbClr val="242424"/>
                </a:solidFill>
                <a:effectLst/>
                <a:latin typeface="source-serif-pro"/>
              </a:rPr>
              <a:t>Word embeddings are a type of representation of words in a vector space. Word embeddings represent words as vectors in a high-dimensional space, where words with similar meanings are clustered together.</a:t>
            </a:r>
            <a:endParaRPr lang="en-IN" dirty="0">
              <a:solidFill>
                <a:srgbClr val="242424"/>
              </a:solidFill>
              <a:latin typeface="source-serif-pro"/>
            </a:endParaRPr>
          </a:p>
          <a:p>
            <a:endParaRPr lang="en-IN" dirty="0">
              <a:solidFill>
                <a:srgbClr val="242424"/>
              </a:solidFill>
              <a:latin typeface="source-serif-pro"/>
            </a:endParaRPr>
          </a:p>
          <a:p>
            <a:r>
              <a:rPr lang="en-IN" b="0" i="0" dirty="0">
                <a:solidFill>
                  <a:srgbClr val="242424"/>
                </a:solidFill>
                <a:effectLst/>
                <a:latin typeface="source-serif-pro"/>
              </a:rPr>
              <a:t>These vectors capture the semantic meaning of words, which makes them useful for various NLP tasks such as text classification, sentiment analysis, and more</a:t>
            </a:r>
          </a:p>
          <a:p>
            <a:endParaRPr lang="en-IN" dirty="0">
              <a:solidFill>
                <a:srgbClr val="242424"/>
              </a:solidFill>
              <a:latin typeface="source-serif-pro"/>
            </a:endParaRPr>
          </a:p>
          <a:p>
            <a:r>
              <a:rPr lang="en-IN" b="0" i="0" dirty="0">
                <a:solidFill>
                  <a:srgbClr val="242424"/>
                </a:solidFill>
                <a:effectLst/>
                <a:latin typeface="source-serif-pro"/>
              </a:rPr>
              <a:t>Word embeddings are trained using neural networks, specifically, the word2vec or </a:t>
            </a:r>
            <a:r>
              <a:rPr lang="en-IN" b="0" i="0" dirty="0" err="1">
                <a:solidFill>
                  <a:srgbClr val="242424"/>
                </a:solidFill>
                <a:effectLst/>
                <a:latin typeface="source-serif-pro"/>
              </a:rPr>
              <a:t>GloVe</a:t>
            </a:r>
            <a:r>
              <a:rPr lang="en-IN" b="0" i="0" dirty="0">
                <a:solidFill>
                  <a:srgbClr val="242424"/>
                </a:solidFill>
                <a:effectLst/>
                <a:latin typeface="source-serif-pro"/>
              </a:rPr>
              <a:t> architecture. </a:t>
            </a:r>
            <a:r>
              <a:rPr lang="en-IN" dirty="0"/>
              <a:t>The word2vec architecture is a neural network model that learns to predict the context of a word based on its surrounding words.</a:t>
            </a:r>
          </a:p>
        </p:txBody>
      </p:sp>
    </p:spTree>
    <p:extLst>
      <p:ext uri="{BB962C8B-B14F-4D97-AF65-F5344CB8AC3E}">
        <p14:creationId xmlns:p14="http://schemas.microsoft.com/office/powerpoint/2010/main" val="23849863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E9C1B6-FCEE-724C-546C-EE6901ED8B0B}"/>
              </a:ext>
            </a:extLst>
          </p:cNvPr>
          <p:cNvSpPr txBox="1"/>
          <p:nvPr/>
        </p:nvSpPr>
        <p:spPr>
          <a:xfrm>
            <a:off x="480906" y="614913"/>
            <a:ext cx="4346347" cy="584775"/>
          </a:xfrm>
          <a:prstGeom prst="rect">
            <a:avLst/>
          </a:prstGeom>
          <a:noFill/>
        </p:spPr>
        <p:txBody>
          <a:bodyPr wrap="square">
            <a:spAutoFit/>
          </a:bodyPr>
          <a:lstStyle/>
          <a:p>
            <a:r>
              <a:rPr lang="en-IN" sz="3200" b="1" dirty="0">
                <a:solidFill>
                  <a:srgbClr val="FF0000"/>
                </a:solidFill>
              </a:rPr>
              <a:t>Chunking</a:t>
            </a:r>
          </a:p>
        </p:txBody>
      </p:sp>
      <p:sp>
        <p:nvSpPr>
          <p:cNvPr id="4" name="TextBox 3">
            <a:extLst>
              <a:ext uri="{FF2B5EF4-FFF2-40B4-BE49-F238E27FC236}">
                <a16:creationId xmlns:a16="http://schemas.microsoft.com/office/drawing/2014/main" id="{833CE32E-FC56-EE7E-2AA9-E21E9276323A}"/>
              </a:ext>
            </a:extLst>
          </p:cNvPr>
          <p:cNvSpPr txBox="1"/>
          <p:nvPr/>
        </p:nvSpPr>
        <p:spPr>
          <a:xfrm>
            <a:off x="379306" y="1385992"/>
            <a:ext cx="8712200" cy="400110"/>
          </a:xfrm>
          <a:prstGeom prst="rect">
            <a:avLst/>
          </a:prstGeom>
          <a:noFill/>
        </p:spPr>
        <p:txBody>
          <a:bodyPr wrap="square">
            <a:spAutoFit/>
          </a:bodyPr>
          <a:lstStyle>
            <a:defPPr>
              <a:defRPr lang="en-US"/>
            </a:defPPr>
            <a:lvl1pPr>
              <a:defRPr sz="3200" b="1">
                <a:solidFill>
                  <a:srgbClr val="FF0000"/>
                </a:solidFill>
              </a:defRPr>
            </a:lvl1pPr>
          </a:lstStyle>
          <a:p>
            <a:r>
              <a:rPr lang="en-IN" sz="2000" dirty="0">
                <a:solidFill>
                  <a:schemeClr val="accent1"/>
                </a:solidFill>
              </a:rPr>
              <a:t>flukegpt\document-sync\src\egrid\DelphiEgrid\HandleAllBlobFunc\prep.py</a:t>
            </a:r>
          </a:p>
        </p:txBody>
      </p:sp>
      <p:sp>
        <p:nvSpPr>
          <p:cNvPr id="5" name="TextBox 4">
            <a:extLst>
              <a:ext uri="{FF2B5EF4-FFF2-40B4-BE49-F238E27FC236}">
                <a16:creationId xmlns:a16="http://schemas.microsoft.com/office/drawing/2014/main" id="{6F52BE5E-645C-5FC4-C246-4CF1A6DC58D6}"/>
              </a:ext>
            </a:extLst>
          </p:cNvPr>
          <p:cNvSpPr txBox="1"/>
          <p:nvPr/>
        </p:nvSpPr>
        <p:spPr>
          <a:xfrm>
            <a:off x="963642" y="3305813"/>
            <a:ext cx="3380874" cy="1477328"/>
          </a:xfrm>
          <a:prstGeom prst="rect">
            <a:avLst/>
          </a:prstGeom>
          <a:noFill/>
        </p:spPr>
        <p:txBody>
          <a:bodyPr wrap="square">
            <a:spAutoFit/>
          </a:bodyPr>
          <a:lstStyle/>
          <a:p>
            <a:r>
              <a:rPr lang="en-IN" dirty="0"/>
              <a:t>5 sentences for one chunk </a:t>
            </a:r>
          </a:p>
          <a:p>
            <a:endParaRPr lang="en-IN" dirty="0"/>
          </a:p>
          <a:p>
            <a:r>
              <a:rPr lang="en-IN" dirty="0"/>
              <a:t>And 5 chunks for one question</a:t>
            </a:r>
          </a:p>
          <a:p>
            <a:endParaRPr lang="en-IN" dirty="0"/>
          </a:p>
          <a:p>
            <a:r>
              <a:rPr lang="en-IN" dirty="0"/>
              <a:t>16000 tokens</a:t>
            </a:r>
          </a:p>
        </p:txBody>
      </p:sp>
    </p:spTree>
    <p:extLst>
      <p:ext uri="{BB962C8B-B14F-4D97-AF65-F5344CB8AC3E}">
        <p14:creationId xmlns:p14="http://schemas.microsoft.com/office/powerpoint/2010/main" val="2805209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5DF2F315-D5D5-FFFF-CB1F-B89DA9F0D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27" y="1168437"/>
            <a:ext cx="6470584" cy="300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D9D27C-77C1-3F38-0A39-D7F6619D322A}"/>
              </a:ext>
            </a:extLst>
          </p:cNvPr>
          <p:cNvSpPr txBox="1"/>
          <p:nvPr/>
        </p:nvSpPr>
        <p:spPr>
          <a:xfrm>
            <a:off x="440266" y="4315415"/>
            <a:ext cx="10200818" cy="2031325"/>
          </a:xfrm>
          <a:prstGeom prst="rect">
            <a:avLst/>
          </a:prstGeom>
          <a:noFill/>
        </p:spPr>
        <p:txBody>
          <a:bodyPr wrap="square">
            <a:spAutoFit/>
          </a:bodyPr>
          <a:lstStyle/>
          <a:p>
            <a:r>
              <a:rPr lang="en-IN" b="0" i="0" dirty="0">
                <a:solidFill>
                  <a:srgbClr val="161616"/>
                </a:solidFill>
                <a:effectLst/>
                <a:latin typeface="Segoe UI" panose="020B0502040204020203" pitchFamily="34" charset="0"/>
              </a:rPr>
              <a:t>An embedding is a special format of data representation that can be easily utilized by machine learning models and algorithms. The embedding is an information dense representation of the semantic meaning of a piece of text. Each embedding is a vector of floating point numbers, such that the distance between two embeddings in the vector space is correlated with semantic similarity between two inputs in the original format. For example, if two texts are similar, then their vector representations should also be similar. Embeddings power vector similarity search in Azure Databases such as </a:t>
            </a:r>
            <a:r>
              <a:rPr lang="en-IN" b="0" i="0" u="none" strike="noStrike" dirty="0">
                <a:effectLst/>
                <a:latin typeface="Segoe UI" panose="020B0502040204020203" pitchFamily="34" charset="0"/>
                <a:hlinkClick r:id="rId3"/>
              </a:rPr>
              <a:t>Azure Cosmos DB for MongoDB </a:t>
            </a:r>
            <a:r>
              <a:rPr lang="en-IN" b="0" i="0" u="none" strike="noStrike" dirty="0" err="1">
                <a:effectLst/>
                <a:latin typeface="Segoe UI" panose="020B0502040204020203" pitchFamily="34" charset="0"/>
                <a:hlinkClick r:id="rId3"/>
              </a:rPr>
              <a:t>vCore</a:t>
            </a:r>
            <a:r>
              <a:rPr lang="en-IN" b="0" i="0" dirty="0">
                <a:solidFill>
                  <a:srgbClr val="161616"/>
                </a:solidFill>
                <a:effectLst/>
                <a:latin typeface="Segoe UI" panose="020B0502040204020203" pitchFamily="34" charset="0"/>
              </a:rPr>
              <a:t>.</a:t>
            </a:r>
            <a:endParaRPr lang="en-IN" dirty="0"/>
          </a:p>
        </p:txBody>
      </p:sp>
      <p:sp>
        <p:nvSpPr>
          <p:cNvPr id="5" name="TextBox 4">
            <a:extLst>
              <a:ext uri="{FF2B5EF4-FFF2-40B4-BE49-F238E27FC236}">
                <a16:creationId xmlns:a16="http://schemas.microsoft.com/office/drawing/2014/main" id="{A65414A1-1875-625C-22AA-5798677448F7}"/>
              </a:ext>
            </a:extLst>
          </p:cNvPr>
          <p:cNvSpPr txBox="1"/>
          <p:nvPr/>
        </p:nvSpPr>
        <p:spPr>
          <a:xfrm>
            <a:off x="315227" y="160597"/>
            <a:ext cx="6097604" cy="369332"/>
          </a:xfrm>
          <a:prstGeom prst="rect">
            <a:avLst/>
          </a:prstGeom>
          <a:noFill/>
        </p:spPr>
        <p:txBody>
          <a:bodyPr wrap="square">
            <a:spAutoFit/>
          </a:bodyPr>
          <a:lstStyle/>
          <a:p>
            <a:pPr algn="l"/>
            <a:r>
              <a:rPr lang="en-IN" b="1" i="0" dirty="0">
                <a:solidFill>
                  <a:srgbClr val="161616"/>
                </a:solidFill>
                <a:effectLst/>
                <a:latin typeface="Segoe UI" panose="020B0502040204020203" pitchFamily="34" charset="0"/>
              </a:rPr>
              <a:t>embeddings with Azure OpenAI</a:t>
            </a:r>
          </a:p>
        </p:txBody>
      </p:sp>
    </p:spTree>
    <p:extLst>
      <p:ext uri="{BB962C8B-B14F-4D97-AF65-F5344CB8AC3E}">
        <p14:creationId xmlns:p14="http://schemas.microsoft.com/office/powerpoint/2010/main" val="197745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5418C-EC02-E491-8E94-8958249151CF}"/>
              </a:ext>
            </a:extLst>
          </p:cNvPr>
          <p:cNvPicPr>
            <a:picLocks noChangeAspect="1"/>
          </p:cNvPicPr>
          <p:nvPr/>
        </p:nvPicPr>
        <p:blipFill>
          <a:blip r:embed="rId2"/>
          <a:stretch>
            <a:fillRect/>
          </a:stretch>
        </p:blipFill>
        <p:spPr>
          <a:xfrm>
            <a:off x="1111910" y="606055"/>
            <a:ext cx="8845285" cy="3455715"/>
          </a:xfrm>
          <a:prstGeom prst="rect">
            <a:avLst/>
          </a:prstGeom>
        </p:spPr>
      </p:pic>
      <p:sp>
        <p:nvSpPr>
          <p:cNvPr id="6" name="Rectangle 5">
            <a:extLst>
              <a:ext uri="{FF2B5EF4-FFF2-40B4-BE49-F238E27FC236}">
                <a16:creationId xmlns:a16="http://schemas.microsoft.com/office/drawing/2014/main" id="{DB7DCA63-5D85-F041-5D7C-3CDC78121D28}"/>
              </a:ext>
            </a:extLst>
          </p:cNvPr>
          <p:cNvSpPr>
            <a:spLocks noChangeArrowheads="1"/>
          </p:cNvSpPr>
          <p:nvPr/>
        </p:nvSpPr>
        <p:spPr bwMode="auto">
          <a:xfrm>
            <a:off x="629294" y="4866950"/>
            <a:ext cx="10564662"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4096 is default token limitation. The </a:t>
            </a:r>
            <a:r>
              <a:rPr kumimoji="0" lang="en-US" altLang="en-US" sz="1800" b="0" i="0" u="none" strike="noStrike" cap="none" normalizeH="0" baseline="0" dirty="0" err="1">
                <a:ln>
                  <a:noFill/>
                </a:ln>
                <a:solidFill>
                  <a:schemeClr val="tx1"/>
                </a:solidFill>
                <a:effectLst/>
                <a:latin typeface="Arial" panose="020B0604020202020204" pitchFamily="34" charset="0"/>
              </a:rPr>
              <a:t>flukeGPT</a:t>
            </a:r>
            <a:r>
              <a:rPr kumimoji="0" lang="en-US" altLang="en-US" sz="1800" b="0" i="0" u="none" strike="noStrike" cap="none" normalizeH="0" baseline="0" dirty="0">
                <a:ln>
                  <a:noFill/>
                </a:ln>
                <a:solidFill>
                  <a:schemeClr val="tx1"/>
                </a:solidFill>
                <a:effectLst/>
                <a:latin typeface="Arial" panose="020B0604020202020204" pitchFamily="34" charset="0"/>
              </a:rPr>
              <a:t> model </a:t>
            </a:r>
            <a:r>
              <a:rPr lang="en-US" altLang="en-US" dirty="0"/>
              <a:t>used 16000 tokens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Which must include Input chunk size, output and prompt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Chunk size </a:t>
            </a:r>
            <a:r>
              <a:rPr lang="en-US" altLang="en-US" dirty="0" err="1"/>
              <a:t>i.e</a:t>
            </a:r>
            <a:r>
              <a:rPr lang="en-US" altLang="en-US" dirty="0"/>
              <a:t> the maximum letters or words = 1536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Chunk overlap</a:t>
            </a:r>
            <a:r>
              <a:rPr lang="en-US" altLang="en-US" dirty="0"/>
              <a:t> = 200 </a:t>
            </a:r>
            <a:r>
              <a:rPr lang="en-US" altLang="en-US" dirty="0" err="1"/>
              <a:t>i.e</a:t>
            </a:r>
            <a:r>
              <a:rPr lang="en-US" altLang="en-US" dirty="0"/>
              <a:t> max letters can be repeated in previous chunk and current chunk.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91811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5377C-74FB-C253-1820-81E9FF0A1F0A}"/>
              </a:ext>
            </a:extLst>
          </p:cNvPr>
          <p:cNvPicPr>
            <a:picLocks noChangeAspect="1"/>
          </p:cNvPicPr>
          <p:nvPr/>
        </p:nvPicPr>
        <p:blipFill>
          <a:blip r:embed="rId2"/>
          <a:stretch>
            <a:fillRect/>
          </a:stretch>
        </p:blipFill>
        <p:spPr>
          <a:xfrm>
            <a:off x="707759" y="1263222"/>
            <a:ext cx="9821915" cy="4656315"/>
          </a:xfrm>
          <a:prstGeom prst="rect">
            <a:avLst/>
          </a:prstGeom>
        </p:spPr>
      </p:pic>
      <p:sp>
        <p:nvSpPr>
          <p:cNvPr id="5" name="TextBox 4">
            <a:extLst>
              <a:ext uri="{FF2B5EF4-FFF2-40B4-BE49-F238E27FC236}">
                <a16:creationId xmlns:a16="http://schemas.microsoft.com/office/drawing/2014/main" id="{6DB972C5-C287-6DB2-0BA6-877F83360B13}"/>
              </a:ext>
            </a:extLst>
          </p:cNvPr>
          <p:cNvSpPr txBox="1"/>
          <p:nvPr/>
        </p:nvSpPr>
        <p:spPr>
          <a:xfrm>
            <a:off x="254000" y="776069"/>
            <a:ext cx="10445817" cy="646331"/>
          </a:xfrm>
          <a:prstGeom prst="rect">
            <a:avLst/>
          </a:prstGeom>
          <a:noFill/>
        </p:spPr>
        <p:txBody>
          <a:bodyPr wrap="square">
            <a:spAutoFit/>
          </a:bodyPr>
          <a:lstStyle/>
          <a:p>
            <a:r>
              <a:rPr lang="en-IN" dirty="0"/>
              <a:t>https://techcommunity.microsoft.com/t5/ai-azure-ai-services-blog/revolutionize-your-enterprise-data-with-chatgpt-next-gen-apps-w/ba-p/3762087</a:t>
            </a:r>
          </a:p>
        </p:txBody>
      </p:sp>
      <p:sp>
        <p:nvSpPr>
          <p:cNvPr id="7" name="TextBox 6">
            <a:extLst>
              <a:ext uri="{FF2B5EF4-FFF2-40B4-BE49-F238E27FC236}">
                <a16:creationId xmlns:a16="http://schemas.microsoft.com/office/drawing/2014/main" id="{A91CEA73-CAB3-B88B-4A58-6F695BEBC006}"/>
              </a:ext>
            </a:extLst>
          </p:cNvPr>
          <p:cNvSpPr txBox="1"/>
          <p:nvPr/>
        </p:nvSpPr>
        <p:spPr>
          <a:xfrm>
            <a:off x="254000" y="292132"/>
            <a:ext cx="11531600" cy="369332"/>
          </a:xfrm>
          <a:prstGeom prst="rect">
            <a:avLst/>
          </a:prstGeom>
          <a:noFill/>
        </p:spPr>
        <p:txBody>
          <a:bodyPr wrap="square">
            <a:spAutoFit/>
          </a:bodyPr>
          <a:lstStyle/>
          <a:p>
            <a:r>
              <a:rPr lang="en-IN" b="1" i="0" dirty="0">
                <a:solidFill>
                  <a:srgbClr val="333333"/>
                </a:solidFill>
                <a:effectLst/>
                <a:latin typeface="SegoeUI"/>
              </a:rPr>
              <a:t>Revolutionize your Enterprise Data with </a:t>
            </a:r>
            <a:r>
              <a:rPr lang="en-IN" b="1" i="0" dirty="0" err="1">
                <a:solidFill>
                  <a:srgbClr val="333333"/>
                </a:solidFill>
                <a:effectLst/>
                <a:latin typeface="SegoeUI"/>
              </a:rPr>
              <a:t>ChatGPT</a:t>
            </a:r>
            <a:r>
              <a:rPr lang="en-IN" b="1" i="0" dirty="0">
                <a:solidFill>
                  <a:srgbClr val="333333"/>
                </a:solidFill>
                <a:effectLst/>
                <a:latin typeface="SegoeUI"/>
              </a:rPr>
              <a:t>: Next-gen Apps w/ Azure OpenAI and Cognitive Search</a:t>
            </a:r>
            <a:endParaRPr lang="en-IN" b="1" dirty="0"/>
          </a:p>
        </p:txBody>
      </p:sp>
    </p:spTree>
    <p:extLst>
      <p:ext uri="{BB962C8B-B14F-4D97-AF65-F5344CB8AC3E}">
        <p14:creationId xmlns:p14="http://schemas.microsoft.com/office/powerpoint/2010/main" val="1257858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0B3DC-05AE-05DD-B92D-7BCAD5B4FCB2}"/>
              </a:ext>
            </a:extLst>
          </p:cNvPr>
          <p:cNvPicPr>
            <a:picLocks noChangeAspect="1"/>
          </p:cNvPicPr>
          <p:nvPr/>
        </p:nvPicPr>
        <p:blipFill>
          <a:blip r:embed="rId2"/>
          <a:stretch>
            <a:fillRect/>
          </a:stretch>
        </p:blipFill>
        <p:spPr>
          <a:xfrm>
            <a:off x="1079350" y="2158259"/>
            <a:ext cx="5816899" cy="2197213"/>
          </a:xfrm>
          <a:prstGeom prst="rect">
            <a:avLst/>
          </a:prstGeom>
        </p:spPr>
      </p:pic>
      <p:sp>
        <p:nvSpPr>
          <p:cNvPr id="5" name="TextBox 4">
            <a:extLst>
              <a:ext uri="{FF2B5EF4-FFF2-40B4-BE49-F238E27FC236}">
                <a16:creationId xmlns:a16="http://schemas.microsoft.com/office/drawing/2014/main" id="{A1E05D6F-ABB1-8D51-4B1E-A297EA92FF90}"/>
              </a:ext>
            </a:extLst>
          </p:cNvPr>
          <p:cNvSpPr txBox="1"/>
          <p:nvPr/>
        </p:nvSpPr>
        <p:spPr>
          <a:xfrm>
            <a:off x="609598" y="692835"/>
            <a:ext cx="9055101" cy="954107"/>
          </a:xfrm>
          <a:prstGeom prst="rect">
            <a:avLst/>
          </a:prstGeom>
          <a:noFill/>
        </p:spPr>
        <p:txBody>
          <a:bodyPr wrap="square">
            <a:spAutoFit/>
          </a:bodyPr>
          <a:lstStyle/>
          <a:p>
            <a:r>
              <a:rPr lang="en-IN" sz="2800" dirty="0"/>
              <a:t>https://learn.microsoft.com/en-us/azure/search/search-blob-storage-integration</a:t>
            </a:r>
          </a:p>
        </p:txBody>
      </p:sp>
      <p:sp>
        <p:nvSpPr>
          <p:cNvPr id="7" name="TextBox 6">
            <a:extLst>
              <a:ext uri="{FF2B5EF4-FFF2-40B4-BE49-F238E27FC236}">
                <a16:creationId xmlns:a16="http://schemas.microsoft.com/office/drawing/2014/main" id="{3C9A0A9A-FD30-4CEA-F71D-577D77F5FF24}"/>
              </a:ext>
            </a:extLst>
          </p:cNvPr>
          <p:cNvSpPr txBox="1"/>
          <p:nvPr/>
        </p:nvSpPr>
        <p:spPr>
          <a:xfrm>
            <a:off x="7213600" y="2558534"/>
            <a:ext cx="4368800" cy="923330"/>
          </a:xfrm>
          <a:prstGeom prst="rect">
            <a:avLst/>
          </a:prstGeom>
          <a:noFill/>
        </p:spPr>
        <p:txBody>
          <a:bodyPr wrap="square">
            <a:spAutoFit/>
          </a:bodyPr>
          <a:lstStyle/>
          <a:p>
            <a:r>
              <a:rPr lang="en-IN" dirty="0">
                <a:solidFill>
                  <a:srgbClr val="FF0000"/>
                </a:solidFill>
              </a:rPr>
              <a:t>cognitive search storage</a:t>
            </a:r>
          </a:p>
          <a:p>
            <a:endParaRPr lang="en-IN" dirty="0">
              <a:solidFill>
                <a:srgbClr val="FF0000"/>
              </a:solidFill>
            </a:endParaRPr>
          </a:p>
          <a:p>
            <a:r>
              <a:rPr lang="en-IN" dirty="0">
                <a:solidFill>
                  <a:srgbClr val="FF0000"/>
                </a:solidFill>
              </a:rPr>
              <a:t>does cognitive search has its own memory</a:t>
            </a:r>
          </a:p>
        </p:txBody>
      </p:sp>
      <p:pic>
        <p:nvPicPr>
          <p:cNvPr id="9" name="Picture 8">
            <a:extLst>
              <a:ext uri="{FF2B5EF4-FFF2-40B4-BE49-F238E27FC236}">
                <a16:creationId xmlns:a16="http://schemas.microsoft.com/office/drawing/2014/main" id="{375209BE-EB53-5EDA-1DF4-77669B6C460C}"/>
              </a:ext>
            </a:extLst>
          </p:cNvPr>
          <p:cNvPicPr>
            <a:picLocks noChangeAspect="1"/>
          </p:cNvPicPr>
          <p:nvPr/>
        </p:nvPicPr>
        <p:blipFill>
          <a:blip r:embed="rId3"/>
          <a:stretch>
            <a:fillRect/>
          </a:stretch>
        </p:blipFill>
        <p:spPr>
          <a:xfrm>
            <a:off x="507832" y="4866789"/>
            <a:ext cx="6528135" cy="1511378"/>
          </a:xfrm>
          <a:prstGeom prst="rect">
            <a:avLst/>
          </a:prstGeom>
        </p:spPr>
      </p:pic>
      <p:sp>
        <p:nvSpPr>
          <p:cNvPr id="4" name="TextBox 3">
            <a:extLst>
              <a:ext uri="{FF2B5EF4-FFF2-40B4-BE49-F238E27FC236}">
                <a16:creationId xmlns:a16="http://schemas.microsoft.com/office/drawing/2014/main" id="{6232847F-18CC-4B0E-1A09-DAF3084F39C8}"/>
              </a:ext>
            </a:extLst>
          </p:cNvPr>
          <p:cNvSpPr txBox="1"/>
          <p:nvPr/>
        </p:nvSpPr>
        <p:spPr>
          <a:xfrm>
            <a:off x="7507705" y="4066735"/>
            <a:ext cx="3506002" cy="2031325"/>
          </a:xfrm>
          <a:prstGeom prst="rect">
            <a:avLst/>
          </a:prstGeom>
          <a:noFill/>
        </p:spPr>
        <p:txBody>
          <a:bodyPr wrap="square">
            <a:spAutoFit/>
          </a:bodyPr>
          <a:lstStyle/>
          <a:p>
            <a:r>
              <a:rPr lang="en-IN" dirty="0"/>
              <a:t>https://www.softwaresolved.com/blog/how-does-azure-cognitive-search-work#:~:text=The%20main%20components%20of%20Azure,a%20manual%20or%20automated%20process.</a:t>
            </a:r>
          </a:p>
        </p:txBody>
      </p:sp>
    </p:spTree>
    <p:extLst>
      <p:ext uri="{BB962C8B-B14F-4D97-AF65-F5344CB8AC3E}">
        <p14:creationId xmlns:p14="http://schemas.microsoft.com/office/powerpoint/2010/main" val="35698961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F88602-0799-BF9D-726C-C744164DFADC}"/>
              </a:ext>
            </a:extLst>
          </p:cNvPr>
          <p:cNvPicPr>
            <a:picLocks noChangeAspect="1"/>
          </p:cNvPicPr>
          <p:nvPr/>
        </p:nvPicPr>
        <p:blipFill>
          <a:blip r:embed="rId2"/>
          <a:stretch>
            <a:fillRect/>
          </a:stretch>
        </p:blipFill>
        <p:spPr>
          <a:xfrm>
            <a:off x="485360" y="454933"/>
            <a:ext cx="8812644" cy="4942141"/>
          </a:xfrm>
          <a:prstGeom prst="rect">
            <a:avLst/>
          </a:prstGeom>
        </p:spPr>
      </p:pic>
      <p:sp>
        <p:nvSpPr>
          <p:cNvPr id="5" name="TextBox 4">
            <a:extLst>
              <a:ext uri="{FF2B5EF4-FFF2-40B4-BE49-F238E27FC236}">
                <a16:creationId xmlns:a16="http://schemas.microsoft.com/office/drawing/2014/main" id="{FE3A2D85-1361-8FCF-C088-400CE8B8BC70}"/>
              </a:ext>
            </a:extLst>
          </p:cNvPr>
          <p:cNvSpPr txBox="1"/>
          <p:nvPr/>
        </p:nvSpPr>
        <p:spPr>
          <a:xfrm>
            <a:off x="775636" y="5756736"/>
            <a:ext cx="6097604" cy="646331"/>
          </a:xfrm>
          <a:prstGeom prst="rect">
            <a:avLst/>
          </a:prstGeom>
          <a:noFill/>
        </p:spPr>
        <p:txBody>
          <a:bodyPr wrap="square">
            <a:spAutoFit/>
          </a:bodyPr>
          <a:lstStyle/>
          <a:p>
            <a:r>
              <a:rPr lang="en-IN" dirty="0">
                <a:hlinkClick r:id="rId3"/>
              </a:rPr>
              <a:t>Getting started with semantic search | by David </a:t>
            </a:r>
            <a:r>
              <a:rPr lang="en-IN" dirty="0" err="1">
                <a:hlinkClick r:id="rId3"/>
              </a:rPr>
              <a:t>Mezzetti</a:t>
            </a:r>
            <a:r>
              <a:rPr lang="en-IN" dirty="0">
                <a:hlinkClick r:id="rId3"/>
              </a:rPr>
              <a:t> | </a:t>
            </a:r>
            <a:r>
              <a:rPr lang="en-IN" dirty="0" err="1">
                <a:hlinkClick r:id="rId3"/>
              </a:rPr>
              <a:t>NeuML</a:t>
            </a:r>
            <a:r>
              <a:rPr lang="en-IN" dirty="0">
                <a:hlinkClick r:id="rId3"/>
              </a:rPr>
              <a:t> | Medium</a:t>
            </a:r>
            <a:endParaRPr lang="en-IN" dirty="0"/>
          </a:p>
        </p:txBody>
      </p:sp>
    </p:spTree>
    <p:extLst>
      <p:ext uri="{BB962C8B-B14F-4D97-AF65-F5344CB8AC3E}">
        <p14:creationId xmlns:p14="http://schemas.microsoft.com/office/powerpoint/2010/main" val="85632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F16CBD-5DFC-FB45-E721-1306CDF577BD}"/>
              </a:ext>
            </a:extLst>
          </p:cNvPr>
          <p:cNvSpPr txBox="1"/>
          <p:nvPr/>
        </p:nvSpPr>
        <p:spPr>
          <a:xfrm>
            <a:off x="451757" y="152398"/>
            <a:ext cx="11092543" cy="6340197"/>
          </a:xfrm>
          <a:prstGeom prst="rect">
            <a:avLst/>
          </a:prstGeom>
          <a:noFill/>
        </p:spPr>
        <p:txBody>
          <a:bodyPr wrap="square">
            <a:spAutoFit/>
          </a:bodyPr>
          <a:lstStyle/>
          <a:p>
            <a:r>
              <a:rPr lang="en-IN" sz="1400" dirty="0"/>
              <a:t>[{'text': 'Pressure Controller/Calibrator Replacement Parts\</a:t>
            </a:r>
            <a:r>
              <a:rPr lang="en-IN" sz="1400" dirty="0" err="1"/>
              <a:t>nReplacement</a:t>
            </a:r>
            <a:r>
              <a:rPr lang="en-IN" sz="1400" dirty="0"/>
              <a:t> Parts\</a:t>
            </a:r>
            <a:r>
              <a:rPr lang="en-IN" sz="1400" dirty="0" err="1"/>
              <a:t>nThe</a:t>
            </a:r>
            <a:r>
              <a:rPr lang="en-IN" sz="1400" dirty="0"/>
              <a:t> Figures and Tables listed in this section show the part numbers of each replacement part or accessory for the Product.5 6\</a:t>
            </a:r>
            <a:r>
              <a:rPr lang="en-IN" sz="1400" dirty="0" err="1"/>
              <a:t>nMANIFOLD</a:t>
            </a:r>
            <a:r>
              <a:rPr lang="en-IN" sz="1400" dirty="0"/>
              <a:t>, PCM DOCK\n4326981\n4327009\</a:t>
            </a:r>
            <a:r>
              <a:rPr lang="en-IN" sz="1400" dirty="0" err="1"/>
              <a:t>nMANIFOLD</a:t>
            </a:r>
            <a:r>
              <a:rPr lang="en-IN" sz="1400" dirty="0"/>
              <a:t>, PMM DOCK\</a:t>
            </a:r>
            <a:r>
              <a:rPr lang="en-IN" sz="1400" dirty="0" err="1"/>
              <a:t>nTable</a:t>
            </a:r>
            <a:r>
              <a:rPr lang="en-IN" sz="1400" dirty="0"/>
              <a:t> 109.Replaceable Parts', 'type': 'paragraph'}, {'text': '\n\n\n\n8270A (not for 6270A)\</a:t>
            </a:r>
            <a:r>
              <a:rPr lang="en-IN" sz="1400" dirty="0" err="1"/>
              <a:t>nReplacement</a:t>
            </a:r>
            <a:r>
              <a:rPr lang="en-IN" sz="1400" dirty="0"/>
              <a:t> Manifold Kits are available that include the manifold, 2 guide bushings PN 4404143 and 5 </a:t>
            </a:r>
            <a:r>
              <a:rPr lang="en-IN" sz="1400" dirty="0" err="1"/>
              <a:t>o-rings</a:t>
            </a:r>
            <a:r>
              <a:rPr lang="en-IN" sz="1400" dirty="0"/>
              <a:t> PN 1785485.5032803 MNFLD-8270-NPT,REPLACEMENT MANIFOLD, 8270A, NPT 5032815 MNFLD-8270-BSP,REPLACEMENT MANIFOLD, 8270A, BSP 5032826 MNFLD-8270-SAE,REPLACEMENT MANIFOLD, 8270A, SAE\n151', 'type': 'paragraph'}, {'text': '&lt;tr&gt;&lt;</a:t>
            </a:r>
            <a:r>
              <a:rPr lang="en-IN" sz="1400" dirty="0" err="1"/>
              <a:t>th</a:t>
            </a:r>
            <a:r>
              <a:rPr lang="en-IN" sz="1400" dirty="0"/>
              <a:t>&gt;Reference Designator&lt;/</a:t>
            </a:r>
            <a:r>
              <a:rPr lang="en-IN" sz="1400" dirty="0" err="1"/>
              <a:t>th</a:t>
            </a:r>
            <a:r>
              <a:rPr lang="en-IN" sz="1400" dirty="0"/>
              <a:t>&gt;&lt;</a:t>
            </a:r>
            <a:r>
              <a:rPr lang="en-IN" sz="1400" dirty="0" err="1"/>
              <a:t>th</a:t>
            </a:r>
            <a:r>
              <a:rPr lang="en-IN" sz="1400" dirty="0"/>
              <a:t>&gt;Description&lt;/</a:t>
            </a:r>
            <a:r>
              <a:rPr lang="en-IN" sz="1400" dirty="0" err="1"/>
              <a:t>th</a:t>
            </a:r>
            <a:r>
              <a:rPr lang="en-IN" sz="1400" dirty="0"/>
              <a:t>&gt;&lt;</a:t>
            </a:r>
            <a:r>
              <a:rPr lang="en-IN" sz="1400" dirty="0" err="1"/>
              <a:t>th</a:t>
            </a:r>
            <a:r>
              <a:rPr lang="en-IN" sz="1400" dirty="0"/>
              <a:t>&gt;Part Number&lt;/</a:t>
            </a:r>
            <a:r>
              <a:rPr lang="en-IN" sz="1400" dirty="0" err="1"/>
              <a:t>th</a:t>
            </a:r>
            <a:r>
              <a:rPr lang="en-IN" sz="1400" dirty="0"/>
              <a:t>&gt;&lt;</a:t>
            </a:r>
            <a:r>
              <a:rPr lang="en-IN" sz="1400" dirty="0" err="1"/>
              <a:t>th</a:t>
            </a:r>
            <a:r>
              <a:rPr lang="en-IN" sz="1400" dirty="0"/>
              <a:t>&gt;Quantity&lt;/</a:t>
            </a:r>
            <a:r>
              <a:rPr lang="en-IN" sz="1400" dirty="0" err="1"/>
              <a:t>th</a:t>
            </a:r>
            <a:r>
              <a:rPr lang="en-IN" sz="1400" dirty="0"/>
              <a:t>&gt;&lt;/tr&gt;&lt;tr&gt;&lt;td&gt;</a:t>
            </a:r>
            <a:r>
              <a:rPr lang="en-IN" sz="1400" dirty="0">
                <a:highlight>
                  <a:srgbClr val="FFFF00"/>
                </a:highlight>
              </a:rPr>
              <a:t>1&lt;/td&gt;&lt;td&gt;Cable assembly,5 </a:t>
            </a:r>
            <a:r>
              <a:rPr lang="en-IN" sz="1400" dirty="0" err="1">
                <a:highlight>
                  <a:srgbClr val="FFFF00"/>
                </a:highlight>
              </a:rPr>
              <a:t>conductors,shielded</a:t>
            </a:r>
            <a:r>
              <a:rPr lang="en-IN" sz="1400" dirty="0">
                <a:highlight>
                  <a:srgbClr val="FFFF00"/>
                </a:highlight>
              </a:rPr>
              <a:t>, </a:t>
            </a:r>
            <a:r>
              <a:rPr lang="en-IN" sz="1400" dirty="0" err="1">
                <a:highlight>
                  <a:srgbClr val="FFFF00"/>
                </a:highlight>
              </a:rPr>
              <a:t>usb</a:t>
            </a:r>
            <a:r>
              <a:rPr lang="en-IN" sz="1400" dirty="0">
                <a:highlight>
                  <a:srgbClr val="FFFF00"/>
                </a:highlight>
              </a:rPr>
              <a:t> a-to-mini b, </a:t>
            </a:r>
            <a:r>
              <a:rPr lang="en-IN" sz="1400" dirty="0" err="1">
                <a:highlight>
                  <a:srgbClr val="FFFF00"/>
                </a:highlight>
              </a:rPr>
              <a:t>usb</a:t>
            </a:r>
            <a:r>
              <a:rPr lang="en-IN" sz="1400" dirty="0">
                <a:highlight>
                  <a:srgbClr val="FFFF00"/>
                </a:highlight>
              </a:rPr>
              <a:t> 2.0,0.8mtr&lt;/td&gt;&lt;td&gt;4563003&lt;/td&gt;&lt;td&gt;1</a:t>
            </a:r>
            <a:r>
              <a:rPr lang="en-IN" sz="1400" dirty="0"/>
              <a:t>&lt;/td&gt;&lt;/tr&gt;&lt;tr&gt;&lt;td&gt;</a:t>
            </a:r>
            <a:r>
              <a:rPr lang="en-IN" sz="1400" dirty="0">
                <a:highlight>
                  <a:srgbClr val="FFFF00"/>
                </a:highlight>
              </a:rPr>
              <a:t>2&lt;/td&gt;&lt;td&gt;Fuse 5x20mm, 2 AMP&lt;/td&gt;&lt;td&gt;1297149&lt;/td&gt;&lt;td&gt;1</a:t>
            </a:r>
            <a:r>
              <a:rPr lang="en-IN" sz="1400" dirty="0"/>
              <a:t>&lt;/td&gt;&lt;/tr&gt;&lt;tr&gt;&lt;td&gt;</a:t>
            </a:r>
            <a:r>
              <a:rPr lang="en-IN" sz="1400" dirty="0">
                <a:highlight>
                  <a:srgbClr val="FFFF00"/>
                </a:highlight>
              </a:rPr>
              <a:t>3&lt;/td&gt;&lt;td&gt;A :selected: Fuse Holder&lt;/td&gt;&lt;td&gt;</a:t>
            </a:r>
            <a:r>
              <a:rPr lang="en-IN" sz="1400" dirty="0">
                <a:solidFill>
                  <a:srgbClr val="FF0000"/>
                </a:solidFill>
                <a:highlight>
                  <a:srgbClr val="FFFF00"/>
                </a:highlight>
              </a:rPr>
              <a:t>4220903</a:t>
            </a:r>
            <a:r>
              <a:rPr lang="en-IN" sz="1400" dirty="0">
                <a:highlight>
                  <a:srgbClr val="FFFF00"/>
                </a:highlight>
              </a:rPr>
              <a:t>&lt;/td&gt;&lt;td&gt;1</a:t>
            </a:r>
            <a:r>
              <a:rPr lang="en-IN" sz="1400" dirty="0"/>
              <a:t>&lt;/td&gt;&lt;/tr&gt;&lt;tr&gt;&lt;td&gt;</a:t>
            </a:r>
            <a:r>
              <a:rPr lang="en-IN" sz="1400" dirty="0">
                <a:highlight>
                  <a:srgbClr val="00FF00"/>
                </a:highlight>
              </a:rPr>
              <a:t>4 - NPT\</a:t>
            </a:r>
            <a:r>
              <a:rPr lang="en-IN" sz="1400" dirty="0" err="1">
                <a:highlight>
                  <a:srgbClr val="00FF00"/>
                </a:highlight>
              </a:rPr>
              <a:t>n:</a:t>
            </a:r>
            <a:r>
              <a:rPr lang="en-IN" sz="1400" i="1" dirty="0" err="1">
                <a:solidFill>
                  <a:srgbClr val="FF0000"/>
                </a:solidFill>
                <a:highlight>
                  <a:srgbClr val="00FF00"/>
                </a:highlight>
              </a:rPr>
              <a:t>unselected</a:t>
            </a:r>
            <a:r>
              <a:rPr lang="en-IN" sz="1400" i="1" dirty="0">
                <a:solidFill>
                  <a:srgbClr val="FF0000"/>
                </a:solidFill>
                <a:highlight>
                  <a:srgbClr val="00FF00"/>
                </a:highlight>
              </a:rPr>
              <a:t>: :unselected</a:t>
            </a:r>
            <a:r>
              <a:rPr lang="en-IN" sz="1400" dirty="0">
                <a:highlight>
                  <a:srgbClr val="00FF00"/>
                </a:highlight>
              </a:rPr>
              <a:t>:&lt;/td&gt;&lt;td&gt;Port Manifold NPT&lt;/td&gt;&lt;td&gt;</a:t>
            </a:r>
            <a:r>
              <a:rPr lang="en-IN" sz="1400" dirty="0">
                <a:solidFill>
                  <a:srgbClr val="FF0000"/>
                </a:solidFill>
                <a:highlight>
                  <a:srgbClr val="00FF00"/>
                </a:highlight>
              </a:rPr>
              <a:t>4379983</a:t>
            </a:r>
            <a:r>
              <a:rPr lang="en-IN" sz="1400" dirty="0">
                <a:highlight>
                  <a:srgbClr val="00FF00"/>
                </a:highlight>
              </a:rPr>
              <a:t>&lt;/td&gt;&lt;td&gt;1</a:t>
            </a:r>
            <a:r>
              <a:rPr lang="en-IN" sz="1400" dirty="0"/>
              <a:t>&lt;/td&gt;&lt;/tr&gt;&lt;tr&gt;&lt;td&gt;</a:t>
            </a:r>
            <a:r>
              <a:rPr lang="en-IN" sz="1400" dirty="0">
                <a:highlight>
                  <a:srgbClr val="00FF00"/>
                </a:highlight>
              </a:rPr>
              <a:t>4 - BSP :</a:t>
            </a:r>
            <a:r>
              <a:rPr lang="en-IN" sz="1400" dirty="0">
                <a:solidFill>
                  <a:srgbClr val="FF0000"/>
                </a:solidFill>
                <a:highlight>
                  <a:srgbClr val="00FF00"/>
                </a:highlight>
              </a:rPr>
              <a:t>unselected:\</a:t>
            </a:r>
            <a:r>
              <a:rPr lang="en-IN" sz="1400" dirty="0" err="1">
                <a:solidFill>
                  <a:srgbClr val="FF0000"/>
                </a:solidFill>
                <a:highlight>
                  <a:srgbClr val="00FF00"/>
                </a:highlight>
              </a:rPr>
              <a:t>n:unselected</a:t>
            </a:r>
            <a:r>
              <a:rPr lang="en-IN" sz="1400" dirty="0">
                <a:highlight>
                  <a:srgbClr val="00FF00"/>
                </a:highlight>
              </a:rPr>
              <a:t>:&lt;/td&gt;&lt;td&gt;Port Manifold BSP&lt;/td&gt;&lt;td&gt;4379990</a:t>
            </a:r>
            <a:r>
              <a:rPr lang="en-IN" sz="1400" dirty="0"/>
              <a:t>&lt;/td&gt;&lt;td&gt;1&lt;/td&gt;&lt;/tr&gt;&lt;tr&gt;&lt;td&gt;</a:t>
            </a:r>
            <a:r>
              <a:rPr lang="en-IN" sz="1400" dirty="0">
                <a:highlight>
                  <a:srgbClr val="00FF00"/>
                </a:highlight>
              </a:rPr>
              <a:t>4 - SAE\</a:t>
            </a:r>
            <a:r>
              <a:rPr lang="en-IN" sz="1400" dirty="0" err="1">
                <a:highlight>
                  <a:srgbClr val="00FF00"/>
                </a:highlight>
              </a:rPr>
              <a:t>n:unselected</a:t>
            </a:r>
            <a:r>
              <a:rPr lang="en-IN" sz="1400" dirty="0">
                <a:highlight>
                  <a:srgbClr val="00FF00"/>
                </a:highlight>
              </a:rPr>
              <a:t>: :unselected:&lt;/td&gt;&lt;td&gt;Port Manifold 7/16-20&lt;/td&gt;&lt;td&gt;4454164</a:t>
            </a:r>
            <a:r>
              <a:rPr lang="en-IN" sz="1400" dirty="0"/>
              <a:t>&lt;/td&gt;&lt;td&gt;1&lt;/td&gt;&lt;/tr&gt;&lt;tr&gt;&lt;td&gt;</a:t>
            </a:r>
            <a:r>
              <a:rPr lang="en-IN" sz="1400" dirty="0">
                <a:highlight>
                  <a:srgbClr val="FFFF00"/>
                </a:highlight>
              </a:rPr>
              <a:t>7&lt;/td&gt;&lt;td&gt;Screw, M5-0.8 x 75mm,socket head cap,A2 </a:t>
            </a:r>
            <a:r>
              <a:rPr lang="en-IN" sz="1400" dirty="0" err="1">
                <a:highlight>
                  <a:srgbClr val="FFFF00"/>
                </a:highlight>
              </a:rPr>
              <a:t>SS,with</a:t>
            </a:r>
            <a:r>
              <a:rPr lang="en-IN" sz="1400" dirty="0">
                <a:highlight>
                  <a:srgbClr val="FFFF00"/>
                </a:highlight>
              </a:rPr>
              <a:t> nylon patch&lt;/td&gt;&lt;td&gt;4560793&lt;/td&gt;&lt;td&gt;4</a:t>
            </a:r>
            <a:r>
              <a:rPr lang="en-IN" sz="1400" dirty="0"/>
              <a:t>&lt;/td&gt;&lt;/tr&gt;&lt;tr&gt;&lt;td&gt;</a:t>
            </a:r>
            <a:r>
              <a:rPr lang="en-IN" sz="1400" dirty="0">
                <a:highlight>
                  <a:srgbClr val="FFFF00"/>
                </a:highlight>
              </a:rPr>
              <a:t>8&lt;/td&gt;&lt;td&gt;O-Ring 70 DUROM 0.176 in ID x 0.070 in W, BUNA&lt;/td&gt;&lt;td&gt;1785485&lt;/td&gt;&lt;td&gt;5</a:t>
            </a:r>
            <a:r>
              <a:rPr lang="en-IN" sz="1400" dirty="0"/>
              <a:t>&lt;/td&gt;&lt;/tr&gt;&lt;tr&gt;&lt;td&gt;9&lt;/td&gt;&lt;td&gt;Guide Bushing, Nylon&lt;/td&gt;&lt;td&gt;4404143&lt;/td&gt;&lt;td&gt;2&lt;/td&gt;&lt;/tr&gt;&lt;tr&gt;&lt;td&gt;10&lt;/td&gt;&lt;td&gt;Feet&lt;/td&gt;&lt;td&gt;868786&lt;/td&gt;&lt;td&gt;4&lt;/td&gt;&lt;/tr&gt;&lt;tr&gt;&lt;td&gt;11&lt;/td&gt;&lt;td&gt;Tilt Stand&lt;/td&gt;&lt;td&gt;2650711&lt;/td&gt;&lt;td&gt;2&lt;/td&gt;&lt;/tr&gt;&lt;tr&gt;&lt;td&gt;12&lt;/td&gt;&lt;td&gt;Handle, 3U Chassis&lt;/td&gt;&lt;td&gt;3468883&lt;/td&gt;&lt;td&gt;4&lt;/td&gt;&lt;/tr&gt;&lt;tr&gt;&lt;td&gt;13&lt;/td&gt;&lt;td&gt;M4 X 8, Low Profile Socket Cap Screw&lt;/td&gt;&lt;td&gt;4427128&lt;/td&gt;&lt;td&gt;20&lt;/td&gt;&lt;/tr&gt;&lt;tr&gt;&lt;td&gt;14&lt;/td&gt;&lt;td&gt;PMM Guide Rails&lt;/td&gt;&lt;td&gt;4420072&lt;/td&gt;&lt;td&gt;5&lt;/td&gt;&lt;/tr&gt;&lt;tr&gt;&lt;td&gt;15&lt;/td&gt;&lt;td&gt;M4 X 6 Flat Head Screw, Phillips&lt;/td&gt;&lt;td&gt;4398445&lt;/td&gt;&lt;td&gt;21&lt;/td&gt;&lt;/tr&gt;&lt;tr&gt;&lt;td&gt;16&lt;/td&gt;&lt;td&gt;Top Panel, Chassis&lt;/td&gt;&lt;td&gt;4420049&lt;/td&gt;&lt;td&gt;1&lt;/td&gt;&lt;/tr&gt;&lt;tr&gt;&lt;td&gt;17&lt;/td&gt;&lt;td&gt;Y6270, Rack Mount Kit, 19 In Width, 3u&lt;/td&gt;&lt;td&gt;4456631&lt;/td&gt;&lt;td&gt;1&lt;/td&gt;&lt;/tr&gt;&lt;tr&gt;&lt;td&gt;18&lt;/td&gt;&lt;td&gt;Cable Assembly, System Interface, Panel Mount to 3Pin&lt;/td&gt;&lt;td&gt;4530212&lt;/td&gt;&lt;td&gt;1&lt;/td&gt;&lt;/tr&gt;&lt;tr&gt;&lt;td&gt;19&lt;/td&gt;&lt;td&gt;Hex Jam Nut, System Cable Mount&lt;/td&gt;&lt;td&gt;4526953&lt;/td&gt;&lt;td&gt;1&lt;/td&gt;&lt;/tr&gt;&lt;tr&gt;&lt;td&gt;20&lt;/td&gt;&lt;td&gt;6270-7601,service </a:t>
            </a:r>
            <a:r>
              <a:rPr lang="en-IN" sz="1400" dirty="0" err="1"/>
              <a:t>pca</a:t>
            </a:r>
            <a:r>
              <a:rPr lang="en-IN" sz="1400" dirty="0"/>
              <a:t>, chassis, processor / communications - with software&lt;/td&gt;&lt;td&gt;4815126&lt;/td&gt;&lt;td&gt;1&lt;/td&gt;&lt;/tr&gt;&lt;tr&gt;&lt;td&gt;21&lt;/td&gt;&lt;td&gt;M3 X 6 Screw, Pan Head, Phillips #2, with Flat and Lock Washer&lt;/td&gt;&lt;td&gt;4556816&lt;/td&gt;&lt;td&gt;6&lt;/td&gt;&lt;/tr&gt;&lt;tr&gt;&lt;td&gt;22&lt;/td&gt;&lt;td&gt;Jack Screw, D-Sub&lt;/td&gt;&lt;td&gt;1610995&lt;/td&gt;&lt;td&gt;2&lt;/td&gt;&lt;/tr&gt;&lt;tr&gt;&lt;td&gt;23&lt;/td&gt;&lt;td&gt;Jack Screw, IEEE&lt;/td&gt;&lt;td&gt;836585&lt;/td&gt;&lt;td&gt;2&lt;/td&gt;&lt;/tr&gt;&lt;tr&gt;&lt;td&gt;24&lt;/td&gt;&lt;td&gt;#8 Split Lock Washer&lt;/td&gt;&lt;td&gt;4593424&lt;/td&gt;&lt;td&gt;2&lt;/td&gt;&lt;/tr&gt;&lt;tr&gt;&lt;td&gt;25&lt;/td&gt;&lt;td&gt;Cable Assembly, Switch Test, Jacks to Main PCA&lt;/td&gt;&lt;td&gt;4530201&lt;/td&gt;&lt;td&gt;1&lt;/td&gt;&lt;/tr&gt;&lt;tr&gt;&lt;td&gt;26&lt;/td&gt;&lt;td&gt;M4 X 6 Screw Flat Head, Phillips&lt;/td&gt;&lt;td&gt;4398445&lt;/td&gt;&lt;td&gt;2&lt;/td&gt;&lt;/tr&gt;', 'type': 'table'}]</a:t>
            </a:r>
          </a:p>
        </p:txBody>
      </p:sp>
    </p:spTree>
    <p:extLst>
      <p:ext uri="{BB962C8B-B14F-4D97-AF65-F5344CB8AC3E}">
        <p14:creationId xmlns:p14="http://schemas.microsoft.com/office/powerpoint/2010/main" val="26904902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DEAB8D-F7BC-68A4-6169-0FD99D948E41}"/>
              </a:ext>
            </a:extLst>
          </p:cNvPr>
          <p:cNvSpPr txBox="1"/>
          <p:nvPr/>
        </p:nvSpPr>
        <p:spPr>
          <a:xfrm>
            <a:off x="3048802" y="2554243"/>
            <a:ext cx="6097604" cy="1754326"/>
          </a:xfrm>
          <a:prstGeom prst="rect">
            <a:avLst/>
          </a:prstGeom>
          <a:noFill/>
        </p:spPr>
        <p:txBody>
          <a:bodyPr wrap="square">
            <a:spAutoFit/>
          </a:bodyPr>
          <a:lstStyle/>
          <a:p>
            <a:pPr algn="l"/>
            <a:r>
              <a:rPr lang="en-IN" b="1" i="0" dirty="0">
                <a:solidFill>
                  <a:srgbClr val="202124"/>
                </a:solidFill>
                <a:effectLst/>
                <a:latin typeface="Google Sans"/>
              </a:rPr>
              <a:t>What does stored procedure do?</a:t>
            </a:r>
            <a:endParaRPr lang="en-IN" b="1" i="0" dirty="0">
              <a:solidFill>
                <a:srgbClr val="202124"/>
              </a:solidFill>
              <a:effectLst/>
              <a:latin typeface="arial" panose="020B0604020202020204" pitchFamily="34" charset="0"/>
            </a:endParaRPr>
          </a:p>
          <a:p>
            <a:pPr algn="l"/>
            <a:r>
              <a:rPr lang="en-IN" b="0" i="0" dirty="0">
                <a:solidFill>
                  <a:srgbClr val="4D5156"/>
                </a:solidFill>
                <a:effectLst/>
                <a:latin typeface="Google Sans"/>
              </a:rPr>
              <a:t>What is a Stored Procedure? A stored procedure is </a:t>
            </a:r>
            <a:r>
              <a:rPr lang="en-IN" b="0" i="0" dirty="0">
                <a:solidFill>
                  <a:srgbClr val="040C28"/>
                </a:solidFill>
                <a:effectLst/>
                <a:latin typeface="Google Sans"/>
              </a:rPr>
              <a:t>a prepared SQL code that you can save, so the code can be reused over and over again</a:t>
            </a:r>
            <a:r>
              <a:rPr lang="en-IN" b="0" i="0" dirty="0">
                <a:solidFill>
                  <a:srgbClr val="4D5156"/>
                </a:solidFill>
                <a:effectLst/>
                <a:latin typeface="Google Sans"/>
              </a:rPr>
              <a:t>. So if you have an SQL query that you write over and over again, save it as a stored procedure, and then just call it to execute it.</a:t>
            </a:r>
            <a:endParaRPr lang="en-IN" b="0"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595996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A4AC71-3AAB-6D7A-792F-56D6BB9D62B2}"/>
              </a:ext>
            </a:extLst>
          </p:cNvPr>
          <p:cNvSpPr txBox="1"/>
          <p:nvPr/>
        </p:nvSpPr>
        <p:spPr>
          <a:xfrm>
            <a:off x="904772" y="605355"/>
            <a:ext cx="9750394" cy="5355312"/>
          </a:xfrm>
          <a:prstGeom prst="rect">
            <a:avLst/>
          </a:prstGeom>
          <a:noFill/>
        </p:spPr>
        <p:txBody>
          <a:bodyPr wrap="square">
            <a:spAutoFit/>
          </a:bodyPr>
          <a:lstStyle/>
          <a:p>
            <a:pPr rtl="0"/>
            <a:r>
              <a:rPr lang="en-IN" dirty="0"/>
              <a:t>AZURE_OPENAI_KEY=</a:t>
            </a:r>
          </a:p>
          <a:p>
            <a:pPr rtl="0"/>
            <a:r>
              <a:rPr lang="en-IN" dirty="0">
                <a:solidFill>
                  <a:srgbClr val="B6424C"/>
                </a:solidFill>
                <a:effectLst/>
              </a:rPr>
              <a:t>"b70d5bb07ae74d4c9caf6e76dc9acf03“</a:t>
            </a:r>
          </a:p>
          <a:p>
            <a:pPr rtl="0"/>
            <a:r>
              <a:rPr lang="en-IN" dirty="0"/>
              <a:t>“B70d5bb07ae74d4c9caf6e76dc9acf03</a:t>
            </a:r>
            <a:r>
              <a:rPr lang="en-IN" dirty="0">
                <a:solidFill>
                  <a:srgbClr val="B6424C"/>
                </a:solidFill>
              </a:rPr>
              <a:t>”</a:t>
            </a:r>
            <a:endParaRPr lang="en-IN" dirty="0"/>
          </a:p>
          <a:p>
            <a:pPr rtl="0"/>
            <a:r>
              <a:rPr lang="en-IN" dirty="0"/>
              <a:t>AZURE_OPENAI_ENDPOINT=</a:t>
            </a:r>
          </a:p>
          <a:p>
            <a:pPr rtl="0"/>
            <a:r>
              <a:rPr lang="en-IN" dirty="0">
                <a:solidFill>
                  <a:srgbClr val="B6424C"/>
                </a:solidFill>
                <a:effectLst/>
              </a:rPr>
              <a:t>"</a:t>
            </a:r>
            <a:r>
              <a:rPr lang="en-IN" dirty="0">
                <a:solidFill>
                  <a:srgbClr val="B6424C"/>
                </a:solidFill>
                <a:effectLst/>
                <a:hlinkClick r:id="rId2" tooltip="https://flukeflc.openai.azure.com/%22"/>
              </a:rPr>
              <a:t>https://flukeflc.openai.azure.com/“</a:t>
            </a:r>
            <a:endParaRPr lang="en-IN" dirty="0">
              <a:solidFill>
                <a:srgbClr val="B6424C"/>
              </a:solidFill>
              <a:effectLst/>
            </a:endParaRPr>
          </a:p>
          <a:p>
            <a:pPr rtl="0"/>
            <a:r>
              <a:rPr lang="en-IN" dirty="0"/>
              <a:t>https://flukeflc.openai.azure.com/</a:t>
            </a:r>
          </a:p>
          <a:p>
            <a:pPr rtl="0"/>
            <a:r>
              <a:rPr lang="en-IN" dirty="0"/>
              <a:t>AZURE_OPENAI_API_TYPE =</a:t>
            </a:r>
            <a:r>
              <a:rPr lang="en-IN" dirty="0">
                <a:solidFill>
                  <a:srgbClr val="B6424C"/>
                </a:solidFill>
                <a:effectLst/>
              </a:rPr>
              <a:t>"azure"</a:t>
            </a:r>
            <a:endParaRPr lang="en-IN" dirty="0"/>
          </a:p>
          <a:p>
            <a:pPr rtl="0"/>
            <a:r>
              <a:rPr lang="en-IN" dirty="0"/>
              <a:t>AZURE_OPENAI_API_VERSION=</a:t>
            </a:r>
            <a:r>
              <a:rPr lang="en-IN" dirty="0">
                <a:solidFill>
                  <a:srgbClr val="B6424C"/>
                </a:solidFill>
                <a:effectLst/>
              </a:rPr>
              <a:t>"2023-07-01-preview"</a:t>
            </a:r>
            <a:endParaRPr lang="en-IN" dirty="0"/>
          </a:p>
          <a:p>
            <a:pPr rtl="0"/>
            <a:r>
              <a:rPr lang="en-IN" dirty="0"/>
              <a:t>AZURE_OPENAI_DEPLOYMENT=</a:t>
            </a:r>
            <a:r>
              <a:rPr lang="en-IN" dirty="0">
                <a:solidFill>
                  <a:srgbClr val="B6424C"/>
                </a:solidFill>
                <a:effectLst/>
              </a:rPr>
              <a:t>"GPT-16k"</a:t>
            </a:r>
            <a:endParaRPr lang="en-IN" dirty="0"/>
          </a:p>
          <a:p>
            <a:pPr rtl="0"/>
            <a:r>
              <a:rPr lang="en-IN" b="1" dirty="0"/>
              <a:t>AZURE_OPENAI_EMBEDDING_DEPLOYMENT =</a:t>
            </a:r>
            <a:r>
              <a:rPr lang="en-IN" b="1" dirty="0">
                <a:solidFill>
                  <a:srgbClr val="B6424C"/>
                </a:solidFill>
                <a:effectLst/>
              </a:rPr>
              <a:t>"</a:t>
            </a:r>
            <a:r>
              <a:rPr lang="en-IN" b="1" dirty="0" err="1">
                <a:solidFill>
                  <a:srgbClr val="B6424C"/>
                </a:solidFill>
                <a:effectLst/>
              </a:rPr>
              <a:t>FlukeSiteGPTTextEmbedding</a:t>
            </a:r>
            <a:r>
              <a:rPr lang="en-IN" b="1" dirty="0">
                <a:solidFill>
                  <a:srgbClr val="B6424C"/>
                </a:solidFill>
                <a:effectLst/>
              </a:rPr>
              <a:t>"</a:t>
            </a:r>
            <a:endParaRPr lang="en-IN" b="1" dirty="0"/>
          </a:p>
          <a:p>
            <a:pPr rtl="0"/>
            <a:r>
              <a:rPr lang="en-IN" dirty="0"/>
              <a:t>SEARCH_ENDPOINT=</a:t>
            </a:r>
            <a:r>
              <a:rPr lang="en-IN" dirty="0">
                <a:solidFill>
                  <a:srgbClr val="B6424C"/>
                </a:solidFill>
                <a:effectLst/>
              </a:rPr>
              <a:t>"https://cog-flktsgpt-dev-eastus-001.search.windows.net"</a:t>
            </a:r>
            <a:endParaRPr lang="en-IN" dirty="0"/>
          </a:p>
          <a:p>
            <a:pPr rtl="0"/>
            <a:r>
              <a:rPr lang="en-IN" dirty="0"/>
              <a:t>SEARCH_API_KEY=</a:t>
            </a:r>
            <a:r>
              <a:rPr lang="en-IN" dirty="0">
                <a:solidFill>
                  <a:srgbClr val="B6424C"/>
                </a:solidFill>
                <a:effectLst/>
              </a:rPr>
              <a:t>"h9Fyqubw7azDRMxQosXCog80dPDZUXy0O9hwV1tWmMAzSeBRAaRC"</a:t>
            </a:r>
            <a:endParaRPr lang="en-IN" dirty="0"/>
          </a:p>
          <a:p>
            <a:pPr rtl="0"/>
            <a:r>
              <a:rPr lang="en-IN" b="1" dirty="0"/>
              <a:t>AZURE_SEARCH_INDEX=</a:t>
            </a:r>
            <a:r>
              <a:rPr lang="en-IN" b="1" dirty="0">
                <a:solidFill>
                  <a:srgbClr val="B6424C"/>
                </a:solidFill>
                <a:effectLst/>
              </a:rPr>
              <a:t>"</a:t>
            </a:r>
            <a:r>
              <a:rPr lang="en-IN" b="1" dirty="0" err="1">
                <a:solidFill>
                  <a:srgbClr val="B6424C"/>
                </a:solidFill>
                <a:effectLst/>
              </a:rPr>
              <a:t>flktsgptindexnonprod</a:t>
            </a:r>
            <a:r>
              <a:rPr lang="en-IN" b="1" dirty="0">
                <a:solidFill>
                  <a:srgbClr val="B6424C"/>
                </a:solidFill>
                <a:effectLst/>
              </a:rPr>
              <a:t>-comprehension"</a:t>
            </a:r>
            <a:endParaRPr lang="en-IN" b="1" dirty="0"/>
          </a:p>
          <a:p>
            <a:pPr rtl="0"/>
            <a:r>
              <a:rPr lang="en-IN" dirty="0"/>
              <a:t>AZURE_TENANT_ID=</a:t>
            </a:r>
            <a:r>
              <a:rPr lang="en-IN" dirty="0">
                <a:solidFill>
                  <a:srgbClr val="B6424C"/>
                </a:solidFill>
                <a:effectLst/>
              </a:rPr>
              <a:t>"0f634ac3-b39f-41a6-83ba-8f107876c692"</a:t>
            </a:r>
            <a:endParaRPr lang="en-IN" dirty="0"/>
          </a:p>
          <a:p>
            <a:pPr rtl="0"/>
            <a:r>
              <a:rPr lang="en-IN" dirty="0"/>
              <a:t>AZURE_SUBSCRIPTION_ID=</a:t>
            </a:r>
            <a:r>
              <a:rPr lang="en-IN" dirty="0">
                <a:solidFill>
                  <a:srgbClr val="B6424C"/>
                </a:solidFill>
                <a:effectLst/>
              </a:rPr>
              <a:t>"52a1d076-bbbf-422a-9bf7-95d61247be4b"</a:t>
            </a:r>
            <a:endParaRPr lang="en-IN" dirty="0"/>
          </a:p>
          <a:p>
            <a:pPr rtl="0"/>
            <a:r>
              <a:rPr lang="en-IN" dirty="0"/>
              <a:t>AZURE_SQL_ODBC_CONNECTIONSTRING=</a:t>
            </a:r>
            <a:r>
              <a:rPr lang="en-IN" dirty="0">
                <a:solidFill>
                  <a:srgbClr val="B6424C"/>
                </a:solidFill>
                <a:effectLst/>
              </a:rPr>
              <a:t>"Driver={ODBC Driver 18 for SQL Server};Server=tcp:db-flktsgpt-dev-001.database.windows.net,1433;Database=dbase-flktsgpt-dev-001;Uid=</a:t>
            </a:r>
            <a:r>
              <a:rPr lang="en-IN" dirty="0" err="1">
                <a:solidFill>
                  <a:srgbClr val="B6424C"/>
                </a:solidFill>
                <a:effectLst/>
              </a:rPr>
              <a:t>flktsdevadmin;Pwd</a:t>
            </a:r>
            <a:r>
              <a:rPr lang="en-IN" dirty="0">
                <a:solidFill>
                  <a:srgbClr val="B6424C"/>
                </a:solidFill>
                <a:effectLst/>
              </a:rPr>
              <a:t>=</a:t>
            </a:r>
            <a:r>
              <a:rPr lang="en-IN" dirty="0" err="1">
                <a:solidFill>
                  <a:srgbClr val="B6424C"/>
                </a:solidFill>
                <a:effectLst/>
              </a:rPr>
              <a:t>f!ktsd@vAdmin;Encrypt</a:t>
            </a:r>
            <a:r>
              <a:rPr lang="en-IN" dirty="0">
                <a:solidFill>
                  <a:srgbClr val="B6424C"/>
                </a:solidFill>
                <a:effectLst/>
              </a:rPr>
              <a:t>=</a:t>
            </a:r>
            <a:r>
              <a:rPr lang="en-IN" dirty="0" err="1">
                <a:solidFill>
                  <a:srgbClr val="B6424C"/>
                </a:solidFill>
                <a:effectLst/>
              </a:rPr>
              <a:t>yes;TrustServerCertificate</a:t>
            </a:r>
            <a:r>
              <a:rPr lang="en-IN" dirty="0">
                <a:solidFill>
                  <a:srgbClr val="B6424C"/>
                </a:solidFill>
                <a:effectLst/>
              </a:rPr>
              <a:t>=</a:t>
            </a:r>
            <a:r>
              <a:rPr lang="en-IN" dirty="0" err="1">
                <a:solidFill>
                  <a:srgbClr val="B6424C"/>
                </a:solidFill>
                <a:effectLst/>
              </a:rPr>
              <a:t>no;Connection</a:t>
            </a:r>
            <a:r>
              <a:rPr lang="en-IN" dirty="0">
                <a:solidFill>
                  <a:srgbClr val="B6424C"/>
                </a:solidFill>
                <a:effectLst/>
              </a:rPr>
              <a:t> Timeout=30;"</a:t>
            </a:r>
            <a:endParaRPr lang="en-IN" dirty="0"/>
          </a:p>
        </p:txBody>
      </p:sp>
      <p:sp>
        <p:nvSpPr>
          <p:cNvPr id="5" name="TextBox 4">
            <a:extLst>
              <a:ext uri="{FF2B5EF4-FFF2-40B4-BE49-F238E27FC236}">
                <a16:creationId xmlns:a16="http://schemas.microsoft.com/office/drawing/2014/main" id="{FFB71F1F-9A47-95AF-9CB1-3DE1FD93AE9C}"/>
              </a:ext>
            </a:extLst>
          </p:cNvPr>
          <p:cNvSpPr txBox="1"/>
          <p:nvPr/>
        </p:nvSpPr>
        <p:spPr>
          <a:xfrm>
            <a:off x="904773" y="5606314"/>
            <a:ext cx="6097604" cy="646331"/>
          </a:xfrm>
          <a:prstGeom prst="rect">
            <a:avLst/>
          </a:prstGeom>
          <a:noFill/>
        </p:spPr>
        <p:txBody>
          <a:bodyPr wrap="square">
            <a:spAutoFit/>
          </a:bodyPr>
          <a:lstStyle/>
          <a:p>
            <a:r>
              <a:rPr lang="en-IN" dirty="0"/>
              <a:t>What is text embedding, what is search index and what is cognitive search</a:t>
            </a:r>
          </a:p>
        </p:txBody>
      </p:sp>
    </p:spTree>
    <p:extLst>
      <p:ext uri="{BB962C8B-B14F-4D97-AF65-F5344CB8AC3E}">
        <p14:creationId xmlns:p14="http://schemas.microsoft.com/office/powerpoint/2010/main" val="25286482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05D92-4101-EE45-93B4-C74528E71EFB}"/>
              </a:ext>
            </a:extLst>
          </p:cNvPr>
          <p:cNvSpPr txBox="1"/>
          <p:nvPr/>
        </p:nvSpPr>
        <p:spPr>
          <a:xfrm>
            <a:off x="286352" y="1158058"/>
            <a:ext cx="6097604" cy="369332"/>
          </a:xfrm>
          <a:prstGeom prst="rect">
            <a:avLst/>
          </a:prstGeom>
          <a:noFill/>
        </p:spPr>
        <p:txBody>
          <a:bodyPr wrap="square">
            <a:spAutoFit/>
          </a:bodyPr>
          <a:lstStyle/>
          <a:p>
            <a:r>
              <a:rPr lang="en-IN" dirty="0"/>
              <a:t>https://www.youtube.com/watch?v=ZsRnKc5qHt4</a:t>
            </a:r>
          </a:p>
        </p:txBody>
      </p:sp>
      <p:sp>
        <p:nvSpPr>
          <p:cNvPr id="5" name="TextBox 4">
            <a:extLst>
              <a:ext uri="{FF2B5EF4-FFF2-40B4-BE49-F238E27FC236}">
                <a16:creationId xmlns:a16="http://schemas.microsoft.com/office/drawing/2014/main" id="{5D7BB7CE-AEAB-1FF5-6065-040C0260E7F4}"/>
              </a:ext>
            </a:extLst>
          </p:cNvPr>
          <p:cNvSpPr txBox="1"/>
          <p:nvPr/>
        </p:nvSpPr>
        <p:spPr>
          <a:xfrm>
            <a:off x="286352" y="278413"/>
            <a:ext cx="6097604" cy="369332"/>
          </a:xfrm>
          <a:prstGeom prst="rect">
            <a:avLst/>
          </a:prstGeom>
          <a:noFill/>
        </p:spPr>
        <p:txBody>
          <a:bodyPr wrap="square">
            <a:spAutoFit/>
          </a:bodyPr>
          <a:lstStyle/>
          <a:p>
            <a:r>
              <a:rPr lang="en-IN" sz="1800" b="1" dirty="0"/>
              <a:t>Azure form recognizer</a:t>
            </a:r>
          </a:p>
        </p:txBody>
      </p:sp>
      <p:sp>
        <p:nvSpPr>
          <p:cNvPr id="7" name="TextBox 6">
            <a:extLst>
              <a:ext uri="{FF2B5EF4-FFF2-40B4-BE49-F238E27FC236}">
                <a16:creationId xmlns:a16="http://schemas.microsoft.com/office/drawing/2014/main" id="{F65DC83A-11BF-E62F-D5EF-BB2FFC0210F2}"/>
              </a:ext>
            </a:extLst>
          </p:cNvPr>
          <p:cNvSpPr txBox="1"/>
          <p:nvPr/>
        </p:nvSpPr>
        <p:spPr>
          <a:xfrm>
            <a:off x="623236" y="2505670"/>
            <a:ext cx="6097604" cy="923330"/>
          </a:xfrm>
          <a:prstGeom prst="rect">
            <a:avLst/>
          </a:prstGeom>
          <a:noFill/>
        </p:spPr>
        <p:txBody>
          <a:bodyPr wrap="square">
            <a:spAutoFit/>
          </a:bodyPr>
          <a:lstStyle/>
          <a:p>
            <a:r>
              <a:rPr lang="en-IN" b="0" dirty="0">
                <a:effectLst/>
                <a:latin typeface="Roboto" panose="02000000000000000000" pitchFamily="2" charset="0"/>
              </a:rPr>
              <a:t>different spoken languages, handwritten inputs,</a:t>
            </a:r>
          </a:p>
          <a:p>
            <a:br>
              <a:rPr lang="en-IN" b="0" dirty="0">
                <a:effectLst/>
                <a:latin typeface="Roboto" panose="02000000000000000000" pitchFamily="2" charset="0"/>
              </a:rPr>
            </a:br>
            <a:endParaRPr lang="en-IN" dirty="0"/>
          </a:p>
        </p:txBody>
      </p:sp>
      <p:grpSp>
        <p:nvGrpSpPr>
          <p:cNvPr id="20" name="Group 19">
            <a:extLst>
              <a:ext uri="{FF2B5EF4-FFF2-40B4-BE49-F238E27FC236}">
                <a16:creationId xmlns:a16="http://schemas.microsoft.com/office/drawing/2014/main" id="{A9A64970-0C55-8EE7-3FBE-8CFE9376B929}"/>
              </a:ext>
            </a:extLst>
          </p:cNvPr>
          <p:cNvGrpSpPr/>
          <p:nvPr/>
        </p:nvGrpSpPr>
        <p:grpSpPr>
          <a:xfrm>
            <a:off x="382775" y="3685902"/>
            <a:ext cx="4011426" cy="2501256"/>
            <a:chOff x="535174" y="1303868"/>
            <a:chExt cx="9384847" cy="5210588"/>
          </a:xfrm>
        </p:grpSpPr>
        <p:pic>
          <p:nvPicPr>
            <p:cNvPr id="9" name="Picture 8">
              <a:extLst>
                <a:ext uri="{FF2B5EF4-FFF2-40B4-BE49-F238E27FC236}">
                  <a16:creationId xmlns:a16="http://schemas.microsoft.com/office/drawing/2014/main" id="{883F4234-0648-8F00-5787-740F1805F6B2}"/>
                </a:ext>
              </a:extLst>
            </p:cNvPr>
            <p:cNvPicPr>
              <a:picLocks noChangeAspect="1"/>
            </p:cNvPicPr>
            <p:nvPr/>
          </p:nvPicPr>
          <p:blipFill>
            <a:blip r:embed="rId2"/>
            <a:stretch>
              <a:fillRect/>
            </a:stretch>
          </p:blipFill>
          <p:spPr>
            <a:xfrm>
              <a:off x="535174" y="1303868"/>
              <a:ext cx="9384847" cy="5210588"/>
            </a:xfrm>
            <a:prstGeom prst="rect">
              <a:avLst/>
            </a:prstGeom>
          </p:spPr>
        </p:pic>
        <p:cxnSp>
          <p:nvCxnSpPr>
            <p:cNvPr id="11" name="Connector: Curved 10">
              <a:extLst>
                <a:ext uri="{FF2B5EF4-FFF2-40B4-BE49-F238E27FC236}">
                  <a16:creationId xmlns:a16="http://schemas.microsoft.com/office/drawing/2014/main" id="{9FE7259F-1CB1-F02B-02B3-C2D43EE185D9}"/>
                </a:ext>
              </a:extLst>
            </p:cNvPr>
            <p:cNvCxnSpPr>
              <a:cxnSpLocks/>
            </p:cNvCxnSpPr>
            <p:nvPr/>
          </p:nvCxnSpPr>
          <p:spPr>
            <a:xfrm flipV="1">
              <a:off x="3725333" y="2971800"/>
              <a:ext cx="2995507" cy="267207"/>
            </a:xfrm>
            <a:prstGeom prst="curvedConnector3">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3" name="Connector: Curved 12">
              <a:extLst>
                <a:ext uri="{FF2B5EF4-FFF2-40B4-BE49-F238E27FC236}">
                  <a16:creationId xmlns:a16="http://schemas.microsoft.com/office/drawing/2014/main" id="{AA32D34D-ECAB-7217-5B0A-F0C753001A83}"/>
                </a:ext>
              </a:extLst>
            </p:cNvPr>
            <p:cNvCxnSpPr>
              <a:cxnSpLocks/>
            </p:cNvCxnSpPr>
            <p:nvPr/>
          </p:nvCxnSpPr>
          <p:spPr>
            <a:xfrm flipV="1">
              <a:off x="3725333" y="3895130"/>
              <a:ext cx="3244329" cy="923330"/>
            </a:xfrm>
            <a:prstGeom prst="curvedConnector3">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Curved 14">
              <a:extLst>
                <a:ext uri="{FF2B5EF4-FFF2-40B4-BE49-F238E27FC236}">
                  <a16:creationId xmlns:a16="http://schemas.microsoft.com/office/drawing/2014/main" id="{B33F58A2-BB0D-D442-6AC0-8DCCCBEA95AC}"/>
                </a:ext>
              </a:extLst>
            </p:cNvPr>
            <p:cNvCxnSpPr>
              <a:cxnSpLocks/>
            </p:cNvCxnSpPr>
            <p:nvPr/>
          </p:nvCxnSpPr>
          <p:spPr>
            <a:xfrm flipV="1">
              <a:off x="3725333" y="4630802"/>
              <a:ext cx="3208867" cy="440731"/>
            </a:xfrm>
            <a:prstGeom prst="curvedConnector3">
              <a:avLst/>
            </a:prstGeom>
            <a:ln w="38100">
              <a:tailEnd type="triangle"/>
            </a:ln>
          </p:spPr>
          <p:style>
            <a:lnRef idx="1">
              <a:schemeClr val="accent2"/>
            </a:lnRef>
            <a:fillRef idx="0">
              <a:schemeClr val="accent2"/>
            </a:fillRef>
            <a:effectRef idx="0">
              <a:schemeClr val="accent2"/>
            </a:effectRef>
            <a:fontRef idx="minor">
              <a:schemeClr val="tx1"/>
            </a:fontRef>
          </p:style>
        </p:cxnSp>
      </p:grpSp>
      <p:grpSp>
        <p:nvGrpSpPr>
          <p:cNvPr id="38" name="Group 37">
            <a:extLst>
              <a:ext uri="{FF2B5EF4-FFF2-40B4-BE49-F238E27FC236}">
                <a16:creationId xmlns:a16="http://schemas.microsoft.com/office/drawing/2014/main" id="{67253663-8A8D-510B-67BB-CF6B159B0B1C}"/>
              </a:ext>
            </a:extLst>
          </p:cNvPr>
          <p:cNvGrpSpPr/>
          <p:nvPr/>
        </p:nvGrpSpPr>
        <p:grpSpPr>
          <a:xfrm>
            <a:off x="5285649" y="3685902"/>
            <a:ext cx="5159986" cy="2422798"/>
            <a:chOff x="3541252" y="2037703"/>
            <a:chExt cx="7651967" cy="4070997"/>
          </a:xfrm>
        </p:grpSpPr>
        <p:pic>
          <p:nvPicPr>
            <p:cNvPr id="22" name="Picture 21">
              <a:extLst>
                <a:ext uri="{FF2B5EF4-FFF2-40B4-BE49-F238E27FC236}">
                  <a16:creationId xmlns:a16="http://schemas.microsoft.com/office/drawing/2014/main" id="{E5A5563F-FDC7-1D2B-3301-7A958C4985C7}"/>
                </a:ext>
              </a:extLst>
            </p:cNvPr>
            <p:cNvPicPr>
              <a:picLocks noChangeAspect="1"/>
            </p:cNvPicPr>
            <p:nvPr/>
          </p:nvPicPr>
          <p:blipFill>
            <a:blip r:embed="rId3"/>
            <a:stretch>
              <a:fillRect/>
            </a:stretch>
          </p:blipFill>
          <p:spPr>
            <a:xfrm>
              <a:off x="3541252" y="2037703"/>
              <a:ext cx="7651967" cy="4070997"/>
            </a:xfrm>
            <a:prstGeom prst="rect">
              <a:avLst/>
            </a:prstGeom>
          </p:spPr>
        </p:pic>
        <p:cxnSp>
          <p:nvCxnSpPr>
            <p:cNvPr id="23" name="Connector: Curved 22">
              <a:extLst>
                <a:ext uri="{FF2B5EF4-FFF2-40B4-BE49-F238E27FC236}">
                  <a16:creationId xmlns:a16="http://schemas.microsoft.com/office/drawing/2014/main" id="{CE7D6B21-808F-EB67-4F6E-D01D5E05D461}"/>
                </a:ext>
              </a:extLst>
            </p:cNvPr>
            <p:cNvCxnSpPr>
              <a:cxnSpLocks/>
            </p:cNvCxnSpPr>
            <p:nvPr/>
          </p:nvCxnSpPr>
          <p:spPr>
            <a:xfrm flipV="1">
              <a:off x="6900529" y="3085328"/>
              <a:ext cx="973586" cy="734981"/>
            </a:xfrm>
            <a:prstGeom prst="curvedConnector3">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4" name="Connector: Curved 23">
              <a:extLst>
                <a:ext uri="{FF2B5EF4-FFF2-40B4-BE49-F238E27FC236}">
                  <a16:creationId xmlns:a16="http://schemas.microsoft.com/office/drawing/2014/main" id="{6AFBE42F-851B-E524-CB72-68ED4555F3FD}"/>
                </a:ext>
              </a:extLst>
            </p:cNvPr>
            <p:cNvCxnSpPr>
              <a:cxnSpLocks/>
            </p:cNvCxnSpPr>
            <p:nvPr/>
          </p:nvCxnSpPr>
          <p:spPr>
            <a:xfrm>
              <a:off x="7068814" y="3621584"/>
              <a:ext cx="644459" cy="97660"/>
            </a:xfrm>
            <a:prstGeom prst="curvedConnector3">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5" name="Connector: Curved 24">
              <a:extLst>
                <a:ext uri="{FF2B5EF4-FFF2-40B4-BE49-F238E27FC236}">
                  <a16:creationId xmlns:a16="http://schemas.microsoft.com/office/drawing/2014/main" id="{24F37C07-C1F5-EF26-D2C0-C8EAA7E2AE0D}"/>
                </a:ext>
              </a:extLst>
            </p:cNvPr>
            <p:cNvCxnSpPr>
              <a:cxnSpLocks/>
            </p:cNvCxnSpPr>
            <p:nvPr/>
          </p:nvCxnSpPr>
          <p:spPr>
            <a:xfrm>
              <a:off x="6976672" y="3988761"/>
              <a:ext cx="736601" cy="328932"/>
            </a:xfrm>
            <a:prstGeom prst="curvedConnector3">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8" name="Connector: Curved 27">
              <a:extLst>
                <a:ext uri="{FF2B5EF4-FFF2-40B4-BE49-F238E27FC236}">
                  <a16:creationId xmlns:a16="http://schemas.microsoft.com/office/drawing/2014/main" id="{2F1998BE-B8FD-345C-0D28-3EDBE570C63F}"/>
                </a:ext>
              </a:extLst>
            </p:cNvPr>
            <p:cNvCxnSpPr>
              <a:cxnSpLocks/>
            </p:cNvCxnSpPr>
            <p:nvPr/>
          </p:nvCxnSpPr>
          <p:spPr>
            <a:xfrm rot="16200000" flipH="1">
              <a:off x="6525937" y="3767520"/>
              <a:ext cx="1246349" cy="954478"/>
            </a:xfrm>
            <a:prstGeom prst="curvedConnector3">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9" name="Connector: Curved 28">
              <a:extLst>
                <a:ext uri="{FF2B5EF4-FFF2-40B4-BE49-F238E27FC236}">
                  <a16:creationId xmlns:a16="http://schemas.microsoft.com/office/drawing/2014/main" id="{939F56B0-85E3-3859-3A07-E49EC86F36AC}"/>
                </a:ext>
              </a:extLst>
            </p:cNvPr>
            <p:cNvCxnSpPr>
              <a:cxnSpLocks/>
            </p:cNvCxnSpPr>
            <p:nvPr/>
          </p:nvCxnSpPr>
          <p:spPr>
            <a:xfrm>
              <a:off x="6584950" y="4671770"/>
              <a:ext cx="967728" cy="716368"/>
            </a:xfrm>
            <a:prstGeom prst="curvedConnector3">
              <a:avLst/>
            </a:prstGeom>
            <a:ln w="38100">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2912944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4DE43-C7CD-27D8-61F6-30EDC5989BF3}"/>
              </a:ext>
            </a:extLst>
          </p:cNvPr>
          <p:cNvPicPr>
            <a:picLocks noChangeAspect="1"/>
          </p:cNvPicPr>
          <p:nvPr/>
        </p:nvPicPr>
        <p:blipFill>
          <a:blip r:embed="rId2"/>
          <a:stretch>
            <a:fillRect/>
          </a:stretch>
        </p:blipFill>
        <p:spPr>
          <a:xfrm>
            <a:off x="276894" y="1564668"/>
            <a:ext cx="11377202" cy="1864331"/>
          </a:xfrm>
          <a:prstGeom prst="rect">
            <a:avLst/>
          </a:prstGeom>
        </p:spPr>
      </p:pic>
    </p:spTree>
    <p:extLst>
      <p:ext uri="{BB962C8B-B14F-4D97-AF65-F5344CB8AC3E}">
        <p14:creationId xmlns:p14="http://schemas.microsoft.com/office/powerpoint/2010/main" val="3570436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968DA-753C-044A-BB03-578E7BC8A19B}"/>
              </a:ext>
            </a:extLst>
          </p:cNvPr>
          <p:cNvSpPr txBox="1"/>
          <p:nvPr/>
        </p:nvSpPr>
        <p:spPr>
          <a:xfrm>
            <a:off x="1295400" y="1720334"/>
            <a:ext cx="6096000" cy="369332"/>
          </a:xfrm>
          <a:prstGeom prst="rect">
            <a:avLst/>
          </a:prstGeom>
          <a:noFill/>
        </p:spPr>
        <p:txBody>
          <a:bodyPr wrap="square">
            <a:spAutoFit/>
          </a:bodyPr>
          <a:lstStyle/>
          <a:p>
            <a:r>
              <a:rPr lang="en-IN" dirty="0"/>
              <a:t>https://www.edrawsoft.com/azurediagram/azure-icons.html</a:t>
            </a:r>
          </a:p>
        </p:txBody>
      </p:sp>
      <p:pic>
        <p:nvPicPr>
          <p:cNvPr id="10242" name="Picture 2" descr="azure-stack-icons">
            <a:extLst>
              <a:ext uri="{FF2B5EF4-FFF2-40B4-BE49-F238E27FC236}">
                <a16:creationId xmlns:a16="http://schemas.microsoft.com/office/drawing/2014/main" id="{CE64CF70-816D-6847-3219-4317C9F36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8541" y="3429000"/>
            <a:ext cx="2105025" cy="119442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zure-app-services-icons">
            <a:extLst>
              <a:ext uri="{FF2B5EF4-FFF2-40B4-BE49-F238E27FC236}">
                <a16:creationId xmlns:a16="http://schemas.microsoft.com/office/drawing/2014/main" id="{FC16B315-C1AC-1E9E-6D01-543C6439F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908" y="2355650"/>
            <a:ext cx="1402292" cy="81301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zure-analytics-icons">
            <a:extLst>
              <a:ext uri="{FF2B5EF4-FFF2-40B4-BE49-F238E27FC236}">
                <a16:creationId xmlns:a16="http://schemas.microsoft.com/office/drawing/2014/main" id="{C75257EC-3450-A1BE-1C06-04B6EA0CE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908" y="977009"/>
            <a:ext cx="1918758" cy="10555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A2C3EA-4062-6B91-CCC9-B06A352B383F}"/>
              </a:ext>
            </a:extLst>
          </p:cNvPr>
          <p:cNvSpPr txBox="1"/>
          <p:nvPr/>
        </p:nvSpPr>
        <p:spPr>
          <a:xfrm>
            <a:off x="1100667" y="792343"/>
            <a:ext cx="6096000" cy="646331"/>
          </a:xfrm>
          <a:prstGeom prst="rect">
            <a:avLst/>
          </a:prstGeom>
          <a:noFill/>
        </p:spPr>
        <p:txBody>
          <a:bodyPr wrap="square">
            <a:spAutoFit/>
          </a:bodyPr>
          <a:lstStyle/>
          <a:p>
            <a:r>
              <a:rPr lang="en-IN" b="1" dirty="0"/>
              <a:t>Azure Icon services</a:t>
            </a:r>
          </a:p>
          <a:p>
            <a:r>
              <a:rPr lang="en-IN" b="1" dirty="0"/>
              <a:t>Azure Service symbols</a:t>
            </a:r>
          </a:p>
        </p:txBody>
      </p:sp>
      <p:pic>
        <p:nvPicPr>
          <p:cNvPr id="10248" name="Picture 8" descr="azure-compute-icons">
            <a:extLst>
              <a:ext uri="{FF2B5EF4-FFF2-40B4-BE49-F238E27FC236}">
                <a16:creationId xmlns:a16="http://schemas.microsoft.com/office/drawing/2014/main" id="{0BBC8759-EA1D-5E2A-2D33-B917E0994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848" y="2533759"/>
            <a:ext cx="1462303" cy="223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977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BE8B15-8B9D-3734-F4C4-0B96047B6C92}"/>
              </a:ext>
            </a:extLst>
          </p:cNvPr>
          <p:cNvSpPr txBox="1"/>
          <p:nvPr/>
        </p:nvSpPr>
        <p:spPr>
          <a:xfrm>
            <a:off x="375385" y="1305341"/>
            <a:ext cx="11088304" cy="4247317"/>
          </a:xfrm>
          <a:prstGeom prst="rect">
            <a:avLst/>
          </a:prstGeom>
          <a:noFill/>
        </p:spPr>
        <p:txBody>
          <a:bodyPr wrap="square">
            <a:spAutoFit/>
          </a:bodyPr>
          <a:lstStyle/>
          <a:p>
            <a:r>
              <a:rPr lang="en-IN" dirty="0"/>
              <a:t>https://capgemini.sharepoint.com/sites/FORTInnovationTeam/Shared%20Documents/Forms/AllItems.aspx?csf=1&amp;web=1&amp;e=yycjNK&amp;xsdata=MDV8MDF8fGQ3MGIxZDZjNGFmZTRmNTk3ZjY5MDhkYmRjNDkzODBjfDc2YTJhZTVhOWYwMDRmNmI5NWVkNWQzM2Q3N2M0ZDYxfDB8MHw2MzgzNDU5NzkyMzQxMjM2MjV8VW5rbm93bnxWR1ZoYlhOVFpXTjFjbWwwZVZObGNuWnBZMlY4ZXlKV0lqb2lNQzR3TGpBd01EQWlMQ0pRSWpvaVYybHVNeklpTENKQlRpSTZJazkwYUdWeUlpd2lWMVFpT2pFeGZRPT18MXxMMk5vWVhSekx6RTVPakkwWVdFMlpEUm1ZVEZpWWpRNU1XTTVPV014TWpsaU5UZGtOV0ZtWTJaalFIUm9jbVZoWkM1Mk1pOXRaWE56WVdkbGN5OHhOams1TURBeE1USXlOakkxfDY1MWYwZGI1OGJjMzQzNDM3ZjY5MDhkYmRjNDkzODBjfGE4MGU3OTdmYTAzYzQ0ZTliNGNlNWQ0YzJhNjliYTc2&amp;sdata=ZU1iOW5iVzBwVXVudFFXZGlIRmNuOEc3eFRaZlErZVNkTStXbFBVcnNBQT0%3D&amp;ovuser=76a2ae5a%2D9f00%2D4f6b%2D95ed%2D5d33d77c4d61%2Cparamatma%2Epulivarthi%40capgemini%2Ecom&amp;OR=Teams%2DHL&amp;CT=1699004303111&amp;clickparams=eyJBcHBOYW1lIjoiVGVhbXMtRGVza3RvcCIsIkFwcFZlcnNpb24iOiIyNy8yMzA5MjkxMTIwNyIsIkhhc0ZlZGVyYXRlZFVzZXIiOmZhbHNlfQ%3D%3D&amp;cid=2149aeec%2Df0b7%2D45fd%2D8470%2Db317bc63b393&amp;SafelinksUrl=https%3A%2F%2Fcapgemini%2Esharepoint%2Ecom%2Fsites%2FFORTInnovationTeam%2FShared%2520Documents%2FGeneral&amp;FolderCTID=0x0120006B1EB819D91CA34B815F1C650520095B&amp;id=%2Fsites%2FFORTInnovationTeam%2FShared%20Documents%2FGeneral%2FFlukeSGPT%5FMLOps%5FTrainingVideos&amp;viewid=cd561d40%2D5599%2D4780%2D8cad%2D6a73cc1bafe1</a:t>
            </a:r>
          </a:p>
        </p:txBody>
      </p:sp>
      <p:sp>
        <p:nvSpPr>
          <p:cNvPr id="5" name="TextBox 4">
            <a:extLst>
              <a:ext uri="{FF2B5EF4-FFF2-40B4-BE49-F238E27FC236}">
                <a16:creationId xmlns:a16="http://schemas.microsoft.com/office/drawing/2014/main" id="{F15B1880-8F50-6DE2-D892-6C12781B9C1B}"/>
              </a:ext>
            </a:extLst>
          </p:cNvPr>
          <p:cNvSpPr txBox="1"/>
          <p:nvPr/>
        </p:nvSpPr>
        <p:spPr>
          <a:xfrm>
            <a:off x="375385" y="349537"/>
            <a:ext cx="6097604" cy="461665"/>
          </a:xfrm>
          <a:prstGeom prst="rect">
            <a:avLst/>
          </a:prstGeom>
          <a:noFill/>
        </p:spPr>
        <p:txBody>
          <a:bodyPr wrap="square">
            <a:spAutoFit/>
          </a:bodyPr>
          <a:lstStyle/>
          <a:p>
            <a:pPr fontAlgn="b">
              <a:spcBef>
                <a:spcPts val="0"/>
              </a:spcBef>
              <a:spcAft>
                <a:spcPts val="0"/>
              </a:spcAft>
            </a:pPr>
            <a:r>
              <a:rPr lang="en-IN" sz="2400" b="1" u="none" strike="noStrike" dirty="0">
                <a:solidFill>
                  <a:srgbClr val="000000"/>
                </a:solidFill>
                <a:effectLst/>
              </a:rPr>
              <a:t>Delphi Architecture – Training Link</a:t>
            </a:r>
            <a:endParaRPr lang="en-IN" sz="4000" b="1" i="0" u="none" strike="noStrike" dirty="0">
              <a:effectLst/>
              <a:latin typeface="Arial" panose="020B0604020202020204" pitchFamily="34" charset="0"/>
            </a:endParaRPr>
          </a:p>
        </p:txBody>
      </p:sp>
    </p:spTree>
    <p:extLst>
      <p:ext uri="{BB962C8B-B14F-4D97-AF65-F5344CB8AC3E}">
        <p14:creationId xmlns:p14="http://schemas.microsoft.com/office/powerpoint/2010/main" val="27183955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aphicFrame>
        <p:nvGraphicFramePr>
          <p:cNvPr id="2" name="Table 1">
            <a:extLst>
              <a:ext uri="{FF2B5EF4-FFF2-40B4-BE49-F238E27FC236}">
                <a16:creationId xmlns:a16="http://schemas.microsoft.com/office/drawing/2014/main" id="{30D88D9E-6DFC-4690-B917-A8B7D773BAFB}"/>
              </a:ext>
            </a:extLst>
          </p:cNvPr>
          <p:cNvGraphicFramePr>
            <a:graphicFrameLocks noGrp="1"/>
          </p:cNvGraphicFramePr>
          <p:nvPr>
            <p:extLst>
              <p:ext uri="{D42A27DB-BD31-4B8C-83A1-F6EECF244321}">
                <p14:modId xmlns:p14="http://schemas.microsoft.com/office/powerpoint/2010/main" val="3835809458"/>
              </p:ext>
            </p:extLst>
          </p:nvPr>
        </p:nvGraphicFramePr>
        <p:xfrm>
          <a:off x="1837025" y="1286934"/>
          <a:ext cx="8517953" cy="4105950"/>
        </p:xfrm>
        <a:graphic>
          <a:graphicData uri="http://schemas.openxmlformats.org/drawingml/2006/table">
            <a:tbl>
              <a:tblPr>
                <a:tableStyleId>{3B4B98B0-60AC-42C2-AFA5-B58CD77FA1E5}</a:tableStyleId>
              </a:tblPr>
              <a:tblGrid>
                <a:gridCol w="1711449">
                  <a:extLst>
                    <a:ext uri="{9D8B030D-6E8A-4147-A177-3AD203B41FA5}">
                      <a16:colId xmlns:a16="http://schemas.microsoft.com/office/drawing/2014/main" val="859069445"/>
                    </a:ext>
                  </a:extLst>
                </a:gridCol>
                <a:gridCol w="6806504">
                  <a:extLst>
                    <a:ext uri="{9D8B030D-6E8A-4147-A177-3AD203B41FA5}">
                      <a16:colId xmlns:a16="http://schemas.microsoft.com/office/drawing/2014/main" val="3434393242"/>
                    </a:ext>
                  </a:extLst>
                </a:gridCol>
              </a:tblGrid>
              <a:tr h="288359">
                <a:tc rowSpan="5">
                  <a:txBody>
                    <a:bodyPr/>
                    <a:lstStyle/>
                    <a:p>
                      <a:pPr algn="ctr" fontAlgn="b">
                        <a:spcBef>
                          <a:spcPts val="0"/>
                        </a:spcBef>
                        <a:spcAft>
                          <a:spcPts val="0"/>
                        </a:spcAft>
                      </a:pPr>
                      <a:r>
                        <a:rPr lang="en-IN" sz="1600" b="0" u="none" strike="noStrike" dirty="0">
                          <a:solidFill>
                            <a:srgbClr val="000000"/>
                          </a:solidFill>
                          <a:effectLst/>
                        </a:rPr>
                        <a:t>docker </a:t>
                      </a:r>
                      <a:r>
                        <a:rPr lang="en-IN" sz="1600" b="0" u="none" strike="noStrike" dirty="0" err="1">
                          <a:solidFill>
                            <a:srgbClr val="000000"/>
                          </a:solidFill>
                          <a:effectLst/>
                        </a:rPr>
                        <a:t>prodess-backendapi</a:t>
                      </a:r>
                      <a:endParaRPr lang="en-IN" sz="2600" b="0" i="0" u="none" strike="noStrike" dirty="0">
                        <a:effectLst/>
                        <a:latin typeface="Arial" panose="020B0604020202020204" pitchFamily="34" charset="0"/>
                      </a:endParaRPr>
                    </a:p>
                  </a:txBody>
                  <a:tcPr marL="134966" marR="134966" marT="67483" marB="67483"/>
                </a:tc>
                <a:tc>
                  <a:txBody>
                    <a:bodyPr/>
                    <a:lstStyle/>
                    <a:p>
                      <a:pPr algn="l" fontAlgn="b">
                        <a:spcBef>
                          <a:spcPts val="0"/>
                        </a:spcBef>
                        <a:spcAft>
                          <a:spcPts val="0"/>
                        </a:spcAft>
                      </a:pPr>
                      <a:r>
                        <a:rPr lang="en-IN" sz="1600" b="0" u="none" strike="noStrike">
                          <a:solidFill>
                            <a:srgbClr val="000000"/>
                          </a:solidFill>
                          <a:effectLst/>
                        </a:rPr>
                        <a:t>sudo az login</a:t>
                      </a:r>
                      <a:endParaRPr lang="en-IN" sz="2600" b="0" i="0" u="none" strike="noStrike">
                        <a:effectLst/>
                        <a:latin typeface="Arial" panose="020B0604020202020204" pitchFamily="34" charset="0"/>
                      </a:endParaRPr>
                    </a:p>
                  </a:txBody>
                  <a:tcPr marL="9373" marR="9373" marT="9373" marB="0" anchor="b"/>
                </a:tc>
                <a:extLst>
                  <a:ext uri="{0D108BD9-81ED-4DB2-BD59-A6C34878D82A}">
                    <a16:rowId xmlns:a16="http://schemas.microsoft.com/office/drawing/2014/main" val="117000847"/>
                  </a:ext>
                </a:extLst>
              </a:tr>
              <a:tr h="288359">
                <a:tc vMerge="1">
                  <a:txBody>
                    <a:bodyPr/>
                    <a:lstStyle/>
                    <a:p>
                      <a:endParaRPr lang="en-IN"/>
                    </a:p>
                  </a:txBody>
                  <a:tcPr/>
                </a:tc>
                <a:tc>
                  <a:txBody>
                    <a:bodyPr/>
                    <a:lstStyle/>
                    <a:p>
                      <a:pPr algn="l" fontAlgn="b">
                        <a:spcBef>
                          <a:spcPts val="0"/>
                        </a:spcBef>
                        <a:spcAft>
                          <a:spcPts val="0"/>
                        </a:spcAft>
                      </a:pPr>
                      <a:r>
                        <a:rPr lang="en-IN" sz="1600" b="0" u="none" strike="noStrike">
                          <a:solidFill>
                            <a:srgbClr val="000000"/>
                          </a:solidFill>
                          <a:effectLst/>
                        </a:rPr>
                        <a:t>sudo az acr login --name </a:t>
                      </a:r>
                      <a:r>
                        <a:rPr lang="en-IN" sz="1400" b="0" u="none" strike="noStrike">
                          <a:solidFill>
                            <a:srgbClr val="000000"/>
                          </a:solidFill>
                          <a:effectLst/>
                        </a:rPr>
                        <a:t>registryflktsdev001</a:t>
                      </a:r>
                      <a:endParaRPr lang="en-IN" sz="2600" b="0" i="0" u="none" strike="noStrike">
                        <a:effectLst/>
                        <a:latin typeface="Arial" panose="020B0604020202020204" pitchFamily="34" charset="0"/>
                      </a:endParaRPr>
                    </a:p>
                  </a:txBody>
                  <a:tcPr marL="9373" marR="9373" marT="9373" marB="0" anchor="b"/>
                </a:tc>
                <a:extLst>
                  <a:ext uri="{0D108BD9-81ED-4DB2-BD59-A6C34878D82A}">
                    <a16:rowId xmlns:a16="http://schemas.microsoft.com/office/drawing/2014/main" val="3890787178"/>
                  </a:ext>
                </a:extLst>
              </a:tr>
              <a:tr h="532831">
                <a:tc vMerge="1">
                  <a:txBody>
                    <a:bodyPr/>
                    <a:lstStyle/>
                    <a:p>
                      <a:endParaRPr lang="en-IN"/>
                    </a:p>
                  </a:txBody>
                  <a:tcPr/>
                </a:tc>
                <a:tc>
                  <a:txBody>
                    <a:bodyPr/>
                    <a:lstStyle/>
                    <a:p>
                      <a:pPr algn="l" fontAlgn="b">
                        <a:spcBef>
                          <a:spcPts val="0"/>
                        </a:spcBef>
                        <a:spcAft>
                          <a:spcPts val="0"/>
                        </a:spcAft>
                      </a:pPr>
                      <a:r>
                        <a:rPr lang="en-IN" sz="1600" b="0" u="none" strike="noStrike">
                          <a:solidFill>
                            <a:srgbClr val="000000"/>
                          </a:solidFill>
                          <a:effectLst/>
                        </a:rPr>
                        <a:t>sudo docker build -f Dockerfile -t flktechsupportgpt/backendapi:hotfix_frndui_v4 .</a:t>
                      </a:r>
                      <a:endParaRPr lang="en-IN" sz="2600" b="0" i="0" u="none" strike="noStrike">
                        <a:effectLst/>
                        <a:latin typeface="Arial" panose="020B0604020202020204" pitchFamily="34" charset="0"/>
                      </a:endParaRPr>
                    </a:p>
                  </a:txBody>
                  <a:tcPr marL="9373" marR="9373" marT="9373" marB="0" anchor="b"/>
                </a:tc>
                <a:extLst>
                  <a:ext uri="{0D108BD9-81ED-4DB2-BD59-A6C34878D82A}">
                    <a16:rowId xmlns:a16="http://schemas.microsoft.com/office/drawing/2014/main" val="1544858421"/>
                  </a:ext>
                </a:extLst>
              </a:tr>
              <a:tr h="532831">
                <a:tc vMerge="1">
                  <a:txBody>
                    <a:bodyPr/>
                    <a:lstStyle/>
                    <a:p>
                      <a:endParaRPr lang="en-IN"/>
                    </a:p>
                  </a:txBody>
                  <a:tcPr/>
                </a:tc>
                <a:tc>
                  <a:txBody>
                    <a:bodyPr/>
                    <a:lstStyle/>
                    <a:p>
                      <a:pPr algn="l" fontAlgn="b">
                        <a:spcBef>
                          <a:spcPts val="0"/>
                        </a:spcBef>
                        <a:spcAft>
                          <a:spcPts val="0"/>
                        </a:spcAft>
                      </a:pPr>
                      <a:r>
                        <a:rPr lang="en-IN" sz="1600" b="0" u="none" strike="noStrike">
                          <a:solidFill>
                            <a:srgbClr val="000000"/>
                          </a:solidFill>
                          <a:effectLst/>
                        </a:rPr>
                        <a:t>sudo docker tag flktechsupportgpt/backendapi:hotfix_frndui_v4 registryflktsdev001.azurecr.io/flktechsupportgpt/backendapi:hotfix_frndui_v4</a:t>
                      </a:r>
                      <a:endParaRPr lang="en-IN" sz="2600" b="0" i="0" u="none" strike="noStrike">
                        <a:effectLst/>
                        <a:latin typeface="Arial" panose="020B0604020202020204" pitchFamily="34" charset="0"/>
                      </a:endParaRPr>
                    </a:p>
                  </a:txBody>
                  <a:tcPr marL="9373" marR="9373" marT="9373" marB="0" anchor="b"/>
                </a:tc>
                <a:extLst>
                  <a:ext uri="{0D108BD9-81ED-4DB2-BD59-A6C34878D82A}">
                    <a16:rowId xmlns:a16="http://schemas.microsoft.com/office/drawing/2014/main" val="1738432438"/>
                  </a:ext>
                </a:extLst>
              </a:tr>
              <a:tr h="532831">
                <a:tc vMerge="1">
                  <a:txBody>
                    <a:bodyPr/>
                    <a:lstStyle/>
                    <a:p>
                      <a:endParaRPr lang="en-IN"/>
                    </a:p>
                  </a:txBody>
                  <a:tcPr/>
                </a:tc>
                <a:tc>
                  <a:txBody>
                    <a:bodyPr/>
                    <a:lstStyle/>
                    <a:p>
                      <a:pPr algn="l" fontAlgn="b">
                        <a:spcBef>
                          <a:spcPts val="0"/>
                        </a:spcBef>
                        <a:spcAft>
                          <a:spcPts val="0"/>
                        </a:spcAft>
                      </a:pPr>
                      <a:r>
                        <a:rPr lang="en-IN" sz="1600" b="0" u="none" strike="noStrike">
                          <a:solidFill>
                            <a:srgbClr val="000000"/>
                          </a:solidFill>
                          <a:effectLst/>
                        </a:rPr>
                        <a:t>sudo docker push registryflktsdev001.azurecr.io/flktechsupportgpt/backendapi:hotfix_frndui_v4</a:t>
                      </a:r>
                      <a:endParaRPr lang="en-IN" sz="2600" b="0" i="0" u="none" strike="noStrike">
                        <a:effectLst/>
                        <a:latin typeface="Arial" panose="020B0604020202020204" pitchFamily="34" charset="0"/>
                      </a:endParaRPr>
                    </a:p>
                  </a:txBody>
                  <a:tcPr marL="9373" marR="9373" marT="9373" marB="0" anchor="b"/>
                </a:tc>
                <a:extLst>
                  <a:ext uri="{0D108BD9-81ED-4DB2-BD59-A6C34878D82A}">
                    <a16:rowId xmlns:a16="http://schemas.microsoft.com/office/drawing/2014/main" val="342350226"/>
                  </a:ext>
                </a:extLst>
              </a:tr>
              <a:tr h="288359">
                <a:tc rowSpan="5">
                  <a:txBody>
                    <a:bodyPr/>
                    <a:lstStyle/>
                    <a:p>
                      <a:pPr algn="ctr" fontAlgn="b">
                        <a:spcBef>
                          <a:spcPts val="0"/>
                        </a:spcBef>
                        <a:spcAft>
                          <a:spcPts val="0"/>
                        </a:spcAft>
                      </a:pPr>
                      <a:r>
                        <a:rPr lang="en-IN" sz="1600" b="0" u="none" strike="noStrike">
                          <a:solidFill>
                            <a:srgbClr val="000000"/>
                          </a:solidFill>
                          <a:effectLst/>
                        </a:rPr>
                        <a:t>docker prodess-frontendapi</a:t>
                      </a:r>
                      <a:endParaRPr lang="en-IN" sz="2600" b="0" i="0" u="none" strike="noStrike">
                        <a:effectLst/>
                        <a:latin typeface="Arial" panose="020B0604020202020204" pitchFamily="34" charset="0"/>
                      </a:endParaRPr>
                    </a:p>
                  </a:txBody>
                  <a:tcPr marL="134966" marR="134966" marT="67483" marB="67483"/>
                </a:tc>
                <a:tc>
                  <a:txBody>
                    <a:bodyPr/>
                    <a:lstStyle/>
                    <a:p>
                      <a:pPr algn="l" fontAlgn="b">
                        <a:spcBef>
                          <a:spcPts val="0"/>
                        </a:spcBef>
                        <a:spcAft>
                          <a:spcPts val="0"/>
                        </a:spcAft>
                      </a:pPr>
                      <a:r>
                        <a:rPr lang="en-IN" sz="1600" b="0" u="none" strike="noStrike">
                          <a:solidFill>
                            <a:srgbClr val="000000"/>
                          </a:solidFill>
                          <a:effectLst/>
                        </a:rPr>
                        <a:t>sudo az login</a:t>
                      </a:r>
                      <a:endParaRPr lang="en-IN" sz="2600" b="0" i="0" u="none" strike="noStrike">
                        <a:effectLst/>
                        <a:latin typeface="Arial" panose="020B0604020202020204" pitchFamily="34" charset="0"/>
                      </a:endParaRPr>
                    </a:p>
                  </a:txBody>
                  <a:tcPr marL="9373" marR="9373" marT="9373" marB="0" anchor="b"/>
                </a:tc>
                <a:extLst>
                  <a:ext uri="{0D108BD9-81ED-4DB2-BD59-A6C34878D82A}">
                    <a16:rowId xmlns:a16="http://schemas.microsoft.com/office/drawing/2014/main" val="6821094"/>
                  </a:ext>
                </a:extLst>
              </a:tr>
              <a:tr h="288359">
                <a:tc vMerge="1">
                  <a:txBody>
                    <a:bodyPr/>
                    <a:lstStyle/>
                    <a:p>
                      <a:endParaRPr lang="en-IN"/>
                    </a:p>
                  </a:txBody>
                  <a:tcPr/>
                </a:tc>
                <a:tc>
                  <a:txBody>
                    <a:bodyPr/>
                    <a:lstStyle/>
                    <a:p>
                      <a:pPr algn="l" fontAlgn="b">
                        <a:spcBef>
                          <a:spcPts val="0"/>
                        </a:spcBef>
                        <a:spcAft>
                          <a:spcPts val="0"/>
                        </a:spcAft>
                      </a:pPr>
                      <a:r>
                        <a:rPr lang="en-IN" sz="1600" b="0" u="none" strike="noStrike">
                          <a:solidFill>
                            <a:srgbClr val="000000"/>
                          </a:solidFill>
                          <a:effectLst/>
                        </a:rPr>
                        <a:t>sudo az acr login --name </a:t>
                      </a:r>
                      <a:r>
                        <a:rPr lang="en-IN" sz="1400" b="0" u="none" strike="noStrike">
                          <a:solidFill>
                            <a:srgbClr val="000000"/>
                          </a:solidFill>
                          <a:effectLst/>
                        </a:rPr>
                        <a:t>registryflktsdev001</a:t>
                      </a:r>
                      <a:endParaRPr lang="en-IN" sz="2600" b="0" i="0" u="none" strike="noStrike">
                        <a:effectLst/>
                        <a:latin typeface="Arial" panose="020B0604020202020204" pitchFamily="34" charset="0"/>
                      </a:endParaRPr>
                    </a:p>
                  </a:txBody>
                  <a:tcPr marL="9373" marR="9373" marT="9373" marB="0" anchor="b"/>
                </a:tc>
                <a:extLst>
                  <a:ext uri="{0D108BD9-81ED-4DB2-BD59-A6C34878D82A}">
                    <a16:rowId xmlns:a16="http://schemas.microsoft.com/office/drawing/2014/main" val="1527337044"/>
                  </a:ext>
                </a:extLst>
              </a:tr>
              <a:tr h="288359">
                <a:tc vMerge="1">
                  <a:txBody>
                    <a:bodyPr/>
                    <a:lstStyle/>
                    <a:p>
                      <a:endParaRPr lang="en-IN"/>
                    </a:p>
                  </a:txBody>
                  <a:tcPr/>
                </a:tc>
                <a:tc>
                  <a:txBody>
                    <a:bodyPr/>
                    <a:lstStyle/>
                    <a:p>
                      <a:pPr algn="l" fontAlgn="b">
                        <a:spcBef>
                          <a:spcPts val="0"/>
                        </a:spcBef>
                        <a:spcAft>
                          <a:spcPts val="0"/>
                        </a:spcAft>
                      </a:pPr>
                      <a:r>
                        <a:rPr lang="en-IN" sz="1600" b="0" u="none" strike="noStrike">
                          <a:solidFill>
                            <a:srgbClr val="000000"/>
                          </a:solidFill>
                          <a:effectLst/>
                        </a:rPr>
                        <a:t>sudo docker build -f Dockerfile -t flktechsupportgpt/frontendapi:latest_dev_4 .</a:t>
                      </a:r>
                      <a:endParaRPr lang="en-IN" sz="2600" b="0" i="0" u="none" strike="noStrike">
                        <a:effectLst/>
                        <a:latin typeface="Arial" panose="020B0604020202020204" pitchFamily="34" charset="0"/>
                      </a:endParaRPr>
                    </a:p>
                  </a:txBody>
                  <a:tcPr marL="9373" marR="9373" marT="9373" marB="0" anchor="b"/>
                </a:tc>
                <a:extLst>
                  <a:ext uri="{0D108BD9-81ED-4DB2-BD59-A6C34878D82A}">
                    <a16:rowId xmlns:a16="http://schemas.microsoft.com/office/drawing/2014/main" val="331731628"/>
                  </a:ext>
                </a:extLst>
              </a:tr>
              <a:tr h="532831">
                <a:tc vMerge="1">
                  <a:txBody>
                    <a:bodyPr/>
                    <a:lstStyle/>
                    <a:p>
                      <a:endParaRPr lang="en-IN"/>
                    </a:p>
                  </a:txBody>
                  <a:tcPr/>
                </a:tc>
                <a:tc>
                  <a:txBody>
                    <a:bodyPr/>
                    <a:lstStyle/>
                    <a:p>
                      <a:pPr algn="l" fontAlgn="b">
                        <a:spcBef>
                          <a:spcPts val="0"/>
                        </a:spcBef>
                        <a:spcAft>
                          <a:spcPts val="0"/>
                        </a:spcAft>
                      </a:pPr>
                      <a:r>
                        <a:rPr lang="en-IN" sz="1600" b="0" u="none" strike="noStrike">
                          <a:solidFill>
                            <a:srgbClr val="000000"/>
                          </a:solidFill>
                          <a:effectLst/>
                        </a:rPr>
                        <a:t>sudo docker tag flktechsupportgpt/frontendapi:latest_dev_4 registryflktsdev001.azurecr.io/flktechsupportgpt/frontendapi:latest_dev_4</a:t>
                      </a:r>
                      <a:endParaRPr lang="en-IN" sz="2600" b="0" i="0" u="none" strike="noStrike">
                        <a:effectLst/>
                        <a:latin typeface="Arial" panose="020B0604020202020204" pitchFamily="34" charset="0"/>
                      </a:endParaRPr>
                    </a:p>
                  </a:txBody>
                  <a:tcPr marL="9373" marR="9373" marT="9373" marB="0" anchor="b"/>
                </a:tc>
                <a:extLst>
                  <a:ext uri="{0D108BD9-81ED-4DB2-BD59-A6C34878D82A}">
                    <a16:rowId xmlns:a16="http://schemas.microsoft.com/office/drawing/2014/main" val="1296318948"/>
                  </a:ext>
                </a:extLst>
              </a:tr>
              <a:tr h="532831">
                <a:tc vMerge="1">
                  <a:txBody>
                    <a:bodyPr/>
                    <a:lstStyle/>
                    <a:p>
                      <a:endParaRPr lang="en-IN"/>
                    </a:p>
                  </a:txBody>
                  <a:tcPr/>
                </a:tc>
                <a:tc>
                  <a:txBody>
                    <a:bodyPr/>
                    <a:lstStyle/>
                    <a:p>
                      <a:pPr algn="l" fontAlgn="b">
                        <a:spcBef>
                          <a:spcPts val="0"/>
                        </a:spcBef>
                        <a:spcAft>
                          <a:spcPts val="0"/>
                        </a:spcAft>
                      </a:pPr>
                      <a:r>
                        <a:rPr lang="en-IN" sz="1600" b="0" u="none" strike="noStrike" dirty="0" err="1">
                          <a:solidFill>
                            <a:srgbClr val="000000"/>
                          </a:solidFill>
                          <a:effectLst/>
                        </a:rPr>
                        <a:t>sudo</a:t>
                      </a:r>
                      <a:r>
                        <a:rPr lang="en-IN" sz="1600" b="0" u="none" strike="noStrike" dirty="0">
                          <a:solidFill>
                            <a:srgbClr val="000000"/>
                          </a:solidFill>
                          <a:effectLst/>
                        </a:rPr>
                        <a:t> docker push registryflktsdev001.azurecr.io/</a:t>
                      </a:r>
                      <a:r>
                        <a:rPr lang="en-IN" sz="1600" b="0" u="none" strike="noStrike" dirty="0" err="1">
                          <a:solidFill>
                            <a:srgbClr val="000000"/>
                          </a:solidFill>
                          <a:effectLst/>
                        </a:rPr>
                        <a:t>flktechsupportgpt</a:t>
                      </a:r>
                      <a:r>
                        <a:rPr lang="en-IN" sz="1600" b="0" u="none" strike="noStrike" dirty="0">
                          <a:solidFill>
                            <a:srgbClr val="000000"/>
                          </a:solidFill>
                          <a:effectLst/>
                        </a:rPr>
                        <a:t>/frontendapi:latest_dev_4</a:t>
                      </a:r>
                      <a:endParaRPr lang="en-IN" sz="2600" b="0" i="0" u="none" strike="noStrike" dirty="0">
                        <a:effectLst/>
                        <a:latin typeface="Arial" panose="020B0604020202020204" pitchFamily="34" charset="0"/>
                      </a:endParaRPr>
                    </a:p>
                  </a:txBody>
                  <a:tcPr marL="9373" marR="9373" marT="9373" marB="0" anchor="b"/>
                </a:tc>
                <a:extLst>
                  <a:ext uri="{0D108BD9-81ED-4DB2-BD59-A6C34878D82A}">
                    <a16:rowId xmlns:a16="http://schemas.microsoft.com/office/drawing/2014/main" val="3255272054"/>
                  </a:ext>
                </a:extLst>
              </a:tr>
            </a:tbl>
          </a:graphicData>
        </a:graphic>
      </p:graphicFrame>
    </p:spTree>
    <p:extLst>
      <p:ext uri="{BB962C8B-B14F-4D97-AF65-F5344CB8AC3E}">
        <p14:creationId xmlns:p14="http://schemas.microsoft.com/office/powerpoint/2010/main" val="24397219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1DA43F6-E346-300A-A296-C8C683BE1686}"/>
              </a:ext>
            </a:extLst>
          </p:cNvPr>
          <p:cNvGraphicFramePr>
            <a:graphicFrameLocks noGrp="1"/>
          </p:cNvGraphicFramePr>
          <p:nvPr>
            <p:extLst>
              <p:ext uri="{D42A27DB-BD31-4B8C-83A1-F6EECF244321}">
                <p14:modId xmlns:p14="http://schemas.microsoft.com/office/powerpoint/2010/main" val="3585928295"/>
              </p:ext>
            </p:extLst>
          </p:nvPr>
        </p:nvGraphicFramePr>
        <p:xfrm>
          <a:off x="544095" y="694452"/>
          <a:ext cx="10995971" cy="5731748"/>
        </p:xfrm>
        <a:graphic>
          <a:graphicData uri="http://schemas.openxmlformats.org/drawingml/2006/table">
            <a:tbl>
              <a:tblPr>
                <a:tableStyleId>{616DA210-FB5B-4158-B5E0-FEB733F419BA}</a:tableStyleId>
              </a:tblPr>
              <a:tblGrid>
                <a:gridCol w="2537772">
                  <a:extLst>
                    <a:ext uri="{9D8B030D-6E8A-4147-A177-3AD203B41FA5}">
                      <a16:colId xmlns:a16="http://schemas.microsoft.com/office/drawing/2014/main" val="104795419"/>
                    </a:ext>
                  </a:extLst>
                </a:gridCol>
                <a:gridCol w="8458199">
                  <a:extLst>
                    <a:ext uri="{9D8B030D-6E8A-4147-A177-3AD203B41FA5}">
                      <a16:colId xmlns:a16="http://schemas.microsoft.com/office/drawing/2014/main" val="3381024945"/>
                    </a:ext>
                  </a:extLst>
                </a:gridCol>
              </a:tblGrid>
              <a:tr h="1266034">
                <a:tc>
                  <a:txBody>
                    <a:bodyPr/>
                    <a:lstStyle/>
                    <a:p>
                      <a:pPr algn="l" fontAlgn="b"/>
                      <a:r>
                        <a:rPr lang="en-IN" sz="1600" b="0" i="0" u="none" strike="noStrike" dirty="0">
                          <a:solidFill>
                            <a:srgbClr val="000000"/>
                          </a:solidFill>
                          <a:effectLst/>
                          <a:latin typeface="Calibri" panose="020F0502020204030204" pitchFamily="34" charset="0"/>
                        </a:rPr>
                        <a:t>Training Videos- Lakshmi</a:t>
                      </a:r>
                    </a:p>
                    <a:p>
                      <a:pPr algn="l" fontAlgn="b"/>
                      <a:endParaRPr lang="en-IN" sz="1600" b="0" i="0" u="none" strike="noStrike" dirty="0">
                        <a:solidFill>
                          <a:srgbClr val="000000"/>
                        </a:solidFill>
                        <a:effectLst/>
                        <a:latin typeface="Calibri" panose="020F0502020204030204" pitchFamily="34" charset="0"/>
                      </a:endParaRPr>
                    </a:p>
                    <a:p>
                      <a:pPr algn="l" fontAlgn="b"/>
                      <a:r>
                        <a:rPr lang="en-IN" sz="1600" b="0" i="0" u="none" strike="noStrike" dirty="0">
                          <a:solidFill>
                            <a:srgbClr val="000000"/>
                          </a:solidFill>
                          <a:effectLst/>
                          <a:latin typeface="Calibri" panose="020F0502020204030204" pitchFamily="34" charset="0"/>
                        </a:rPr>
                        <a:t>Delphi Architecture </a:t>
                      </a:r>
                    </a:p>
                    <a:p>
                      <a:pPr algn="l" fontAlgn="b"/>
                      <a:r>
                        <a:rPr lang="en-IN" sz="1600" b="0" i="0" u="none" strike="noStrike" dirty="0">
                          <a:solidFill>
                            <a:srgbClr val="000000"/>
                          </a:solidFill>
                          <a:effectLst/>
                          <a:latin typeface="Calibri" panose="020F0502020204030204" pitchFamily="34" charset="0"/>
                        </a:rPr>
                        <a:t>MLOPS Training </a:t>
                      </a:r>
                    </a:p>
                    <a:p>
                      <a:pPr algn="l" fontAlgn="b"/>
                      <a:r>
                        <a:rPr lang="en-IN" sz="1600" b="0" i="0" u="none" strike="noStrike" dirty="0">
                          <a:solidFill>
                            <a:srgbClr val="000000"/>
                          </a:solidFill>
                          <a:effectLst/>
                          <a:latin typeface="Calibri" panose="020F0502020204030204" pitchFamily="34" charset="0"/>
                        </a:rPr>
                        <a:t>Containerization </a:t>
                      </a:r>
                    </a:p>
                    <a:p>
                      <a:pPr algn="l" fontAlgn="b"/>
                      <a:r>
                        <a:rPr lang="en-IN" sz="1600" b="0" i="0" u="none" strike="noStrike" dirty="0">
                          <a:solidFill>
                            <a:srgbClr val="000000"/>
                          </a:solidFill>
                          <a:effectLst/>
                          <a:latin typeface="Calibri" panose="020F0502020204030204" pitchFamily="34" charset="0"/>
                        </a:rPr>
                        <a:t>Deployment</a:t>
                      </a:r>
                    </a:p>
                  </a:txBody>
                  <a:tcPr marL="6350" marR="6350" marT="6350" marB="0" anchor="ctr"/>
                </a:tc>
                <a:tc>
                  <a:txBody>
                    <a:bodyPr/>
                    <a:lstStyle/>
                    <a:p>
                      <a:pPr algn="l" fontAlgn="b"/>
                      <a:r>
                        <a:rPr lang="en-IN" sz="1600" b="0" i="0" u="sng" strike="noStrike" dirty="0">
                          <a:solidFill>
                            <a:srgbClr val="0563C1"/>
                          </a:solidFill>
                          <a:effectLst/>
                          <a:latin typeface="Calibri" panose="020F0502020204030204" pitchFamily="34" charset="0"/>
                        </a:rPr>
                        <a:t>https://fortive.sharepoint.com/sites/FTV-FTV-OpenAI-Readers/Shared%20Documents/Forms/AllItems.aspx?csf=1&amp;web=1&amp;e=IStaNv&amp;xsdata=MDV8MDF8fDlkMzEzNjc3ZjJkMTQ4ZDNkMzI2MDhkYmM0MTU5NDBhfDc2YTJhZTVhOWYwMDRmNmI5NWVkNWQzM2Q3N2M0ZDYxfDB8MHw2MzgzMTkzNjkxNjAxNTE4NDZ8VW5rbm93bnxWR1ZoYlhOVFpXTjFjbWwwZVZObGNuWnBZMlY4ZXlKV0lqb2lNQzR3TGpBd01EQWlMQ0pRSWpvaVYybHVNeklpTENKQlRpSTZJazkwYUdWeUlpd2lWMVFpT2pFeGZRPT18MXxMMk5vWVhSekx6RTVPbTFsWlhScGJtZGZXVmRLYkZscVVYbGFWRlYwVG5wQk5FOVRNREJQVkZadFRGZEtiRTFIUlhSYWJWWnBUakpTYlUxcWFHdFpiVmt5UUhSb2NtVmhaQzUyTWk5dFpYTnpZV2RsY3k4eE5qazJNelF3TVRFMU9ESTN8OTI1MzVjNmVjODFjNGM2Mzg1MmIwOGRiYzQxNTk0MGF8MjNkZGIyYmJmYTk5NDJhMjgzYzkyODg3ZmIyNzRmOTc&amp;sdata=WVlxYTFtZmJZTE9kU2JxNkE2OVV2ZGRFQ21IZGFTYzk1YnVnV2dZYU1SND0&amp;ovuser=76a2ae5a%2D9f00%2D4f6b%2D95ed%2D5d33d77c4d61%2Cparamatma%2Epulivarthi%40capgemini%2Ecom&amp;OR=Teams%2DHL&amp;CT=1696847332892&amp;clickparams=eyJBcHBOYW1lIjoiVGVhbXMtRGVza3RvcCIsIkFwcFZlcnNpb24iOiIyNy8yMzA5MDExMjI3OCIsIkhhc0ZlZGVyYXRlZFVzZXIiOmZhbHNlfQ&amp;cid=031a86a7%2D3a8b%2D43bc%2Db8eb%2Dc7e0627c0270&amp;SafelinksUrl=https%3A%2F%2Ffortive%2Esharepoint%2Ecom%2Fsites%2FFTV%2DFTV%2DOpenAI%2DReaders%2FShared%20Documents%2FFort%20%2D%20Delphi&amp;RootFolder=%2Fsites%2FFTV%2DFTV%2DOpenAI%2DReaders%2FShared%20Documents%2FFort%20%2D%20Delphi&amp;FolderCTID=0x012000C3FC40F0F792854FBA2E45D5735C0DDE&amp;noAuthRedirect=1</a:t>
                      </a:r>
                    </a:p>
                  </a:txBody>
                  <a:tcPr marL="6350" marR="6350" marT="6350" marB="0" anchor="ctr"/>
                </a:tc>
                <a:extLst>
                  <a:ext uri="{0D108BD9-81ED-4DB2-BD59-A6C34878D82A}">
                    <a16:rowId xmlns:a16="http://schemas.microsoft.com/office/drawing/2014/main" val="4091301637"/>
                  </a:ext>
                </a:extLst>
              </a:tr>
              <a:tr h="1580118">
                <a:tc>
                  <a:txBody>
                    <a:bodyPr/>
                    <a:lstStyle/>
                    <a:p>
                      <a:pPr algn="l" fontAlgn="b"/>
                      <a:r>
                        <a:rPr lang="en-IN" sz="1600" u="none" strike="noStrike" dirty="0" err="1">
                          <a:effectLst/>
                        </a:rPr>
                        <a:t>Fortive</a:t>
                      </a:r>
                      <a:r>
                        <a:rPr lang="en-IN" sz="1600" u="none" strike="noStrike" dirty="0">
                          <a:effectLst/>
                        </a:rPr>
                        <a:t> </a:t>
                      </a:r>
                      <a:r>
                        <a:rPr lang="en-IN" sz="1600" u="none" strike="noStrike" dirty="0" err="1">
                          <a:effectLst/>
                        </a:rPr>
                        <a:t>Sharepoint-FlukeTSGPT</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b"/>
                      <a:r>
                        <a:rPr lang="en-IN" sz="1600" u="sng" strike="noStrike" dirty="0">
                          <a:effectLst/>
                          <a:hlinkClick r:id="rId2"/>
                        </a:rPr>
                        <a:t>https://fortive.sharepoint.com/sites/FTV-FTV-OpenAI-Readers/Shared%20Documents/Forms/AllItems.aspx?fromShare=true&amp;ga=1&amp;id=%2Fsites%2FFTV%2DFTV%2DOpenAI%2DReaders%2FShared%20Documents%2Ffluketsgpt&amp;viewid=8a7e4fa6%2D859e%2D4c62%2Dba09%2Dc00b3982d35c</a:t>
                      </a:r>
                      <a:endParaRPr lang="en-IN" sz="1600" b="0" i="0" u="sng" strike="noStrike" dirty="0">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913464021"/>
                  </a:ext>
                </a:extLst>
              </a:tr>
            </a:tbl>
          </a:graphicData>
        </a:graphic>
      </p:graphicFrame>
      <p:sp>
        <p:nvSpPr>
          <p:cNvPr id="3" name="TextBox 2">
            <a:extLst>
              <a:ext uri="{FF2B5EF4-FFF2-40B4-BE49-F238E27FC236}">
                <a16:creationId xmlns:a16="http://schemas.microsoft.com/office/drawing/2014/main" id="{C196BD13-4EAB-47E1-73E1-8D5A1398F4CA}"/>
              </a:ext>
            </a:extLst>
          </p:cNvPr>
          <p:cNvSpPr txBox="1"/>
          <p:nvPr/>
        </p:nvSpPr>
        <p:spPr>
          <a:xfrm>
            <a:off x="259882" y="108906"/>
            <a:ext cx="6097604" cy="461665"/>
          </a:xfrm>
          <a:prstGeom prst="rect">
            <a:avLst/>
          </a:prstGeom>
          <a:noFill/>
        </p:spPr>
        <p:txBody>
          <a:bodyPr wrap="square">
            <a:spAutoFit/>
          </a:bodyPr>
          <a:lstStyle/>
          <a:p>
            <a:pPr fontAlgn="b">
              <a:spcBef>
                <a:spcPts val="0"/>
              </a:spcBef>
              <a:spcAft>
                <a:spcPts val="0"/>
              </a:spcAft>
            </a:pPr>
            <a:r>
              <a:rPr lang="en-IN" sz="2400" b="1" u="none" strike="noStrike" dirty="0">
                <a:solidFill>
                  <a:srgbClr val="000000"/>
                </a:solidFill>
                <a:effectLst/>
              </a:rPr>
              <a:t>URLS Links: </a:t>
            </a:r>
            <a:endParaRPr lang="en-IN" sz="4000" b="1" i="0" u="none" strike="noStrike" dirty="0">
              <a:effectLst/>
              <a:latin typeface="Arial" panose="020B0604020202020204" pitchFamily="34" charset="0"/>
            </a:endParaRPr>
          </a:p>
        </p:txBody>
      </p:sp>
    </p:spTree>
    <p:extLst>
      <p:ext uri="{BB962C8B-B14F-4D97-AF65-F5344CB8AC3E}">
        <p14:creationId xmlns:p14="http://schemas.microsoft.com/office/powerpoint/2010/main" val="2146310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1DA43F6-E346-300A-A296-C8C683BE1686}"/>
              </a:ext>
            </a:extLst>
          </p:cNvPr>
          <p:cNvGraphicFramePr>
            <a:graphicFrameLocks noGrp="1"/>
          </p:cNvGraphicFramePr>
          <p:nvPr>
            <p:extLst>
              <p:ext uri="{D42A27DB-BD31-4B8C-83A1-F6EECF244321}">
                <p14:modId xmlns:p14="http://schemas.microsoft.com/office/powerpoint/2010/main" val="2668391795"/>
              </p:ext>
            </p:extLst>
          </p:nvPr>
        </p:nvGraphicFramePr>
        <p:xfrm>
          <a:off x="544095" y="694452"/>
          <a:ext cx="10995971" cy="5433974"/>
        </p:xfrm>
        <a:graphic>
          <a:graphicData uri="http://schemas.openxmlformats.org/drawingml/2006/table">
            <a:tbl>
              <a:tblPr>
                <a:tableStyleId>{616DA210-FB5B-4158-B5E0-FEB733F419BA}</a:tableStyleId>
              </a:tblPr>
              <a:tblGrid>
                <a:gridCol w="2537772">
                  <a:extLst>
                    <a:ext uri="{9D8B030D-6E8A-4147-A177-3AD203B41FA5}">
                      <a16:colId xmlns:a16="http://schemas.microsoft.com/office/drawing/2014/main" val="104795419"/>
                    </a:ext>
                  </a:extLst>
                </a:gridCol>
                <a:gridCol w="8458199">
                  <a:extLst>
                    <a:ext uri="{9D8B030D-6E8A-4147-A177-3AD203B41FA5}">
                      <a16:colId xmlns:a16="http://schemas.microsoft.com/office/drawing/2014/main" val="3381024945"/>
                    </a:ext>
                  </a:extLst>
                </a:gridCol>
              </a:tblGrid>
              <a:tr h="5433974">
                <a:tc>
                  <a:txBody>
                    <a:bodyPr/>
                    <a:lstStyle/>
                    <a:p>
                      <a:pPr algn="l" fontAlgn="b"/>
                      <a:r>
                        <a:rPr lang="en-IN" sz="1600" b="0" i="0" u="none" strike="noStrike" dirty="0">
                          <a:solidFill>
                            <a:srgbClr val="000000"/>
                          </a:solidFill>
                          <a:effectLst/>
                          <a:latin typeface="Calibri" panose="020F0502020204030204" pitchFamily="34" charset="0"/>
                        </a:rPr>
                        <a:t>Training Videos- Amit</a:t>
                      </a:r>
                    </a:p>
                    <a:p>
                      <a:pPr algn="l" fontAlgn="b"/>
                      <a:endParaRPr lang="en-IN" sz="1600" b="0" i="0" u="none" strike="noStrike" dirty="0">
                        <a:solidFill>
                          <a:srgbClr val="000000"/>
                        </a:solidFill>
                        <a:effectLst/>
                        <a:latin typeface="Calibri" panose="020F0502020204030204" pitchFamily="34" charset="0"/>
                      </a:endParaRPr>
                    </a:p>
                    <a:p>
                      <a:pPr algn="l" fontAlgn="b"/>
                      <a:r>
                        <a:rPr lang="en-IN" sz="1600" b="0" i="0" u="none" strike="noStrike" dirty="0">
                          <a:solidFill>
                            <a:srgbClr val="000000"/>
                          </a:solidFill>
                          <a:effectLst/>
                          <a:latin typeface="Calibri" panose="020F0502020204030204" pitchFamily="34" charset="0"/>
                        </a:rPr>
                        <a:t>Delphi Architecture </a:t>
                      </a:r>
                    </a:p>
                    <a:p>
                      <a:pPr algn="l" fontAlgn="b"/>
                      <a:r>
                        <a:rPr lang="en-IN" sz="1600" b="0" i="0" u="none" strike="noStrike" dirty="0">
                          <a:solidFill>
                            <a:srgbClr val="000000"/>
                          </a:solidFill>
                          <a:effectLst/>
                          <a:latin typeface="Calibri" panose="020F0502020204030204" pitchFamily="34" charset="0"/>
                        </a:rPr>
                        <a:t>MLOPS Training </a:t>
                      </a:r>
                    </a:p>
                    <a:p>
                      <a:pPr algn="l" fontAlgn="b"/>
                      <a:r>
                        <a:rPr lang="en-IN" sz="1600" b="0" i="0" u="none" strike="noStrike" dirty="0">
                          <a:solidFill>
                            <a:srgbClr val="000000"/>
                          </a:solidFill>
                          <a:effectLst/>
                          <a:latin typeface="Calibri" panose="020F0502020204030204" pitchFamily="34" charset="0"/>
                        </a:rPr>
                        <a:t>Containerization </a:t>
                      </a:r>
                    </a:p>
                    <a:p>
                      <a:pPr algn="l" fontAlgn="b"/>
                      <a:r>
                        <a:rPr lang="en-IN" sz="1600" b="0" i="0" u="none" strike="noStrike" dirty="0">
                          <a:solidFill>
                            <a:srgbClr val="000000"/>
                          </a:solidFill>
                          <a:effectLst/>
                          <a:latin typeface="Calibri" panose="020F0502020204030204" pitchFamily="34" charset="0"/>
                        </a:rPr>
                        <a:t>Deployment</a:t>
                      </a:r>
                    </a:p>
                  </a:txBody>
                  <a:tcPr marL="6350" marR="6350" marT="6350" marB="0" anchor="ctr"/>
                </a:tc>
                <a:tc>
                  <a:txBody>
                    <a:bodyPr/>
                    <a:lstStyle/>
                    <a:p>
                      <a:pPr algn="l" fontAlgn="b"/>
                      <a:r>
                        <a:rPr lang="en-IN" sz="1600" b="0" i="0" u="sng" strike="noStrike" dirty="0">
                          <a:solidFill>
                            <a:srgbClr val="0563C1"/>
                          </a:solidFill>
                          <a:effectLst/>
                          <a:latin typeface="Calibri" panose="020F0502020204030204" pitchFamily="34" charset="0"/>
                        </a:rPr>
                        <a:t>https://capgemini.sharepoint.com/sites/FORTInnovationTeam/Shared%20Documents/Forms/AllItems.aspx?csf=1&amp;web=1&amp;e=yycjNK&amp;xsdata=MDV8MDF8fGQ3MGIxZDZjNGFmZTRmNTk3ZjY5MDhkYmRjNDkzODBjfDc2YTJhZTVhOWYwMDRmNmI5NWVkNWQzM2Q3N2M0ZDYxfDB8MHw2MzgzNDU5NzkyMzQxMjM2MjV8VW5rbm93bnxWR1ZoYlhOVFpXTjFjbWwwZVZObGNuWnBZMlY4ZXlKV0lqb2lNQzR3TGpBd01EQWlMQ0pRSWpvaVYybHVNeklpTENKQlRpSTZJazkwYUdWeUlpd2lWMVFpT2pFeGZRPT18MXxMMk5vWVhSekx6RTVPakkwWVdFMlpEUm1ZVEZpWWpRNU1XTTVPV014TWpsaU5UZGtOV0ZtWTJaalFIUm9jbVZoWkM1Mk1pOXRaWE56WVdkbGN5OHhOams1TURBeE1USXlOakkxfDY1MWYwZGI1OGJjMzQzNDM3ZjY5MDhkYmRjNDkzODBjfGE4MGU3OTdmYTAzYzQ0ZTliNGNlNWQ0YzJhNjliYTc2&amp;sdata=ZU1iOW5iVzBwVXVudFFXZGlIRmNuOEc3eFRaZlErZVNkTStXbFBVcnNBQT0%3D&amp;ovuser=76a2ae5a%2D9f00%2D4f6b%2D95ed%2D5d33d77c4d61%2Cparamatma%2Epulivarthi%40capgemini%2Ecom&amp;OR=Teams%2DHL&amp;CT=1699004303111&amp;clickparams=eyJBcHBOYW1lIjoiVGVhbXMtRGVza3RvcCIsIkFwcFZlcnNpb24iOiIyNy8yMzA5MjkxMTIwNyIsIkhhc0ZlZGVyYXRlZFVzZXIiOmZhbHNlfQ%3D%3D&amp;cid=2149aeec%2Df0b7%2D45fd%2D8470%2Db317bc63b393&amp;SafelinksUrl=https%3A%2F%2Fcapgemini%2Esharepoint%2Ecom%2Fsites%2FFORTInnovationTeam%2FShared%2520Documents%2FGeneral&amp;FolderCTID=0x0120006B1EB819D91CA34B815F1C650520095B&amp;id=%2Fsites%2FFORTInnovationTeam%2FShared%20Documents%2FGeneral%2FFlukeSGPT%5FMLOps%5FTrainingVideos&amp;viewid=cd561d40%2D5599%2D4780%2D8cad%2D6a73cc1bafe1</a:t>
                      </a:r>
                    </a:p>
                  </a:txBody>
                  <a:tcPr marL="6350" marR="6350" marT="6350" marB="0" anchor="ctr"/>
                </a:tc>
                <a:extLst>
                  <a:ext uri="{0D108BD9-81ED-4DB2-BD59-A6C34878D82A}">
                    <a16:rowId xmlns:a16="http://schemas.microsoft.com/office/drawing/2014/main" val="4091301637"/>
                  </a:ext>
                </a:extLst>
              </a:tr>
            </a:tbl>
          </a:graphicData>
        </a:graphic>
      </p:graphicFrame>
      <p:sp>
        <p:nvSpPr>
          <p:cNvPr id="3" name="TextBox 2">
            <a:extLst>
              <a:ext uri="{FF2B5EF4-FFF2-40B4-BE49-F238E27FC236}">
                <a16:creationId xmlns:a16="http://schemas.microsoft.com/office/drawing/2014/main" id="{C196BD13-4EAB-47E1-73E1-8D5A1398F4CA}"/>
              </a:ext>
            </a:extLst>
          </p:cNvPr>
          <p:cNvSpPr txBox="1"/>
          <p:nvPr/>
        </p:nvSpPr>
        <p:spPr>
          <a:xfrm>
            <a:off x="259882" y="108906"/>
            <a:ext cx="6097604" cy="461665"/>
          </a:xfrm>
          <a:prstGeom prst="rect">
            <a:avLst/>
          </a:prstGeom>
          <a:noFill/>
        </p:spPr>
        <p:txBody>
          <a:bodyPr wrap="square">
            <a:spAutoFit/>
          </a:bodyPr>
          <a:lstStyle/>
          <a:p>
            <a:pPr fontAlgn="b">
              <a:spcBef>
                <a:spcPts val="0"/>
              </a:spcBef>
              <a:spcAft>
                <a:spcPts val="0"/>
              </a:spcAft>
            </a:pPr>
            <a:r>
              <a:rPr lang="en-IN" sz="2400" b="1" u="none" strike="noStrike" dirty="0">
                <a:solidFill>
                  <a:srgbClr val="000000"/>
                </a:solidFill>
                <a:effectLst/>
              </a:rPr>
              <a:t>URLS Links: </a:t>
            </a:r>
            <a:endParaRPr lang="en-IN" sz="4000" b="1" i="0" u="none" strike="noStrike" dirty="0">
              <a:effectLst/>
              <a:latin typeface="Arial" panose="020B0604020202020204" pitchFamily="34" charset="0"/>
            </a:endParaRPr>
          </a:p>
        </p:txBody>
      </p:sp>
    </p:spTree>
    <p:extLst>
      <p:ext uri="{BB962C8B-B14F-4D97-AF65-F5344CB8AC3E}">
        <p14:creationId xmlns:p14="http://schemas.microsoft.com/office/powerpoint/2010/main" val="18928287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4697C79-068F-2464-9F35-3880C3042D48}"/>
              </a:ext>
            </a:extLst>
          </p:cNvPr>
          <p:cNvGraphicFramePr>
            <a:graphicFrameLocks noGrp="1"/>
          </p:cNvGraphicFramePr>
          <p:nvPr>
            <p:extLst>
              <p:ext uri="{D42A27DB-BD31-4B8C-83A1-F6EECF244321}">
                <p14:modId xmlns:p14="http://schemas.microsoft.com/office/powerpoint/2010/main" val="1208246230"/>
              </p:ext>
            </p:extLst>
          </p:nvPr>
        </p:nvGraphicFramePr>
        <p:xfrm>
          <a:off x="620295" y="770652"/>
          <a:ext cx="11114505" cy="5604749"/>
        </p:xfrm>
        <a:graphic>
          <a:graphicData uri="http://schemas.openxmlformats.org/drawingml/2006/table">
            <a:tbl>
              <a:tblPr>
                <a:tableStyleId>{616DA210-FB5B-4158-B5E0-FEB733F419BA}</a:tableStyleId>
              </a:tblPr>
              <a:tblGrid>
                <a:gridCol w="2565129">
                  <a:extLst>
                    <a:ext uri="{9D8B030D-6E8A-4147-A177-3AD203B41FA5}">
                      <a16:colId xmlns:a16="http://schemas.microsoft.com/office/drawing/2014/main" val="104795419"/>
                    </a:ext>
                  </a:extLst>
                </a:gridCol>
                <a:gridCol w="6151930">
                  <a:extLst>
                    <a:ext uri="{9D8B030D-6E8A-4147-A177-3AD203B41FA5}">
                      <a16:colId xmlns:a16="http://schemas.microsoft.com/office/drawing/2014/main" val="3381024945"/>
                    </a:ext>
                  </a:extLst>
                </a:gridCol>
                <a:gridCol w="2397446">
                  <a:extLst>
                    <a:ext uri="{9D8B030D-6E8A-4147-A177-3AD203B41FA5}">
                      <a16:colId xmlns:a16="http://schemas.microsoft.com/office/drawing/2014/main" val="2276887202"/>
                    </a:ext>
                  </a:extLst>
                </a:gridCol>
              </a:tblGrid>
              <a:tr h="1116337">
                <a:tc>
                  <a:txBody>
                    <a:bodyPr/>
                    <a:lstStyle/>
                    <a:p>
                      <a:pPr algn="l" fontAlgn="b"/>
                      <a:r>
                        <a:rPr lang="en-IN" sz="1600" u="none" strike="noStrike" dirty="0">
                          <a:effectLst/>
                        </a:rPr>
                        <a:t>Power automate Jobs</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b"/>
                      <a:r>
                        <a:rPr lang="en-IN" sz="1600" u="sng" strike="noStrike">
                          <a:effectLst/>
                          <a:hlinkClick r:id="rId2"/>
                        </a:rPr>
                        <a:t>Microsoft Power Automate | My flows</a:t>
                      </a:r>
                      <a:endParaRPr lang="en-IN" sz="16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b"/>
                      <a:r>
                        <a:rPr lang="en-IN" sz="1600" u="none" strike="noStrike" dirty="0" err="1">
                          <a:effectLst/>
                        </a:rPr>
                        <a:t>FLUKEPRD_Get_Sharepoint_files_PDF</a:t>
                      </a:r>
                      <a:endParaRPr lang="en-IN" sz="1600" b="0" i="0" u="sng" strike="noStrike" dirty="0">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87969965"/>
                  </a:ext>
                </a:extLst>
              </a:tr>
              <a:tr h="1487604">
                <a:tc>
                  <a:txBody>
                    <a:bodyPr/>
                    <a:lstStyle/>
                    <a:p>
                      <a:pPr algn="l" fontAlgn="b"/>
                      <a:r>
                        <a:rPr lang="en-IN" sz="1600" u="none" strike="noStrike" dirty="0">
                          <a:effectLst/>
                        </a:rPr>
                        <a:t>Dev Resource Group</a:t>
                      </a:r>
                      <a:endParaRPr lang="en-IN" sz="1600" b="0" i="0" u="none" strike="noStrike" dirty="0">
                        <a:solidFill>
                          <a:srgbClr val="000000"/>
                        </a:solidFill>
                        <a:effectLst/>
                        <a:latin typeface="Calibri" panose="020F0502020204030204" pitchFamily="34" charset="0"/>
                      </a:endParaRPr>
                    </a:p>
                  </a:txBody>
                  <a:tcPr marL="6350" marR="6350" marT="6350" marB="0" anchor="ctr"/>
                </a:tc>
                <a:tc gridSpan="2">
                  <a:txBody>
                    <a:bodyPr/>
                    <a:lstStyle/>
                    <a:p>
                      <a:pPr algn="l" fontAlgn="b"/>
                      <a:r>
                        <a:rPr lang="en-IN" sz="1600" u="sng" strike="noStrike" dirty="0">
                          <a:effectLst/>
                          <a:hlinkClick r:id="rId3"/>
                        </a:rPr>
                        <a:t>https://portal.azure.com/?pwa=1#@fortive.onmicrosoft.com/resource/subscriptions/52a1d076-bbbf-422a-9bf7-95d61247be4b/resourcegroups/flk-techsupport-gpt-dev/overview</a:t>
                      </a:r>
                      <a:endParaRPr lang="en-IN" sz="1600" b="0" i="0" u="sng" strike="noStrike" dirty="0">
                        <a:solidFill>
                          <a:srgbClr val="0563C1"/>
                        </a:solidFill>
                        <a:effectLst/>
                        <a:latin typeface="Calibri" panose="020F0502020204030204" pitchFamily="34" charset="0"/>
                      </a:endParaRPr>
                    </a:p>
                  </a:txBody>
                  <a:tcPr marL="6350" marR="6350" marT="6350" marB="0" anchor="ctr"/>
                </a:tc>
                <a:tc hMerge="1">
                  <a:txBody>
                    <a:bodyPr/>
                    <a:lstStyle/>
                    <a:p>
                      <a:endParaRPr lang="en-IN"/>
                    </a:p>
                  </a:txBody>
                  <a:tcPr/>
                </a:tc>
                <a:extLst>
                  <a:ext uri="{0D108BD9-81ED-4DB2-BD59-A6C34878D82A}">
                    <a16:rowId xmlns:a16="http://schemas.microsoft.com/office/drawing/2014/main" val="2628981191"/>
                  </a:ext>
                </a:extLst>
              </a:tr>
              <a:tr h="504402">
                <a:tc>
                  <a:txBody>
                    <a:bodyPr/>
                    <a:lstStyle/>
                    <a:p>
                      <a:pPr algn="l" fontAlgn="b"/>
                      <a:r>
                        <a:rPr lang="en-IN" sz="1600" u="none" strike="noStrike">
                          <a:effectLst/>
                        </a:rPr>
                        <a:t>Uat Resource Group</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en-IN" sz="1600" u="sng" strike="noStrike" dirty="0" err="1">
                          <a:effectLst/>
                          <a:hlinkClick r:id="rId4"/>
                        </a:rPr>
                        <a:t>flk-techsupport-gpt-uat</a:t>
                      </a:r>
                      <a:r>
                        <a:rPr lang="en-IN" sz="1600" u="sng" strike="noStrike" dirty="0">
                          <a:effectLst/>
                          <a:hlinkClick r:id="rId4"/>
                        </a:rPr>
                        <a:t> - Microsoft Azure</a:t>
                      </a:r>
                      <a:endParaRPr lang="en-IN" sz="16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b"/>
                      <a:r>
                        <a:rPr lang="en-IN" sz="1600" u="none" strike="noStrike" dirty="0" err="1">
                          <a:effectLst/>
                        </a:rPr>
                        <a:t>backendurl</a:t>
                      </a:r>
                      <a:endParaRPr lang="en-IN" sz="1600" b="0" i="0" u="sng" strike="noStrike" dirty="0">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670045456"/>
                  </a:ext>
                </a:extLst>
              </a:tr>
              <a:tr h="504402">
                <a:tc>
                  <a:txBody>
                    <a:bodyPr/>
                    <a:lstStyle/>
                    <a:p>
                      <a:pPr algn="l" fontAlgn="b"/>
                      <a:r>
                        <a:rPr lang="en-IN" sz="1600" u="none" strike="noStrike">
                          <a:effectLst/>
                        </a:rPr>
                        <a:t>Prod Resource Group</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en-IN" sz="1600" u="sng" strike="noStrike" dirty="0" err="1">
                          <a:effectLst/>
                          <a:hlinkClick r:id="rId5"/>
                        </a:rPr>
                        <a:t>flk-techsupport-gpt-prd</a:t>
                      </a:r>
                      <a:r>
                        <a:rPr lang="en-IN" sz="1600" u="sng" strike="noStrike" dirty="0">
                          <a:effectLst/>
                          <a:hlinkClick r:id="rId5"/>
                        </a:rPr>
                        <a:t> - Microsoft Azure</a:t>
                      </a:r>
                      <a:endParaRPr lang="en-IN" sz="16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b"/>
                      <a:endParaRPr lang="en-IN" sz="16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522451008"/>
                  </a:ext>
                </a:extLst>
              </a:tr>
              <a:tr h="996002">
                <a:tc>
                  <a:txBody>
                    <a:bodyPr/>
                    <a:lstStyle/>
                    <a:p>
                      <a:pPr algn="l" fontAlgn="b"/>
                      <a:r>
                        <a:rPr lang="en-IN" sz="1600" u="none" strike="noStrike" dirty="0">
                          <a:effectLst/>
                        </a:rPr>
                        <a:t>Gitlab Link backend</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b"/>
                      <a:r>
                        <a:rPr lang="en-IN" sz="1600" u="sng" strike="noStrike" dirty="0">
                          <a:effectLst/>
                          <a:hlinkClick r:id="rId6"/>
                        </a:rPr>
                        <a:t>https://gitlab.com/fortive/fluke/fluke-techsupport-gpt</a:t>
                      </a:r>
                      <a:endParaRPr lang="en-IN" sz="16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b"/>
                      <a:endParaRPr lang="en-IN" sz="1600" b="0" i="0" u="sng" strike="noStrike" dirty="0">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886250612"/>
                  </a:ext>
                </a:extLst>
              </a:tr>
              <a:tr h="996002">
                <a:tc>
                  <a:txBody>
                    <a:bodyPr/>
                    <a:lstStyle/>
                    <a:p>
                      <a:pPr algn="l" fontAlgn="b"/>
                      <a:r>
                        <a:rPr lang="en-IN" sz="1600" b="0" i="0" u="none" strike="noStrike" dirty="0">
                          <a:solidFill>
                            <a:srgbClr val="000000"/>
                          </a:solidFill>
                          <a:effectLst/>
                          <a:latin typeface="Calibri" panose="020F0502020204030204" pitchFamily="34" charset="0"/>
                        </a:rPr>
                        <a:t>Frontend</a:t>
                      </a:r>
                    </a:p>
                  </a:txBody>
                  <a:tcPr marL="6350" marR="6350" marT="6350" marB="0" anchor="ctr"/>
                </a:tc>
                <a:tc>
                  <a:txBody>
                    <a:bodyPr/>
                    <a:lstStyle/>
                    <a:p>
                      <a:pPr algn="l" fontAlgn="b"/>
                      <a:r>
                        <a:rPr lang="en-IN" sz="1600" b="0" i="0" u="sng" strike="noStrike" dirty="0">
                          <a:solidFill>
                            <a:srgbClr val="0563C1"/>
                          </a:solidFill>
                          <a:effectLst/>
                          <a:latin typeface="Calibri" panose="020F0502020204030204" pitchFamily="34" charset="0"/>
                        </a:rPr>
                        <a:t>https://gitlab.com/fortive/fluke/fluke-techsupport-gpt-kataui/-/tree/develop_v1?ref_type=heads</a:t>
                      </a:r>
                    </a:p>
                  </a:txBody>
                  <a:tcPr marL="6350" marR="6350" marT="6350" marB="0" anchor="ctr"/>
                </a:tc>
                <a:tc>
                  <a:txBody>
                    <a:bodyPr/>
                    <a:lstStyle/>
                    <a:p>
                      <a:pPr algn="l" fontAlgn="b"/>
                      <a:endParaRPr lang="en-IN" sz="1600" b="0" i="0" u="sng" strike="noStrike" dirty="0">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38876509"/>
                  </a:ext>
                </a:extLst>
              </a:tr>
            </a:tbl>
          </a:graphicData>
        </a:graphic>
      </p:graphicFrame>
    </p:spTree>
    <p:extLst>
      <p:ext uri="{BB962C8B-B14F-4D97-AF65-F5344CB8AC3E}">
        <p14:creationId xmlns:p14="http://schemas.microsoft.com/office/powerpoint/2010/main" val="2076490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F16CBD-5DFC-FB45-E721-1306CDF577BD}"/>
              </a:ext>
            </a:extLst>
          </p:cNvPr>
          <p:cNvSpPr txBox="1"/>
          <p:nvPr/>
        </p:nvSpPr>
        <p:spPr>
          <a:xfrm>
            <a:off x="451757" y="152398"/>
            <a:ext cx="11092543" cy="6771084"/>
          </a:xfrm>
          <a:prstGeom prst="rect">
            <a:avLst/>
          </a:prstGeom>
          <a:noFill/>
        </p:spPr>
        <p:txBody>
          <a:bodyPr wrap="square">
            <a:spAutoFit/>
          </a:bodyPr>
          <a:lstStyle/>
          <a:p>
            <a:r>
              <a:rPr lang="en-IN" sz="1400" dirty="0"/>
              <a:t>[{'text': 'Pressure Controller/Calibrator Replacement Parts\</a:t>
            </a:r>
            <a:r>
              <a:rPr lang="en-IN" sz="1400" dirty="0" err="1"/>
              <a:t>nReplacement</a:t>
            </a:r>
            <a:r>
              <a:rPr lang="en-IN" sz="1400" dirty="0"/>
              <a:t> Parts\</a:t>
            </a:r>
            <a:r>
              <a:rPr lang="en-IN" sz="1400" dirty="0" err="1"/>
              <a:t>nThe</a:t>
            </a:r>
            <a:r>
              <a:rPr lang="en-IN" sz="1400" dirty="0"/>
              <a:t> Figures and Tables listed in this section show the part numbers of each replacement part or accessory for the Product.</a:t>
            </a:r>
            <a:r>
              <a:rPr lang="en-IN" sz="1400" dirty="0">
                <a:solidFill>
                  <a:srgbClr val="FF0000"/>
                </a:solidFill>
              </a:rPr>
              <a:t>5 6</a:t>
            </a:r>
            <a:r>
              <a:rPr lang="en-IN" sz="1400" dirty="0"/>
              <a:t>\</a:t>
            </a:r>
            <a:r>
              <a:rPr lang="en-IN" sz="1400" dirty="0" err="1"/>
              <a:t>nMANIFOLD</a:t>
            </a:r>
            <a:r>
              <a:rPr lang="en-IN" sz="1400" dirty="0"/>
              <a:t>, PCM DOCK\n4326981\n4327009\</a:t>
            </a:r>
            <a:r>
              <a:rPr lang="en-IN" sz="1400" dirty="0" err="1"/>
              <a:t>nMANIFOLD</a:t>
            </a:r>
            <a:r>
              <a:rPr lang="en-IN" sz="1400" dirty="0"/>
              <a:t>, PMM DOCK\</a:t>
            </a:r>
            <a:r>
              <a:rPr lang="en-IN" sz="1400" dirty="0" err="1"/>
              <a:t>nTable</a:t>
            </a:r>
            <a:r>
              <a:rPr lang="en-IN" sz="1400" dirty="0"/>
              <a:t> 109.Replaceable Parts', 'type': 'paragraph'}, {'text': '\n\n\n\n8270A (not for 6270A)\</a:t>
            </a:r>
            <a:r>
              <a:rPr lang="en-IN" sz="1400" dirty="0" err="1"/>
              <a:t>nReplacement</a:t>
            </a:r>
            <a:r>
              <a:rPr lang="en-IN" sz="1400" dirty="0"/>
              <a:t> Manifold Kits are available that include the manifold, 2 guide bushings PN 4404143 and 5 </a:t>
            </a:r>
            <a:r>
              <a:rPr lang="en-IN" sz="1400" dirty="0" err="1"/>
              <a:t>o-rings</a:t>
            </a:r>
            <a:r>
              <a:rPr lang="en-IN" sz="1400" dirty="0"/>
              <a:t> PN 1785485.5032803 MNFLD-8270-NPT,REPLACEMENT MANIFOLD, 8270A, NPT 5032815 MNFLD-8270-BSP,REPLACEMENT MANIFOLD, 8270A, BSP 5032826 MNFLD-8270-SAE,REPLACEMENT MANIFOLD, 8270A, SAE\n151', 'type': 'paragraph'}, {'text': '&lt;tr&gt;&lt;</a:t>
            </a:r>
            <a:r>
              <a:rPr lang="en-IN" sz="1400" dirty="0" err="1"/>
              <a:t>th</a:t>
            </a:r>
            <a:r>
              <a:rPr lang="en-IN" sz="1400" dirty="0"/>
              <a:t>&gt;Reference Designator&lt;/</a:t>
            </a:r>
            <a:r>
              <a:rPr lang="en-IN" sz="1400" dirty="0" err="1"/>
              <a:t>th</a:t>
            </a:r>
            <a:r>
              <a:rPr lang="en-IN" sz="1400" dirty="0"/>
              <a:t>&gt;&lt;</a:t>
            </a:r>
            <a:r>
              <a:rPr lang="en-IN" sz="1400" dirty="0" err="1"/>
              <a:t>th</a:t>
            </a:r>
            <a:r>
              <a:rPr lang="en-IN" sz="1400" dirty="0"/>
              <a:t>&gt;Description&lt;/</a:t>
            </a:r>
            <a:r>
              <a:rPr lang="en-IN" sz="1400" dirty="0" err="1"/>
              <a:t>th</a:t>
            </a:r>
            <a:r>
              <a:rPr lang="en-IN" sz="1400" dirty="0"/>
              <a:t>&gt;&lt;</a:t>
            </a:r>
            <a:r>
              <a:rPr lang="en-IN" sz="1400" dirty="0" err="1"/>
              <a:t>th</a:t>
            </a:r>
            <a:r>
              <a:rPr lang="en-IN" sz="1400" dirty="0"/>
              <a:t>&gt;Part Number&lt;/</a:t>
            </a:r>
            <a:r>
              <a:rPr lang="en-IN" sz="1400" dirty="0" err="1"/>
              <a:t>th</a:t>
            </a:r>
            <a:r>
              <a:rPr lang="en-IN" sz="1400" dirty="0"/>
              <a:t>&gt;&lt;</a:t>
            </a:r>
            <a:r>
              <a:rPr lang="en-IN" sz="1400" dirty="0" err="1"/>
              <a:t>th</a:t>
            </a:r>
            <a:r>
              <a:rPr lang="en-IN" sz="1400" dirty="0"/>
              <a:t>&gt;Quantity&lt;/</a:t>
            </a:r>
            <a:r>
              <a:rPr lang="en-IN" sz="1400" dirty="0" err="1"/>
              <a:t>th</a:t>
            </a:r>
            <a:r>
              <a:rPr lang="en-IN" sz="1400" dirty="0"/>
              <a:t>&gt;&lt;/tr&gt;&lt;tr&gt;&lt;td&gt;</a:t>
            </a:r>
          </a:p>
          <a:p>
            <a:r>
              <a:rPr lang="en-IN" sz="1400" dirty="0">
                <a:highlight>
                  <a:srgbClr val="FFFF00"/>
                </a:highlight>
              </a:rPr>
              <a:t>1&lt;/td&gt;&lt;td&gt;Cable assembly,5 </a:t>
            </a:r>
            <a:r>
              <a:rPr lang="en-IN" sz="1400" dirty="0" err="1">
                <a:highlight>
                  <a:srgbClr val="FFFF00"/>
                </a:highlight>
              </a:rPr>
              <a:t>conductors,shielded</a:t>
            </a:r>
            <a:r>
              <a:rPr lang="en-IN" sz="1400" dirty="0">
                <a:highlight>
                  <a:srgbClr val="FFFF00"/>
                </a:highlight>
              </a:rPr>
              <a:t>, </a:t>
            </a:r>
            <a:r>
              <a:rPr lang="en-IN" sz="1400" dirty="0" err="1">
                <a:highlight>
                  <a:srgbClr val="FFFF00"/>
                </a:highlight>
              </a:rPr>
              <a:t>usb</a:t>
            </a:r>
            <a:r>
              <a:rPr lang="en-IN" sz="1400" dirty="0">
                <a:highlight>
                  <a:srgbClr val="FFFF00"/>
                </a:highlight>
              </a:rPr>
              <a:t> a-to-mini b, </a:t>
            </a:r>
            <a:r>
              <a:rPr lang="en-IN" sz="1400" dirty="0" err="1">
                <a:highlight>
                  <a:srgbClr val="FFFF00"/>
                </a:highlight>
              </a:rPr>
              <a:t>usb</a:t>
            </a:r>
            <a:r>
              <a:rPr lang="en-IN" sz="1400" dirty="0">
                <a:highlight>
                  <a:srgbClr val="FFFF00"/>
                </a:highlight>
              </a:rPr>
              <a:t> 2.0,0.8mtr&lt;/td&gt;&lt;td&gt;4563003&lt;/td&gt;&lt;td&gt;1</a:t>
            </a:r>
            <a:r>
              <a:rPr lang="en-IN" sz="1400" dirty="0"/>
              <a:t>&lt;/td&gt;&lt;/tr&gt;&lt;tr&gt;&lt;td&gt;</a:t>
            </a:r>
          </a:p>
          <a:p>
            <a:r>
              <a:rPr lang="en-IN" sz="1400" dirty="0">
                <a:highlight>
                  <a:srgbClr val="FFFF00"/>
                </a:highlight>
              </a:rPr>
              <a:t>2&lt;/td&gt;&lt;td&gt;Fuse 5x20mm, 2 AMP&lt;/td&gt;&lt;td&gt;1297149&lt;/td&gt;&lt;td&gt;1</a:t>
            </a:r>
            <a:r>
              <a:rPr lang="en-IN" sz="1400" dirty="0"/>
              <a:t>&lt;/td&gt;&lt;/tr&gt;&lt;tr&gt;&lt;td&gt;</a:t>
            </a:r>
          </a:p>
          <a:p>
            <a:r>
              <a:rPr lang="en-IN" sz="1400" dirty="0">
                <a:highlight>
                  <a:srgbClr val="FFFF00"/>
                </a:highlight>
              </a:rPr>
              <a:t>3&lt;/td&gt;&lt;td&gt;A :selected: Fuse Holder&lt;/td&gt;&lt;td&gt;</a:t>
            </a:r>
            <a:r>
              <a:rPr lang="en-IN" sz="1400" dirty="0">
                <a:solidFill>
                  <a:srgbClr val="FF0000"/>
                </a:solidFill>
                <a:highlight>
                  <a:srgbClr val="FFFF00"/>
                </a:highlight>
              </a:rPr>
              <a:t>4220903</a:t>
            </a:r>
            <a:r>
              <a:rPr lang="en-IN" sz="1400" dirty="0">
                <a:highlight>
                  <a:srgbClr val="FFFF00"/>
                </a:highlight>
              </a:rPr>
              <a:t>&lt;/td&gt;&lt;td&gt;1</a:t>
            </a:r>
            <a:r>
              <a:rPr lang="en-IN" sz="1400" dirty="0"/>
              <a:t>&lt;/td&gt;&lt;/tr&gt;&lt;tr&gt;&lt;td&gt;</a:t>
            </a:r>
          </a:p>
          <a:p>
            <a:r>
              <a:rPr lang="en-IN" sz="1400" dirty="0">
                <a:highlight>
                  <a:srgbClr val="00FF00"/>
                </a:highlight>
              </a:rPr>
              <a:t>4 - NPT\</a:t>
            </a:r>
            <a:r>
              <a:rPr lang="en-IN" sz="1400" dirty="0" err="1">
                <a:highlight>
                  <a:srgbClr val="00FF00"/>
                </a:highlight>
              </a:rPr>
              <a:t>n:</a:t>
            </a:r>
            <a:r>
              <a:rPr lang="en-IN" sz="1400" i="1" dirty="0" err="1">
                <a:solidFill>
                  <a:srgbClr val="FF0000"/>
                </a:solidFill>
                <a:highlight>
                  <a:srgbClr val="00FF00"/>
                </a:highlight>
              </a:rPr>
              <a:t>unselected</a:t>
            </a:r>
            <a:r>
              <a:rPr lang="en-IN" sz="1400" i="1" dirty="0">
                <a:solidFill>
                  <a:srgbClr val="FF0000"/>
                </a:solidFill>
                <a:highlight>
                  <a:srgbClr val="00FF00"/>
                </a:highlight>
              </a:rPr>
              <a:t>: :unselected</a:t>
            </a:r>
            <a:r>
              <a:rPr lang="en-IN" sz="1400" dirty="0">
                <a:highlight>
                  <a:srgbClr val="00FF00"/>
                </a:highlight>
              </a:rPr>
              <a:t>:&lt;/td&gt;&lt;td&gt;Port Manifold NPT&lt;/td&gt;&lt;td&gt;</a:t>
            </a:r>
            <a:r>
              <a:rPr lang="en-IN" sz="1400" dirty="0">
                <a:solidFill>
                  <a:srgbClr val="FF0000"/>
                </a:solidFill>
                <a:highlight>
                  <a:srgbClr val="00FF00"/>
                </a:highlight>
              </a:rPr>
              <a:t>4379983</a:t>
            </a:r>
            <a:r>
              <a:rPr lang="en-IN" sz="1400" dirty="0">
                <a:highlight>
                  <a:srgbClr val="00FF00"/>
                </a:highlight>
              </a:rPr>
              <a:t>&lt;/td&gt;&lt;td&gt;1</a:t>
            </a:r>
            <a:r>
              <a:rPr lang="en-IN" sz="1400" dirty="0"/>
              <a:t>&lt;/td&gt;&lt;/tr&gt;&lt;tr&gt;&lt;td&gt;</a:t>
            </a:r>
          </a:p>
          <a:p>
            <a:r>
              <a:rPr lang="en-IN" sz="1400" dirty="0">
                <a:highlight>
                  <a:srgbClr val="00FF00"/>
                </a:highlight>
              </a:rPr>
              <a:t>4 - BSP :</a:t>
            </a:r>
            <a:r>
              <a:rPr lang="en-IN" sz="1400" dirty="0">
                <a:solidFill>
                  <a:srgbClr val="FF0000"/>
                </a:solidFill>
                <a:highlight>
                  <a:srgbClr val="00FF00"/>
                </a:highlight>
              </a:rPr>
              <a:t>unselected:\</a:t>
            </a:r>
            <a:r>
              <a:rPr lang="en-IN" sz="1400" dirty="0" err="1">
                <a:solidFill>
                  <a:srgbClr val="FF0000"/>
                </a:solidFill>
                <a:highlight>
                  <a:srgbClr val="00FF00"/>
                </a:highlight>
              </a:rPr>
              <a:t>n:unselected</a:t>
            </a:r>
            <a:r>
              <a:rPr lang="en-IN" sz="1400" dirty="0">
                <a:highlight>
                  <a:srgbClr val="00FF00"/>
                </a:highlight>
              </a:rPr>
              <a:t>:&lt;/td&gt;&lt;td&gt;Port Manifold BSP&lt;/td&gt;&lt;td&gt;4379990</a:t>
            </a:r>
            <a:r>
              <a:rPr lang="en-IN" sz="1400" dirty="0"/>
              <a:t>&lt;/td&gt;&lt;td&gt;1&lt;/td&gt;&lt;/tr&gt;&lt;tr&gt;&lt;td&gt;</a:t>
            </a:r>
          </a:p>
          <a:p>
            <a:r>
              <a:rPr lang="en-IN" sz="1400" dirty="0">
                <a:highlight>
                  <a:srgbClr val="00FF00"/>
                </a:highlight>
              </a:rPr>
              <a:t>4 - SAE\</a:t>
            </a:r>
            <a:r>
              <a:rPr lang="en-IN" sz="1400" dirty="0" err="1">
                <a:highlight>
                  <a:srgbClr val="00FF00"/>
                </a:highlight>
              </a:rPr>
              <a:t>n:unselected</a:t>
            </a:r>
            <a:r>
              <a:rPr lang="en-IN" sz="1400" dirty="0">
                <a:highlight>
                  <a:srgbClr val="00FF00"/>
                </a:highlight>
              </a:rPr>
              <a:t>: :unselected:&lt;/td&gt;&lt;td&gt;Port Manifold 7/16-20&lt;/td&gt;&lt;td&gt;4454164</a:t>
            </a:r>
            <a:r>
              <a:rPr lang="en-IN" sz="1400" dirty="0"/>
              <a:t>&lt;/td&gt;&lt;td&gt;1&lt;/td&gt;&lt;/tr&gt;&lt;tr&gt;&lt;td&gt;</a:t>
            </a:r>
          </a:p>
          <a:p>
            <a:r>
              <a:rPr lang="en-IN" sz="1400" dirty="0">
                <a:highlight>
                  <a:srgbClr val="FFFF00"/>
                </a:highlight>
              </a:rPr>
              <a:t>7&lt;/td&gt;&lt;td&gt;Screw, M5-0.8 x 75mm,socket head cap,A2 </a:t>
            </a:r>
            <a:r>
              <a:rPr lang="en-IN" sz="1400" dirty="0" err="1">
                <a:highlight>
                  <a:srgbClr val="FFFF00"/>
                </a:highlight>
              </a:rPr>
              <a:t>SS,with</a:t>
            </a:r>
            <a:r>
              <a:rPr lang="en-IN" sz="1400" dirty="0">
                <a:highlight>
                  <a:srgbClr val="FFFF00"/>
                </a:highlight>
              </a:rPr>
              <a:t> nylon patch&lt;/td&gt;&lt;td&gt;4560793&lt;/td&gt;&lt;td&gt;4</a:t>
            </a:r>
            <a:r>
              <a:rPr lang="en-IN" sz="1400" dirty="0"/>
              <a:t>&lt;/td&gt;&lt;/tr&gt;&lt;tr&gt;&lt;td&gt;</a:t>
            </a:r>
          </a:p>
          <a:p>
            <a:r>
              <a:rPr lang="en-IN" sz="1400" dirty="0">
                <a:highlight>
                  <a:srgbClr val="FFFF00"/>
                </a:highlight>
              </a:rPr>
              <a:t>8&lt;/td&gt;&lt;td&gt;O-Ring 70 DUROM 0.176 in ID x 0.070 in W, BUNA&lt;/td&gt;&lt;td&gt;1785485&lt;/td&gt;&lt;td&gt;5</a:t>
            </a:r>
            <a:r>
              <a:rPr lang="en-IN" sz="1400" dirty="0"/>
              <a:t>&lt;/td&gt;&lt;/tr&gt;&lt;tr&gt;&lt;td&gt;</a:t>
            </a:r>
          </a:p>
          <a:p>
            <a:r>
              <a:rPr lang="en-IN" sz="1400" dirty="0">
                <a:highlight>
                  <a:srgbClr val="FFFF00"/>
                </a:highlight>
              </a:rPr>
              <a:t>9&lt;/td&gt;&lt;td&gt;Guide Bushing, Nylon&lt;/td&gt;&lt;td&gt;4404143&lt;/td&gt;&lt;td&gt;2&lt;/td&gt;&lt;/tr&gt;&lt;tr&gt;&lt;td&gt;</a:t>
            </a:r>
          </a:p>
          <a:p>
            <a:r>
              <a:rPr lang="en-IN" sz="1400" dirty="0"/>
              <a:t>10&lt;/td&gt;&lt;td&gt;Feet&lt;/td&gt;&lt;td&gt;868786&lt;/td&gt;&lt;td&gt;4&lt;/td&gt;&lt;/tr&gt;&lt;tr&gt;&lt;td&gt;11&lt;/td&gt;&lt;td&gt;Tilt Stand&lt;/td&gt;&lt;td&gt;2650711&lt;/td&gt;&lt;td&gt;2&lt;/td&gt;&lt;/tr&gt;&lt;tr&gt;&lt;td&gt;12&lt;/td&gt;&lt;td&gt;Handle, 3U Chassis&lt;/td&gt;&lt;td&gt;3468883&lt;/td&gt;&lt;td&gt;4&lt;/td&gt;&lt;/tr&gt;&lt;tr&gt;&lt;td&gt;13&lt;/td&gt;&lt;td&gt;M4 X 8, Low Profile Socket Cap Screw&lt;/td&gt;&lt;td&gt;4427128&lt;/td&gt;&lt;td&gt;20&lt;/td&gt;&lt;/tr&gt;&lt;tr&gt;&lt;td&gt;14&lt;/td&gt;&lt;td&gt;PMM Guide Rails&lt;/td&gt;&lt;td&gt;4420072&lt;/td&gt;&lt;td&gt;5&lt;/td&gt;&lt;/tr&gt;&lt;tr&gt;&lt;td&gt;15&lt;/td&gt;&lt;td&gt;M4 X 6 Flat Head Screw, Phillips&lt;/td&gt;&lt;td&gt;4398445&lt;/td&gt;&lt;td&gt;21&lt;/td&gt;&lt;/tr&gt;&lt;tr&gt;&lt;td&gt;16&lt;/td&gt;&lt;td&gt;Top Panel, Chassis&lt;/td&gt;&lt;td&gt;4420049&lt;/td&gt;&lt;td&gt;1&lt;/td&gt;&lt;/tr&gt;&lt;tr&gt;&lt;td&gt;17&lt;/td&gt;&lt;td&gt;Y6270, Rack Mount Kit, 19 In Width, 3u&lt;/td&gt;&lt;td&gt;4456631&lt;/td&gt;&lt;td&gt;1&lt;/td&gt;&lt;/tr&gt;&lt;tr&gt;&lt;td&gt;18&lt;/td&gt;&lt;td&gt;Cable Assembly, System Interface, Panel Mount to 3Pin&lt;/td&gt;&lt;td&gt;4530212&lt;/td&gt;&lt;td&gt;1&lt;/td&gt;&lt;/tr&gt;&lt;tr&gt;&lt;td&gt;19&lt;/td&gt;&lt;td&gt;Hex Jam Nut, System Cable Mount&lt;/td&gt;&lt;td&gt;4526953&lt;/td&gt;&lt;td&gt;1&lt;/td&gt;&lt;/tr&gt;&lt;tr&gt;&lt;td&gt;20&lt;/td&gt;&lt;td&gt;6270-7601,service </a:t>
            </a:r>
            <a:r>
              <a:rPr lang="en-IN" sz="1400" dirty="0" err="1"/>
              <a:t>pca</a:t>
            </a:r>
            <a:r>
              <a:rPr lang="en-IN" sz="1400" dirty="0"/>
              <a:t>, chassis, processor / communications - with software&lt;/td&gt;&lt;td&gt;4815126&lt;/td&gt;&lt;td&gt;1&lt;/td&gt;&lt;/tr&gt;&lt;tr&gt;&lt;td&gt;21&lt;/td&gt;&lt;td&gt;M3 X 6 Screw, Pan Head, Phillips #2, with Flat and Lock Washer&lt;/td&gt;&lt;td&gt;4556816&lt;/td&gt;&lt;td&gt;6&lt;/td&gt;&lt;/tr&gt;&lt;tr&gt;&lt;td&gt;22&lt;/td&gt;&lt;td&gt;Jack Screw, D-Sub&lt;/td&gt;&lt;td&gt;1610995&lt;/td&gt;&lt;td&gt;2&lt;/td&gt;&lt;/tr&gt;&lt;tr&gt;&lt;td&gt;23&lt;/td&gt;&lt;td&gt;Jack Screw, IEEE&lt;/td&gt;&lt;td&gt;836585&lt;/td&gt;&lt;td&gt;2&lt;/td&gt;&lt;/tr&gt;&lt;tr&gt;&lt;td&gt;24&lt;/td&gt;&lt;td&gt;#8 Split Lock Washer&lt;/td&gt;&lt;td&gt;4593424&lt;/td&gt;&lt;td&gt;2&lt;/td&gt;&lt;/tr&gt;&lt;tr&gt;&lt;td&gt;25&lt;/td&gt;&lt;td&gt;Cable Assembly, Switch Test, Jacks to Main PCA&lt;/td&gt;&lt;td&gt;4530201&lt;/td&gt;&lt;td&gt;1&lt;/td&gt;&lt;/tr&gt;&lt;tr&gt;&lt;td&gt;26&lt;/td&gt;&lt;td&gt;M4 X 6 Screw Flat Head, Phillips&lt;/td&gt;&lt;td&gt;4398445&lt;/td&gt;&lt;td&gt;2&lt;/td&gt;&lt;/tr&gt;', 'type': 'table'}]</a:t>
            </a:r>
          </a:p>
        </p:txBody>
      </p:sp>
    </p:spTree>
    <p:extLst>
      <p:ext uri="{BB962C8B-B14F-4D97-AF65-F5344CB8AC3E}">
        <p14:creationId xmlns:p14="http://schemas.microsoft.com/office/powerpoint/2010/main" val="1445512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A4D464-253D-DB81-701B-CA0781E2A5A9}"/>
              </a:ext>
            </a:extLst>
          </p:cNvPr>
          <p:cNvSpPr txBox="1"/>
          <p:nvPr/>
        </p:nvSpPr>
        <p:spPr>
          <a:xfrm>
            <a:off x="1540044" y="503193"/>
            <a:ext cx="9336504" cy="6124754"/>
          </a:xfrm>
          <a:prstGeom prst="rect">
            <a:avLst/>
          </a:prstGeom>
          <a:noFill/>
        </p:spPr>
        <p:txBody>
          <a:bodyPr wrap="square">
            <a:spAutoFit/>
          </a:bodyPr>
          <a:lstStyle/>
          <a:p>
            <a:r>
              <a:rPr lang="en-IN" sz="1600" b="0" i="0" u="none" strike="noStrike" dirty="0">
                <a:solidFill>
                  <a:srgbClr val="000000"/>
                </a:solidFill>
                <a:effectLst/>
                <a:latin typeface="Calibri" panose="020F0502020204030204" pitchFamily="34" charset="0"/>
              </a:rPr>
              <a:t>data sources/Client </a:t>
            </a:r>
            <a:r>
              <a:rPr lang="en-IN" sz="1600" b="0" i="0" u="none" strike="noStrike" dirty="0" err="1">
                <a:solidFill>
                  <a:srgbClr val="000000"/>
                </a:solidFill>
                <a:effectLst/>
                <a:latin typeface="Calibri" panose="020F0502020204030204" pitchFamily="34" charset="0"/>
              </a:rPr>
              <a:t>Sharepoints</a:t>
            </a:r>
            <a:r>
              <a:rPr lang="en-IN" sz="2800" dirty="0"/>
              <a:t> </a:t>
            </a:r>
            <a:r>
              <a:rPr lang="en-IN" sz="1600" b="0" i="0" u="none" strike="noStrike" dirty="0">
                <a:solidFill>
                  <a:srgbClr val="000000"/>
                </a:solidFill>
                <a:effectLst/>
                <a:latin typeface="Calibri" panose="020F0502020204030204" pitchFamily="34" charset="0"/>
              </a:rPr>
              <a:t>a. ECAL Hardware</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b. Internal Knowledge Base Articles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c. Fluke Instruments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d. Fluke Online Training Courses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e. Fluke Software Programs &amp; USB Drivers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f. Solar</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g. Brochures - Datasheets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h. Fittings &amp; Tubing</a:t>
            </a:r>
            <a:br>
              <a:rPr lang="en-IN" sz="1600" b="0" i="0" u="none" strike="noStrike" dirty="0">
                <a:solidFill>
                  <a:srgbClr val="000000"/>
                </a:solidFill>
                <a:effectLst/>
                <a:latin typeface="Calibri" panose="020F0502020204030204" pitchFamily="34" charset="0"/>
              </a:rPr>
            </a:br>
            <a:r>
              <a:rPr lang="en-IN" sz="1600" b="0" i="0" u="none" strike="noStrike" dirty="0" err="1">
                <a:solidFill>
                  <a:srgbClr val="000000"/>
                </a:solidFill>
                <a:effectLst/>
                <a:latin typeface="Calibri" panose="020F0502020204030204" pitchFamily="34" charset="0"/>
              </a:rPr>
              <a:t>i</a:t>
            </a:r>
            <a:r>
              <a:rPr lang="en-IN" sz="1600" b="0" i="0" u="none" strike="noStrike" dirty="0">
                <a:solidFill>
                  <a:srgbClr val="000000"/>
                </a:solidFill>
                <a:effectLst/>
                <a:latin typeface="Calibri" panose="020F0502020204030204" pitchFamily="34" charset="0"/>
              </a:rPr>
              <a:t>. FLCAL</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j. Fluid properties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k. Manuals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l. PCAL</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m. QRPT</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n. Vac</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o. Firmware Updates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p. Nominal Operating Parameters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q. Service Alerts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r. Product Change Notices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s. Service docs</a:t>
            </a:r>
            <a:br>
              <a:rPr lang="en-IN" sz="1600" b="0" i="0" u="none" strike="noStrike" dirty="0">
                <a:solidFill>
                  <a:srgbClr val="000000"/>
                </a:solidFill>
                <a:effectLst/>
                <a:latin typeface="Calibri" panose="020F0502020204030204" pitchFamily="34" charset="0"/>
              </a:rPr>
            </a:b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Archived Zendesk DB, Fluke Zendesk (flkzendesk.azurewebsites.net)</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phttps://fluke.freshdesk.com/a/solutions?lang=en</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my.fluke.com Knowledge Base (Dynamics KB)</a:t>
            </a:r>
            <a:r>
              <a:rPr lang="en-IN" sz="2800" dirty="0"/>
              <a:t> </a:t>
            </a:r>
          </a:p>
        </p:txBody>
      </p:sp>
      <p:sp>
        <p:nvSpPr>
          <p:cNvPr id="6" name="TextBox 5">
            <a:extLst>
              <a:ext uri="{FF2B5EF4-FFF2-40B4-BE49-F238E27FC236}">
                <a16:creationId xmlns:a16="http://schemas.microsoft.com/office/drawing/2014/main" id="{F52F8088-574F-6FDA-C340-9383DB487307}"/>
              </a:ext>
            </a:extLst>
          </p:cNvPr>
          <p:cNvSpPr txBox="1"/>
          <p:nvPr/>
        </p:nvSpPr>
        <p:spPr>
          <a:xfrm>
            <a:off x="259882" y="108906"/>
            <a:ext cx="6097604" cy="461665"/>
          </a:xfrm>
          <a:prstGeom prst="rect">
            <a:avLst/>
          </a:prstGeom>
          <a:noFill/>
        </p:spPr>
        <p:txBody>
          <a:bodyPr wrap="square">
            <a:spAutoFit/>
          </a:bodyPr>
          <a:lstStyle/>
          <a:p>
            <a:pPr fontAlgn="b">
              <a:spcBef>
                <a:spcPts val="0"/>
              </a:spcBef>
              <a:spcAft>
                <a:spcPts val="0"/>
              </a:spcAft>
            </a:pPr>
            <a:r>
              <a:rPr lang="en-IN" sz="2400" b="1" u="none" strike="noStrike" dirty="0">
                <a:solidFill>
                  <a:srgbClr val="000000"/>
                </a:solidFill>
                <a:effectLst/>
              </a:rPr>
              <a:t>Data Sources : </a:t>
            </a:r>
            <a:endParaRPr lang="en-IN" sz="4000" b="1" i="0" u="none" strike="noStrike" dirty="0">
              <a:effectLst/>
              <a:latin typeface="Arial" panose="020B0604020202020204" pitchFamily="34" charset="0"/>
            </a:endParaRPr>
          </a:p>
        </p:txBody>
      </p:sp>
    </p:spTree>
    <p:extLst>
      <p:ext uri="{BB962C8B-B14F-4D97-AF65-F5344CB8AC3E}">
        <p14:creationId xmlns:p14="http://schemas.microsoft.com/office/powerpoint/2010/main" val="2023555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1045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80F75D0-A969-5126-48B1-111D9800C0CF}"/>
              </a:ext>
            </a:extLst>
          </p:cNvPr>
          <p:cNvGraphicFramePr>
            <a:graphicFrameLocks noGrp="1"/>
          </p:cNvGraphicFramePr>
          <p:nvPr>
            <p:extLst>
              <p:ext uri="{D42A27DB-BD31-4B8C-83A1-F6EECF244321}">
                <p14:modId xmlns:p14="http://schemas.microsoft.com/office/powerpoint/2010/main" val="2162083799"/>
              </p:ext>
            </p:extLst>
          </p:nvPr>
        </p:nvGraphicFramePr>
        <p:xfrm>
          <a:off x="1405288" y="1151855"/>
          <a:ext cx="8961120" cy="4924690"/>
        </p:xfrm>
        <a:graphic>
          <a:graphicData uri="http://schemas.openxmlformats.org/drawingml/2006/table">
            <a:tbl>
              <a:tblPr>
                <a:tableStyleId>{2D5ABB26-0587-4C30-8999-92F81FD0307C}</a:tableStyleId>
              </a:tblPr>
              <a:tblGrid>
                <a:gridCol w="956283">
                  <a:extLst>
                    <a:ext uri="{9D8B030D-6E8A-4147-A177-3AD203B41FA5}">
                      <a16:colId xmlns:a16="http://schemas.microsoft.com/office/drawing/2014/main" val="9001816"/>
                    </a:ext>
                  </a:extLst>
                </a:gridCol>
                <a:gridCol w="4308644">
                  <a:extLst>
                    <a:ext uri="{9D8B030D-6E8A-4147-A177-3AD203B41FA5}">
                      <a16:colId xmlns:a16="http://schemas.microsoft.com/office/drawing/2014/main" val="3021725501"/>
                    </a:ext>
                  </a:extLst>
                </a:gridCol>
                <a:gridCol w="2520150">
                  <a:extLst>
                    <a:ext uri="{9D8B030D-6E8A-4147-A177-3AD203B41FA5}">
                      <a16:colId xmlns:a16="http://schemas.microsoft.com/office/drawing/2014/main" val="366212611"/>
                    </a:ext>
                  </a:extLst>
                </a:gridCol>
                <a:gridCol w="1176043">
                  <a:extLst>
                    <a:ext uri="{9D8B030D-6E8A-4147-A177-3AD203B41FA5}">
                      <a16:colId xmlns:a16="http://schemas.microsoft.com/office/drawing/2014/main" val="1130605243"/>
                    </a:ext>
                  </a:extLst>
                </a:gridCol>
              </a:tblGrid>
              <a:tr h="38134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600" b="0" u="none" strike="noStrike" kern="1200" dirty="0">
                        <a:solidFill>
                          <a:srgbClr val="000000"/>
                        </a:solidFill>
                        <a:effectLst/>
                        <a:latin typeface="+mn-lt"/>
                        <a:ea typeface="+mn-ea"/>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0" u="none" strike="noStrike" kern="1200" dirty="0" err="1">
                          <a:solidFill>
                            <a:srgbClr val="000000"/>
                          </a:solidFill>
                          <a:effectLst/>
                          <a:latin typeface="+mn-lt"/>
                          <a:ea typeface="+mn-ea"/>
                          <a:cs typeface="+mn-cs"/>
                        </a:rPr>
                        <a:t>S.No</a:t>
                      </a:r>
                      <a:endParaRPr lang="en-IN" sz="1600" b="0" u="none" strike="noStrike" kern="1200" dirty="0">
                        <a:solidFill>
                          <a:srgbClr val="000000"/>
                        </a:solidFill>
                        <a:effectLst/>
                        <a:latin typeface="+mn-lt"/>
                        <a:ea typeface="+mn-ea"/>
                        <a:cs typeface="+mn-cs"/>
                      </a:endParaRPr>
                    </a:p>
                    <a:p>
                      <a:pPr algn="ctr" fontAlgn="ctr"/>
                      <a:endParaRPr lang="en-IN" sz="1600" b="0" u="none" strike="noStrike" kern="1200" dirty="0">
                        <a:solidFill>
                          <a:srgbClr val="000000"/>
                        </a:solidFill>
                        <a:effectLst/>
                        <a:latin typeface="+mn-lt"/>
                        <a:ea typeface="+mn-ea"/>
                        <a:cs typeface="+mn-cs"/>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kern="1200" dirty="0">
                          <a:solidFill>
                            <a:srgbClr val="000000"/>
                          </a:solidFill>
                          <a:effectLst/>
                          <a:latin typeface="+mn-lt"/>
                          <a:ea typeface="+mn-ea"/>
                          <a:cs typeface="+mn-cs"/>
                        </a:rPr>
                        <a:t>NAME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kern="1200">
                          <a:solidFill>
                            <a:srgbClr val="000000"/>
                          </a:solidFill>
                          <a:effectLst/>
                          <a:latin typeface="+mn-lt"/>
                          <a:ea typeface="+mn-ea"/>
                          <a:cs typeface="+mn-cs"/>
                        </a:rPr>
                        <a:t>TYPE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kern="1200" dirty="0">
                          <a:solidFill>
                            <a:srgbClr val="000000"/>
                          </a:solidFill>
                          <a:effectLst/>
                          <a:latin typeface="+mn-lt"/>
                          <a:ea typeface="+mn-ea"/>
                          <a:cs typeface="+mn-cs"/>
                        </a:rPr>
                        <a:t>LOCATION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4405738"/>
                  </a:ext>
                </a:extLst>
              </a:tr>
              <a:tr h="381346">
                <a:tc>
                  <a:txBody>
                    <a:bodyPr/>
                    <a:lstStyle/>
                    <a:p>
                      <a:pPr algn="ctr" fontAlgn="ctr"/>
                      <a:r>
                        <a:rPr lang="en-IN" sz="1600" b="0" i="0" u="none" strike="noStrike" dirty="0">
                          <a:solidFill>
                            <a:srgbClr val="000000"/>
                          </a:solidFill>
                          <a:effectLst/>
                          <a:latin typeface="Calibri" panose="020F0502020204030204" pitchFamily="34" charset="0"/>
                        </a:rPr>
                        <a:t>1</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dirty="0">
                          <a:solidFill>
                            <a:srgbClr val="000000"/>
                          </a:solidFill>
                          <a:effectLst/>
                        </a:rPr>
                        <a:t>cog-flktsgpt-dev-eastus-001</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Search service</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East US</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321080"/>
                  </a:ext>
                </a:extLst>
              </a:tr>
              <a:tr h="381346">
                <a:tc>
                  <a:txBody>
                    <a:bodyPr/>
                    <a:lstStyle/>
                    <a:p>
                      <a:pPr algn="ctr" fontAlgn="ctr"/>
                      <a:r>
                        <a:rPr lang="en-IN" sz="1600" b="0" i="0" u="none" strike="noStrike" dirty="0">
                          <a:solidFill>
                            <a:srgbClr val="000000"/>
                          </a:solidFill>
                          <a:effectLst/>
                          <a:latin typeface="Calibri" panose="020F0502020204030204" pitchFamily="34" charset="0"/>
                        </a:rPr>
                        <a:t>2</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cosmos-flktsgpt-dev-eastus-001</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Azure Cosmos DB account</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East US</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3060768"/>
                  </a:ext>
                </a:extLst>
              </a:tr>
              <a:tr h="381346">
                <a:tc>
                  <a:txBody>
                    <a:bodyPr/>
                    <a:lstStyle/>
                    <a:p>
                      <a:pPr algn="ctr" fontAlgn="ctr"/>
                      <a:r>
                        <a:rPr lang="en-IN" sz="1600" b="0" i="0" u="none" strike="noStrike" dirty="0">
                          <a:solidFill>
                            <a:srgbClr val="000000"/>
                          </a:solidFill>
                          <a:effectLst/>
                          <a:latin typeface="Calibri" panose="020F0502020204030204" pitchFamily="34" charset="0"/>
                        </a:rPr>
                        <a:t>3</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db-flktsgpt-dev-001</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dirty="0">
                          <a:solidFill>
                            <a:srgbClr val="000000"/>
                          </a:solidFill>
                          <a:effectLst/>
                        </a:rPr>
                        <a:t>SQL server</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East US</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560348"/>
                  </a:ext>
                </a:extLst>
              </a:tr>
              <a:tr h="758055">
                <a:tc>
                  <a:txBody>
                    <a:bodyPr/>
                    <a:lstStyle/>
                    <a:p>
                      <a:pPr algn="ctr" fontAlgn="ctr"/>
                      <a:r>
                        <a:rPr lang="en-IN" sz="1600" b="0" i="0" u="none" strike="noStrike" dirty="0">
                          <a:solidFill>
                            <a:srgbClr val="000000"/>
                          </a:solidFill>
                          <a:effectLst/>
                          <a:latin typeface="Calibri" panose="020F0502020204030204" pitchFamily="34" charset="0"/>
                        </a:rPr>
                        <a:t>4</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dbase-flktsgpt-dev-001 (db-flktsgpt-dev-001/dbase-flktsgpt-dev-001)</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dirty="0">
                          <a:solidFill>
                            <a:srgbClr val="000000"/>
                          </a:solidFill>
                          <a:effectLst/>
                        </a:rPr>
                        <a:t>SQL database</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dirty="0">
                          <a:solidFill>
                            <a:srgbClr val="000000"/>
                          </a:solidFill>
                          <a:effectLst/>
                        </a:rPr>
                        <a:t>East US</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6087085"/>
                  </a:ext>
                </a:extLst>
              </a:tr>
              <a:tr h="381346">
                <a:tc>
                  <a:txBody>
                    <a:bodyPr/>
                    <a:lstStyle/>
                    <a:p>
                      <a:pPr algn="ctr" fontAlgn="ctr"/>
                      <a:r>
                        <a:rPr lang="en-IN" sz="1600" b="0" i="0" u="none" strike="noStrike" dirty="0">
                          <a:solidFill>
                            <a:srgbClr val="000000"/>
                          </a:solidFill>
                          <a:effectLst/>
                          <a:latin typeface="Calibri" panose="020F0502020204030204" pitchFamily="34" charset="0"/>
                        </a:rPr>
                        <a:t>5</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delphiapi-flkts-frntend-ui-dev-eastus-003</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App Service</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East US</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611439"/>
                  </a:ext>
                </a:extLst>
              </a:tr>
              <a:tr h="381346">
                <a:tc>
                  <a:txBody>
                    <a:bodyPr/>
                    <a:lstStyle/>
                    <a:p>
                      <a:pPr algn="ctr" fontAlgn="ctr"/>
                      <a:r>
                        <a:rPr lang="en-IN" sz="1600" b="0" i="0" u="none" strike="noStrike" dirty="0">
                          <a:solidFill>
                            <a:srgbClr val="000000"/>
                          </a:solidFill>
                          <a:effectLst/>
                          <a:latin typeface="Calibri" panose="020F0502020204030204" pitchFamily="34" charset="0"/>
                        </a:rPr>
                        <a:t>6</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delphiapi-flkts-dev-eastus-001</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App Service</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East US</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152873"/>
                  </a:ext>
                </a:extLst>
              </a:tr>
              <a:tr h="381346">
                <a:tc>
                  <a:txBody>
                    <a:bodyPr/>
                    <a:lstStyle/>
                    <a:p>
                      <a:pPr algn="ctr" fontAlgn="ctr"/>
                      <a:r>
                        <a:rPr lang="en-IN" sz="1600" b="0" i="0" u="none" strike="noStrike" dirty="0">
                          <a:solidFill>
                            <a:srgbClr val="000000"/>
                          </a:solidFill>
                          <a:effectLst/>
                          <a:latin typeface="Calibri" panose="020F0502020204030204" pitchFamily="34" charset="0"/>
                        </a:rPr>
                        <a:t>7</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eg-flktsgpt-dev-eastus-001</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dirty="0">
                          <a:solidFill>
                            <a:srgbClr val="000000"/>
                          </a:solidFill>
                          <a:effectLst/>
                          <a:highlight>
                            <a:srgbClr val="00FF00"/>
                          </a:highlight>
                        </a:rPr>
                        <a:t>Event Grid System Topic</a:t>
                      </a:r>
                      <a:endParaRPr lang="en-IN" sz="1600" b="0" i="0" u="none" strike="noStrike" dirty="0">
                        <a:solidFill>
                          <a:srgbClr val="000000"/>
                        </a:solidFill>
                        <a:effectLst/>
                        <a:highlight>
                          <a:srgbClr val="00FF00"/>
                        </a:highligh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East US</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0746087"/>
                  </a:ext>
                </a:extLst>
              </a:tr>
              <a:tr h="381346">
                <a:tc>
                  <a:txBody>
                    <a:bodyPr/>
                    <a:lstStyle/>
                    <a:p>
                      <a:pPr algn="ctr" fontAlgn="ctr"/>
                      <a:r>
                        <a:rPr lang="en-IN" sz="1600" b="0" i="0" u="none" strike="noStrike" dirty="0">
                          <a:solidFill>
                            <a:srgbClr val="000000"/>
                          </a:solidFill>
                          <a:effectLst/>
                          <a:latin typeface="Calibri" panose="020F0502020204030204" pitchFamily="34" charset="0"/>
                        </a:rPr>
                        <a:t>8</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func-flktsgpt-dev-eastus-001</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Function App</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East US</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673847"/>
                  </a:ext>
                </a:extLst>
              </a:tr>
              <a:tr h="381346">
                <a:tc>
                  <a:txBody>
                    <a:bodyPr/>
                    <a:lstStyle/>
                    <a:p>
                      <a:pPr algn="ctr" fontAlgn="ctr"/>
                      <a:r>
                        <a:rPr lang="en-IN" sz="1600" b="0" i="0" u="none" strike="noStrike" dirty="0">
                          <a:solidFill>
                            <a:srgbClr val="000000"/>
                          </a:solidFill>
                          <a:effectLst/>
                          <a:latin typeface="Calibri" panose="020F0502020204030204" pitchFamily="34" charset="0"/>
                        </a:rPr>
                        <a:t>9</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registryflktsdev001</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Container registry</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East US</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1088999"/>
                  </a:ext>
                </a:extLst>
              </a:tr>
              <a:tr h="381346">
                <a:tc>
                  <a:txBody>
                    <a:bodyPr/>
                    <a:lstStyle/>
                    <a:p>
                      <a:pPr algn="ctr" fontAlgn="ctr"/>
                      <a:r>
                        <a:rPr lang="en-IN" sz="1600" b="0" i="0" u="none" strike="noStrike" dirty="0">
                          <a:solidFill>
                            <a:srgbClr val="000000"/>
                          </a:solidFill>
                          <a:effectLst/>
                          <a:latin typeface="Calibri" panose="020F0502020204030204" pitchFamily="34" charset="0"/>
                        </a:rPr>
                        <a:t>10</a:t>
                      </a: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a:solidFill>
                            <a:srgbClr val="000000"/>
                          </a:solidFill>
                          <a:effectLst/>
                        </a:rPr>
                        <a:t>stflktsgptdeveastus001</a:t>
                      </a:r>
                      <a:endParaRPr lang="en-IN" sz="1600" b="0" i="0" u="none" strike="noStrike">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dirty="0">
                          <a:solidFill>
                            <a:srgbClr val="000000"/>
                          </a:solidFill>
                          <a:effectLst/>
                        </a:rPr>
                        <a:t>Storage account</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b="0" u="none" strike="noStrike" dirty="0">
                          <a:solidFill>
                            <a:srgbClr val="000000"/>
                          </a:solidFill>
                          <a:effectLst/>
                        </a:rPr>
                        <a:t>East US</a:t>
                      </a:r>
                      <a:endParaRPr lang="en-IN" sz="1600" b="0" i="0" u="none" strike="noStrike" dirty="0">
                        <a:solidFill>
                          <a:srgbClr val="000000"/>
                        </a:solidFill>
                        <a:effectLst/>
                        <a:latin typeface="Calibri" panose="020F0502020204030204" pitchFamily="34" charset="0"/>
                      </a:endParaRPr>
                    </a:p>
                  </a:txBody>
                  <a:tcPr marL="3001" marR="3001" marT="3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1501601"/>
                  </a:ext>
                </a:extLst>
              </a:tr>
            </a:tbl>
          </a:graphicData>
        </a:graphic>
      </p:graphicFrame>
    </p:spTree>
    <p:extLst>
      <p:ext uri="{BB962C8B-B14F-4D97-AF65-F5344CB8AC3E}">
        <p14:creationId xmlns:p14="http://schemas.microsoft.com/office/powerpoint/2010/main" val="35675022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FC26E7A-CBCA-8072-3555-1C047D01A74D}"/>
              </a:ext>
            </a:extLst>
          </p:cNvPr>
          <p:cNvGraphicFramePr>
            <a:graphicFrameLocks noGrp="1"/>
          </p:cNvGraphicFramePr>
          <p:nvPr>
            <p:extLst>
              <p:ext uri="{D42A27DB-BD31-4B8C-83A1-F6EECF244321}">
                <p14:modId xmlns:p14="http://schemas.microsoft.com/office/powerpoint/2010/main" val="3172863535"/>
              </p:ext>
            </p:extLst>
          </p:nvPr>
        </p:nvGraphicFramePr>
        <p:xfrm>
          <a:off x="540218" y="322715"/>
          <a:ext cx="10902482" cy="6443879"/>
        </p:xfrm>
        <a:graphic>
          <a:graphicData uri="http://schemas.openxmlformats.org/drawingml/2006/table">
            <a:tbl>
              <a:tblPr>
                <a:tableStyleId>{2D5ABB26-0587-4C30-8999-92F81FD0307C}</a:tableStyleId>
              </a:tblPr>
              <a:tblGrid>
                <a:gridCol w="4463582">
                  <a:extLst>
                    <a:ext uri="{9D8B030D-6E8A-4147-A177-3AD203B41FA5}">
                      <a16:colId xmlns:a16="http://schemas.microsoft.com/office/drawing/2014/main" val="2008854495"/>
                    </a:ext>
                  </a:extLst>
                </a:gridCol>
                <a:gridCol w="1968500">
                  <a:extLst>
                    <a:ext uri="{9D8B030D-6E8A-4147-A177-3AD203B41FA5}">
                      <a16:colId xmlns:a16="http://schemas.microsoft.com/office/drawing/2014/main" val="203184827"/>
                    </a:ext>
                  </a:extLst>
                </a:gridCol>
                <a:gridCol w="4470400">
                  <a:extLst>
                    <a:ext uri="{9D8B030D-6E8A-4147-A177-3AD203B41FA5}">
                      <a16:colId xmlns:a16="http://schemas.microsoft.com/office/drawing/2014/main" val="2301579831"/>
                    </a:ext>
                  </a:extLst>
                </a:gridCol>
              </a:tblGrid>
              <a:tr h="350385">
                <a:tc>
                  <a:txBody>
                    <a:bodyPr/>
                    <a:lstStyle/>
                    <a:p>
                      <a:pPr algn="l" fontAlgn="ctr"/>
                      <a:r>
                        <a:rPr lang="en-IN" sz="1400" b="1" u="none" strike="noStrike" dirty="0">
                          <a:solidFill>
                            <a:srgbClr val="000000"/>
                          </a:solidFill>
                          <a:effectLst/>
                        </a:rPr>
                        <a:t>NAME</a:t>
                      </a:r>
                      <a:endParaRPr lang="en-IN" sz="1400" b="1"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1" u="none" strike="noStrike">
                          <a:solidFill>
                            <a:srgbClr val="000000"/>
                          </a:solidFill>
                          <a:effectLst/>
                        </a:rPr>
                        <a:t>TYPE</a:t>
                      </a:r>
                      <a:endParaRPr lang="en-IN" sz="1400" b="1"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1" u="none" strike="noStrike" dirty="0">
                          <a:solidFill>
                            <a:srgbClr val="000000"/>
                          </a:solidFill>
                          <a:effectLst/>
                        </a:rPr>
                        <a:t>LOCATION</a:t>
                      </a:r>
                      <a:endParaRPr lang="en-IN" sz="1400" b="1"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340543"/>
                  </a:ext>
                </a:extLst>
              </a:tr>
              <a:tr h="264590">
                <a:tc>
                  <a:txBody>
                    <a:bodyPr/>
                    <a:lstStyle/>
                    <a:p>
                      <a:pPr algn="l" fontAlgn="ctr"/>
                      <a:r>
                        <a:rPr lang="en-IN" sz="1400" b="0" u="none" strike="noStrike">
                          <a:solidFill>
                            <a:srgbClr val="000000"/>
                          </a:solidFill>
                          <a:effectLst/>
                        </a:rPr>
                        <a:t>52a1d076-bbbf-422a-9bf7-95d61247be4b-flk-techsupport-gpt--EUS</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dirty="0">
                          <a:solidFill>
                            <a:srgbClr val="000000"/>
                          </a:solidFill>
                          <a:effectLst/>
                          <a:highlight>
                            <a:srgbClr val="00FF00"/>
                          </a:highlight>
                        </a:rPr>
                        <a:t>Log Analytics workspace</a:t>
                      </a:r>
                      <a:endParaRPr lang="en-IN" sz="1400" b="0" i="0" u="none" strike="noStrike" dirty="0">
                        <a:solidFill>
                          <a:srgbClr val="000000"/>
                        </a:solidFill>
                        <a:effectLst/>
                        <a:highlight>
                          <a:srgbClr val="00FF00"/>
                        </a:highligh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i="0" u="none" strike="noStrike" dirty="0">
                          <a:solidFill>
                            <a:srgbClr val="000000"/>
                          </a:solidFill>
                          <a:effectLst/>
                          <a:latin typeface="Calibri" panose="020F0502020204030204" pitchFamily="34" charset="0"/>
                        </a:rPr>
                        <a:t>Probably it will be auto generated when option is selected</a:t>
                      </a: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4524894"/>
                  </a:ext>
                </a:extLst>
              </a:tr>
              <a:tr h="264590">
                <a:tc>
                  <a:txBody>
                    <a:bodyPr/>
                    <a:lstStyle/>
                    <a:p>
                      <a:pPr algn="l" fontAlgn="ctr"/>
                      <a:r>
                        <a:rPr lang="en-IN" sz="1400" b="0" u="none" strike="noStrike">
                          <a:solidFill>
                            <a:srgbClr val="000000"/>
                          </a:solidFill>
                          <a:effectLst/>
                        </a:rPr>
                        <a:t>apim-flktsgpt-dev-001</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IN" sz="1400" b="0" u="none" strike="noStrike" kern="1200" dirty="0">
                          <a:solidFill>
                            <a:srgbClr val="000000"/>
                          </a:solidFill>
                          <a:effectLst/>
                          <a:highlight>
                            <a:srgbClr val="00FF00"/>
                          </a:highlight>
                          <a:latin typeface="+mn-lt"/>
                          <a:ea typeface="+mn-ea"/>
                          <a:cs typeface="+mn-cs"/>
                        </a:rPr>
                        <a:t>API Management service</a:t>
                      </a: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dirty="0">
                          <a:solidFill>
                            <a:srgbClr val="000000"/>
                          </a:solidFill>
                          <a:effectLst/>
                        </a:rPr>
                        <a:t>Generate key for webapp</a:t>
                      </a: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1634074"/>
                  </a:ext>
                </a:extLst>
              </a:tr>
              <a:tr h="264590">
                <a:tc>
                  <a:txBody>
                    <a:bodyPr/>
                    <a:lstStyle/>
                    <a:p>
                      <a:pPr algn="l" fontAlgn="ctr"/>
                      <a:r>
                        <a:rPr lang="en-IN" sz="1400" b="0" u="none" strike="noStrike">
                          <a:solidFill>
                            <a:srgbClr val="000000"/>
                          </a:solidFill>
                          <a:effectLst/>
                        </a:rPr>
                        <a:t>appinsights-flktsgpt-dev-eastus-001</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IN" sz="1400" b="0" u="none" strike="noStrike" kern="1200" dirty="0">
                          <a:solidFill>
                            <a:srgbClr val="000000"/>
                          </a:solidFill>
                          <a:effectLst/>
                          <a:highlight>
                            <a:srgbClr val="00FF00"/>
                          </a:highlight>
                          <a:latin typeface="+mn-lt"/>
                          <a:ea typeface="+mn-ea"/>
                          <a:cs typeface="+mn-cs"/>
                        </a:rPr>
                        <a:t>Application Insights</a:t>
                      </a: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523918"/>
                  </a:ext>
                </a:extLst>
              </a:tr>
              <a:tr h="264590">
                <a:tc>
                  <a:txBody>
                    <a:bodyPr/>
                    <a:lstStyle/>
                    <a:p>
                      <a:pPr algn="l" fontAlgn="ctr"/>
                      <a:r>
                        <a:rPr lang="en-IN" sz="1400" b="0" u="none" strike="noStrike">
                          <a:solidFill>
                            <a:srgbClr val="000000"/>
                          </a:solidFill>
                          <a:effectLst/>
                        </a:rPr>
                        <a:t>ASP-flktechsupportgptdev-a5aa</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IN" sz="1400" b="0" u="none" strike="noStrike" kern="1200" dirty="0">
                          <a:solidFill>
                            <a:srgbClr val="000000"/>
                          </a:solidFill>
                          <a:effectLst/>
                          <a:highlight>
                            <a:srgbClr val="00FF00"/>
                          </a:highlight>
                          <a:latin typeface="+mn-lt"/>
                          <a:ea typeface="+mn-ea"/>
                          <a:cs typeface="+mn-cs"/>
                        </a:rPr>
                        <a:t>App Service plan</a:t>
                      </a: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8696272"/>
                  </a:ext>
                </a:extLst>
              </a:tr>
              <a:tr h="525171">
                <a:tc>
                  <a:txBody>
                    <a:bodyPr/>
                    <a:lstStyle/>
                    <a:p>
                      <a:pPr algn="l" fontAlgn="ctr"/>
                      <a:r>
                        <a:rPr lang="en-IN" sz="1400" b="0" u="none" strike="noStrike">
                          <a:solidFill>
                            <a:srgbClr val="000000"/>
                          </a:solidFill>
                          <a:effectLst/>
                        </a:rPr>
                        <a:t>d7ebdeb9-42ed-43f5-937c-e12ec3efe2c2-dashboard (delphiapi-flkts-dev-eastus-001 Dashboard)</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IN" sz="1400" b="0" u="none" strike="noStrike" kern="1200" dirty="0">
                          <a:solidFill>
                            <a:srgbClr val="000000"/>
                          </a:solidFill>
                          <a:effectLst/>
                          <a:highlight>
                            <a:srgbClr val="00FF00"/>
                          </a:highlight>
                          <a:latin typeface="+mn-lt"/>
                          <a:ea typeface="+mn-ea"/>
                          <a:cs typeface="+mn-cs"/>
                        </a:rPr>
                        <a:t>Shared dashboard</a:t>
                      </a: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8104509"/>
                  </a:ext>
                </a:extLst>
              </a:tr>
              <a:tr h="264590">
                <a:tc>
                  <a:txBody>
                    <a:bodyPr/>
                    <a:lstStyle/>
                    <a:p>
                      <a:pPr algn="l" fontAlgn="ctr"/>
                      <a:r>
                        <a:rPr lang="en-IN" sz="1400" b="0" u="none" strike="noStrike">
                          <a:solidFill>
                            <a:srgbClr val="000000"/>
                          </a:solidFill>
                          <a:effectLst/>
                        </a:rPr>
                        <a:t>delphiapi-flkts-dev-eastus-001</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a:solidFill>
                            <a:srgbClr val="000000"/>
                          </a:solidFill>
                          <a:effectLst/>
                        </a:rPr>
                        <a:t>Application Insights</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821738"/>
                  </a:ext>
                </a:extLst>
              </a:tr>
              <a:tr h="264590">
                <a:tc>
                  <a:txBody>
                    <a:bodyPr/>
                    <a:lstStyle/>
                    <a:p>
                      <a:pPr algn="l" fontAlgn="ctr"/>
                      <a:r>
                        <a:rPr lang="en-IN" sz="1400" b="0" u="none" strike="noStrike">
                          <a:solidFill>
                            <a:srgbClr val="000000"/>
                          </a:solidFill>
                          <a:effectLst/>
                        </a:rPr>
                        <a:t>delphiapi-flkts-dev-eastus-002</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a:solidFill>
                            <a:srgbClr val="000000"/>
                          </a:solidFill>
                          <a:effectLst/>
                        </a:rPr>
                        <a:t>App Service</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5569525"/>
                  </a:ext>
                </a:extLst>
              </a:tr>
              <a:tr h="264590">
                <a:tc>
                  <a:txBody>
                    <a:bodyPr/>
                    <a:lstStyle/>
                    <a:p>
                      <a:pPr algn="l" fontAlgn="ctr"/>
                      <a:r>
                        <a:rPr lang="en-IN" sz="1400" b="0" u="none" strike="noStrike">
                          <a:solidFill>
                            <a:srgbClr val="000000"/>
                          </a:solidFill>
                          <a:effectLst/>
                        </a:rPr>
                        <a:t>delphiapi-flkts-dev-eastus-002</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a:solidFill>
                            <a:srgbClr val="000000"/>
                          </a:solidFill>
                          <a:effectLst/>
                        </a:rPr>
                        <a:t>Application Insights</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0093182"/>
                  </a:ext>
                </a:extLst>
              </a:tr>
              <a:tr h="264590">
                <a:tc>
                  <a:txBody>
                    <a:bodyPr/>
                    <a:lstStyle/>
                    <a:p>
                      <a:pPr algn="l" fontAlgn="ctr"/>
                      <a:r>
                        <a:rPr lang="en-IN" sz="1400" b="0" u="none" strike="noStrike" dirty="0">
                          <a:solidFill>
                            <a:srgbClr val="000000"/>
                          </a:solidFill>
                          <a:effectLst/>
                        </a:rPr>
                        <a:t>delphiapi-flkts-frntend-ui-dev-eastus-00</a:t>
                      </a: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a:solidFill>
                            <a:srgbClr val="000000"/>
                          </a:solidFill>
                          <a:effectLst/>
                        </a:rPr>
                        <a:t>Application Insights</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6529401"/>
                  </a:ext>
                </a:extLst>
              </a:tr>
              <a:tr h="264590">
                <a:tc>
                  <a:txBody>
                    <a:bodyPr/>
                    <a:lstStyle/>
                    <a:p>
                      <a:pPr algn="l" fontAlgn="ctr"/>
                      <a:r>
                        <a:rPr lang="en-IN" sz="1400" b="0" u="none" strike="noStrike" dirty="0">
                          <a:solidFill>
                            <a:srgbClr val="000000"/>
                          </a:solidFill>
                          <a:effectLst/>
                        </a:rPr>
                        <a:t>delphiapi-frntend-flkts-dev-eastus-001</a:t>
                      </a: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a:solidFill>
                            <a:srgbClr val="000000"/>
                          </a:solidFill>
                          <a:effectLst/>
                        </a:rPr>
                        <a:t>App Service</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7622925"/>
                  </a:ext>
                </a:extLst>
              </a:tr>
              <a:tr h="264590">
                <a:tc>
                  <a:txBody>
                    <a:bodyPr/>
                    <a:lstStyle/>
                    <a:p>
                      <a:pPr algn="l" fontAlgn="ctr"/>
                      <a:r>
                        <a:rPr lang="en-IN" sz="1400" b="0" u="none" strike="noStrike">
                          <a:solidFill>
                            <a:srgbClr val="000000"/>
                          </a:solidFill>
                          <a:effectLst/>
                        </a:rPr>
                        <a:t>delphiapi-frntend-flkts-dev-eastus-001</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a:solidFill>
                            <a:srgbClr val="000000"/>
                          </a:solidFill>
                          <a:effectLst/>
                        </a:rPr>
                        <a:t>Application Insights</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8592737"/>
                  </a:ext>
                </a:extLst>
              </a:tr>
              <a:tr h="264590">
                <a:tc>
                  <a:txBody>
                    <a:bodyPr/>
                    <a:lstStyle/>
                    <a:p>
                      <a:pPr algn="l" fontAlgn="ctr"/>
                      <a:r>
                        <a:rPr lang="en-IN" sz="1400" b="0" u="none" strike="noStrike" dirty="0">
                          <a:solidFill>
                            <a:srgbClr val="000000"/>
                          </a:solidFill>
                          <a:effectLst/>
                        </a:rPr>
                        <a:t>Failure Anomalies - appinsights-flktsgpt-dev-eastus-001</a:t>
                      </a: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IN" sz="1400" b="0" u="none" strike="noStrike" kern="1200" dirty="0">
                          <a:solidFill>
                            <a:srgbClr val="000000"/>
                          </a:solidFill>
                          <a:effectLst/>
                          <a:highlight>
                            <a:srgbClr val="00FF00"/>
                          </a:highlight>
                          <a:latin typeface="+mn-lt"/>
                          <a:ea typeface="+mn-ea"/>
                          <a:cs typeface="+mn-cs"/>
                        </a:rPr>
                        <a:t>Smart detector alert rule</a:t>
                      </a: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3495211"/>
                  </a:ext>
                </a:extLst>
              </a:tr>
              <a:tr h="264590">
                <a:tc>
                  <a:txBody>
                    <a:bodyPr/>
                    <a:lstStyle/>
                    <a:p>
                      <a:pPr algn="l" fontAlgn="ctr"/>
                      <a:r>
                        <a:rPr lang="en-IN" sz="1400" b="0" u="none" strike="noStrike">
                          <a:solidFill>
                            <a:srgbClr val="000000"/>
                          </a:solidFill>
                          <a:effectLst/>
                        </a:rPr>
                        <a:t>Failure Anomalies - delphiapi-flkts-dev-eastus-001</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a:solidFill>
                            <a:srgbClr val="000000"/>
                          </a:solidFill>
                          <a:effectLst/>
                        </a:rPr>
                        <a:t>Smart detector alert rule</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5374365"/>
                  </a:ext>
                </a:extLst>
              </a:tr>
              <a:tr h="264590">
                <a:tc>
                  <a:txBody>
                    <a:bodyPr/>
                    <a:lstStyle/>
                    <a:p>
                      <a:pPr algn="l" fontAlgn="ctr"/>
                      <a:r>
                        <a:rPr lang="en-IN" sz="1400" b="0" u="none" strike="noStrike">
                          <a:solidFill>
                            <a:srgbClr val="000000"/>
                          </a:solidFill>
                          <a:effectLst/>
                        </a:rPr>
                        <a:t>Failure Anomalies - delphiapi-flkts-dev-eastus-002</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a:solidFill>
                            <a:srgbClr val="000000"/>
                          </a:solidFill>
                          <a:effectLst/>
                        </a:rPr>
                        <a:t>Smart detector alert rule</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336249"/>
                  </a:ext>
                </a:extLst>
              </a:tr>
              <a:tr h="264590">
                <a:tc>
                  <a:txBody>
                    <a:bodyPr/>
                    <a:lstStyle/>
                    <a:p>
                      <a:pPr algn="l" fontAlgn="ctr"/>
                      <a:r>
                        <a:rPr lang="en-IN" sz="1400" b="0" u="none" strike="noStrike">
                          <a:solidFill>
                            <a:srgbClr val="000000"/>
                          </a:solidFill>
                          <a:effectLst/>
                        </a:rPr>
                        <a:t>Failure Anomalies - delphiapi-flkts-frntend-ui-dev-eastus-00</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a:solidFill>
                            <a:srgbClr val="000000"/>
                          </a:solidFill>
                          <a:effectLst/>
                        </a:rPr>
                        <a:t>Smart detector alert rule</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6696437"/>
                  </a:ext>
                </a:extLst>
              </a:tr>
              <a:tr h="264590">
                <a:tc>
                  <a:txBody>
                    <a:bodyPr/>
                    <a:lstStyle/>
                    <a:p>
                      <a:pPr algn="l" fontAlgn="ctr"/>
                      <a:r>
                        <a:rPr lang="en-IN" sz="1400" b="0" u="none" strike="noStrike">
                          <a:solidFill>
                            <a:srgbClr val="000000"/>
                          </a:solidFill>
                          <a:effectLst/>
                        </a:rPr>
                        <a:t>Failure Anomalies - delphiapi-frntend-flkts-dev-eastus-001</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a:solidFill>
                            <a:srgbClr val="000000"/>
                          </a:solidFill>
                          <a:effectLst/>
                        </a:rPr>
                        <a:t>Smart detector alert rule</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634369"/>
                  </a:ext>
                </a:extLst>
              </a:tr>
              <a:tr h="264590">
                <a:tc>
                  <a:txBody>
                    <a:bodyPr/>
                    <a:lstStyle/>
                    <a:p>
                      <a:pPr algn="l" fontAlgn="ctr"/>
                      <a:r>
                        <a:rPr lang="en-IN" sz="1400" b="0" u="none" strike="noStrike" dirty="0">
                          <a:solidFill>
                            <a:srgbClr val="000000"/>
                          </a:solidFill>
                          <a:effectLst/>
                        </a:rPr>
                        <a:t>form-flktsgpt-dev-eastus-001</a:t>
                      </a: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IN" sz="1400" b="0" u="none" strike="noStrike" kern="1200" dirty="0">
                          <a:solidFill>
                            <a:srgbClr val="000000"/>
                          </a:solidFill>
                          <a:effectLst/>
                          <a:highlight>
                            <a:srgbClr val="00FF00"/>
                          </a:highlight>
                          <a:latin typeface="+mn-lt"/>
                          <a:ea typeface="+mn-ea"/>
                          <a:cs typeface="+mn-cs"/>
                        </a:rPr>
                        <a:t>Document intelligence</a:t>
                      </a: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157469"/>
                  </a:ext>
                </a:extLst>
              </a:tr>
              <a:tr h="525171">
                <a:tc>
                  <a:txBody>
                    <a:bodyPr/>
                    <a:lstStyle/>
                    <a:p>
                      <a:pPr algn="l" fontAlgn="ctr"/>
                      <a:r>
                        <a:rPr lang="en-IN" sz="1400" b="0" u="none" strike="noStrike">
                          <a:solidFill>
                            <a:srgbClr val="000000"/>
                          </a:solidFill>
                          <a:effectLst/>
                        </a:rPr>
                        <a:t>webappdelphiapiflktsdeveastus001 (registryflktsdev001/webappdelphiapiflktsdeveastus001)</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IN" sz="1400" b="0" u="none" strike="noStrike" kern="1200" dirty="0">
                          <a:solidFill>
                            <a:srgbClr val="000000"/>
                          </a:solidFill>
                          <a:effectLst/>
                          <a:highlight>
                            <a:srgbClr val="00FF00"/>
                          </a:highlight>
                          <a:latin typeface="+mn-lt"/>
                          <a:ea typeface="+mn-ea"/>
                          <a:cs typeface="+mn-cs"/>
                        </a:rPr>
                        <a:t>Container registry webhook</a:t>
                      </a: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2132003"/>
                  </a:ext>
                </a:extLst>
              </a:tr>
              <a:tr h="525171">
                <a:tc>
                  <a:txBody>
                    <a:bodyPr/>
                    <a:lstStyle/>
                    <a:p>
                      <a:pPr algn="l" fontAlgn="ctr"/>
                      <a:r>
                        <a:rPr lang="en-IN" sz="1400" b="0" u="none" strike="noStrike">
                          <a:solidFill>
                            <a:srgbClr val="000000"/>
                          </a:solidFill>
                          <a:effectLst/>
                        </a:rPr>
                        <a:t>webappdelphiapiflktsfrntenduideveastus003 (registryflktsdev001/webappdelphiapiflktsfrntenduideveastus003)</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400" b="0" u="none" strike="noStrike">
                          <a:solidFill>
                            <a:srgbClr val="000000"/>
                          </a:solidFill>
                          <a:effectLst/>
                        </a:rPr>
                        <a:t>Container registry webhook</a:t>
                      </a:r>
                      <a:endParaRPr lang="en-IN" sz="1400" b="0" i="0" u="none" strike="noStrike">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1400" b="0" i="0" u="none" strike="noStrike" dirty="0">
                        <a:solidFill>
                          <a:srgbClr val="000000"/>
                        </a:solidFill>
                        <a:effectLst/>
                        <a:latin typeface="Calibri" panose="020F0502020204030204" pitchFamily="34" charset="0"/>
                      </a:endParaRPr>
                    </a:p>
                  </a:txBody>
                  <a:tcPr marL="3751" marR="3751" marT="37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56917"/>
                  </a:ext>
                </a:extLst>
              </a:tr>
            </a:tbl>
          </a:graphicData>
        </a:graphic>
      </p:graphicFrame>
    </p:spTree>
    <p:extLst>
      <p:ext uri="{BB962C8B-B14F-4D97-AF65-F5344CB8AC3E}">
        <p14:creationId xmlns:p14="http://schemas.microsoft.com/office/powerpoint/2010/main" val="9058586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521AAA4-81A4-3A46-9D9C-63786E6A1D9A}"/>
              </a:ext>
            </a:extLst>
          </p:cNvPr>
          <p:cNvPicPr>
            <a:picLocks noChangeAspect="1"/>
          </p:cNvPicPr>
          <p:nvPr/>
        </p:nvPicPr>
        <p:blipFill>
          <a:blip r:embed="rId2"/>
          <a:stretch>
            <a:fillRect/>
          </a:stretch>
        </p:blipFill>
        <p:spPr>
          <a:xfrm>
            <a:off x="8431466" y="3966085"/>
            <a:ext cx="1238250" cy="1581150"/>
          </a:xfrm>
          <a:prstGeom prst="rect">
            <a:avLst/>
          </a:prstGeom>
        </p:spPr>
      </p:pic>
      <p:pic>
        <p:nvPicPr>
          <p:cNvPr id="17" name="Picture 16">
            <a:extLst>
              <a:ext uri="{FF2B5EF4-FFF2-40B4-BE49-F238E27FC236}">
                <a16:creationId xmlns:a16="http://schemas.microsoft.com/office/drawing/2014/main" id="{01533846-E290-954E-CDB9-4B7CC52D341D}"/>
              </a:ext>
            </a:extLst>
          </p:cNvPr>
          <p:cNvPicPr>
            <a:picLocks noChangeAspect="1"/>
          </p:cNvPicPr>
          <p:nvPr/>
        </p:nvPicPr>
        <p:blipFill>
          <a:blip r:embed="rId3"/>
          <a:stretch>
            <a:fillRect/>
          </a:stretch>
        </p:blipFill>
        <p:spPr>
          <a:xfrm>
            <a:off x="3359355" y="1346406"/>
            <a:ext cx="1117844" cy="1087078"/>
          </a:xfrm>
          <a:prstGeom prst="rect">
            <a:avLst/>
          </a:prstGeom>
        </p:spPr>
      </p:pic>
      <p:cxnSp>
        <p:nvCxnSpPr>
          <p:cNvPr id="6" name="Straight Arrow Connector 5">
            <a:extLst>
              <a:ext uri="{FF2B5EF4-FFF2-40B4-BE49-F238E27FC236}">
                <a16:creationId xmlns:a16="http://schemas.microsoft.com/office/drawing/2014/main" id="{96470096-052E-9B57-27B1-1ADF7DD0D3F0}"/>
              </a:ext>
            </a:extLst>
          </p:cNvPr>
          <p:cNvCxnSpPr>
            <a:cxnSpLocks/>
          </p:cNvCxnSpPr>
          <p:nvPr/>
        </p:nvCxnSpPr>
        <p:spPr>
          <a:xfrm>
            <a:off x="2329316" y="1817314"/>
            <a:ext cx="1080153" cy="10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73522562-72A3-B8C4-6410-E1263E4EDEC7}"/>
              </a:ext>
            </a:extLst>
          </p:cNvPr>
          <p:cNvGrpSpPr/>
          <p:nvPr/>
        </p:nvGrpSpPr>
        <p:grpSpPr>
          <a:xfrm>
            <a:off x="5643767" y="1477463"/>
            <a:ext cx="1353801" cy="966440"/>
            <a:chOff x="5268380" y="1227210"/>
            <a:chExt cx="1631139" cy="1272811"/>
          </a:xfrm>
        </p:grpSpPr>
        <p:pic>
          <p:nvPicPr>
            <p:cNvPr id="10" name="Picture 9">
              <a:extLst>
                <a:ext uri="{FF2B5EF4-FFF2-40B4-BE49-F238E27FC236}">
                  <a16:creationId xmlns:a16="http://schemas.microsoft.com/office/drawing/2014/main" id="{5C4E1699-2DEE-7A83-F7C8-6822AB14101E}"/>
                </a:ext>
              </a:extLst>
            </p:cNvPr>
            <p:cNvPicPr>
              <a:picLocks noChangeAspect="1"/>
            </p:cNvPicPr>
            <p:nvPr/>
          </p:nvPicPr>
          <p:blipFill>
            <a:blip r:embed="rId4"/>
            <a:stretch>
              <a:fillRect/>
            </a:stretch>
          </p:blipFill>
          <p:spPr>
            <a:xfrm>
              <a:off x="5593946" y="1227210"/>
              <a:ext cx="896789" cy="673135"/>
            </a:xfrm>
            <a:prstGeom prst="rect">
              <a:avLst/>
            </a:prstGeom>
          </p:spPr>
        </p:pic>
        <p:sp>
          <p:nvSpPr>
            <p:cNvPr id="12" name="TextBox 11">
              <a:extLst>
                <a:ext uri="{FF2B5EF4-FFF2-40B4-BE49-F238E27FC236}">
                  <a16:creationId xmlns:a16="http://schemas.microsoft.com/office/drawing/2014/main" id="{90B31D61-FA16-42C4-233C-FC7E06556FCF}"/>
                </a:ext>
              </a:extLst>
            </p:cNvPr>
            <p:cNvSpPr txBox="1"/>
            <p:nvPr/>
          </p:nvSpPr>
          <p:spPr>
            <a:xfrm>
              <a:off x="5268380" y="1853690"/>
              <a:ext cx="1631139" cy="646331"/>
            </a:xfrm>
            <a:prstGeom prst="rect">
              <a:avLst/>
            </a:prstGeom>
            <a:noFill/>
          </p:spPr>
          <p:txBody>
            <a:bodyPr wrap="none" rtlCol="0">
              <a:spAutoFit/>
            </a:bodyPr>
            <a:lstStyle/>
            <a:p>
              <a:pPr algn="ctr"/>
              <a:r>
                <a:rPr lang="en-IN" dirty="0"/>
                <a:t>Azure </a:t>
              </a:r>
            </a:p>
            <a:p>
              <a:pPr algn="ctr"/>
              <a:r>
                <a:rPr lang="en-IN" dirty="0"/>
                <a:t>Blob storage</a:t>
              </a:r>
            </a:p>
          </p:txBody>
        </p:sp>
      </p:grpSp>
      <p:cxnSp>
        <p:nvCxnSpPr>
          <p:cNvPr id="16" name="Straight Arrow Connector 15">
            <a:extLst>
              <a:ext uri="{FF2B5EF4-FFF2-40B4-BE49-F238E27FC236}">
                <a16:creationId xmlns:a16="http://schemas.microsoft.com/office/drawing/2014/main" id="{1C733551-098D-2A65-62BA-A32156568469}"/>
              </a:ext>
            </a:extLst>
          </p:cNvPr>
          <p:cNvCxnSpPr>
            <a:cxnSpLocks/>
          </p:cNvCxnSpPr>
          <p:nvPr/>
        </p:nvCxnSpPr>
        <p:spPr>
          <a:xfrm>
            <a:off x="4563614" y="1827733"/>
            <a:ext cx="1080153" cy="10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9C0E65-DD94-E1D8-ED1A-C56C7AAAAC9C}"/>
              </a:ext>
            </a:extLst>
          </p:cNvPr>
          <p:cNvGrpSpPr/>
          <p:nvPr/>
        </p:nvGrpSpPr>
        <p:grpSpPr>
          <a:xfrm>
            <a:off x="720989" y="1492465"/>
            <a:ext cx="1386846" cy="1053137"/>
            <a:chOff x="5226508" y="1227210"/>
            <a:chExt cx="1631139" cy="1335514"/>
          </a:xfrm>
        </p:grpSpPr>
        <p:pic>
          <p:nvPicPr>
            <p:cNvPr id="20" name="Picture 19">
              <a:extLst>
                <a:ext uri="{FF2B5EF4-FFF2-40B4-BE49-F238E27FC236}">
                  <a16:creationId xmlns:a16="http://schemas.microsoft.com/office/drawing/2014/main" id="{2B929C08-B5A5-C414-D0EE-8EBD88F0211C}"/>
                </a:ext>
              </a:extLst>
            </p:cNvPr>
            <p:cNvPicPr>
              <a:picLocks noChangeAspect="1"/>
            </p:cNvPicPr>
            <p:nvPr/>
          </p:nvPicPr>
          <p:blipFill>
            <a:blip r:embed="rId4"/>
            <a:stretch>
              <a:fillRect/>
            </a:stretch>
          </p:blipFill>
          <p:spPr>
            <a:xfrm>
              <a:off x="5593946" y="1227210"/>
              <a:ext cx="896789" cy="673135"/>
            </a:xfrm>
            <a:prstGeom prst="rect">
              <a:avLst/>
            </a:prstGeom>
          </p:spPr>
        </p:pic>
        <p:sp>
          <p:nvSpPr>
            <p:cNvPr id="25" name="TextBox 24">
              <a:extLst>
                <a:ext uri="{FF2B5EF4-FFF2-40B4-BE49-F238E27FC236}">
                  <a16:creationId xmlns:a16="http://schemas.microsoft.com/office/drawing/2014/main" id="{DAA97A90-B4C6-5041-44FB-7E671F7361D9}"/>
                </a:ext>
              </a:extLst>
            </p:cNvPr>
            <p:cNvSpPr txBox="1"/>
            <p:nvPr/>
          </p:nvSpPr>
          <p:spPr>
            <a:xfrm>
              <a:off x="5226508" y="1916393"/>
              <a:ext cx="1631139" cy="646331"/>
            </a:xfrm>
            <a:prstGeom prst="rect">
              <a:avLst/>
            </a:prstGeom>
            <a:noFill/>
          </p:spPr>
          <p:txBody>
            <a:bodyPr wrap="none" rtlCol="0">
              <a:spAutoFit/>
            </a:bodyPr>
            <a:lstStyle/>
            <a:p>
              <a:pPr algn="ctr"/>
              <a:r>
                <a:rPr lang="en-IN" dirty="0"/>
                <a:t>Azure </a:t>
              </a:r>
            </a:p>
            <a:p>
              <a:pPr algn="ctr"/>
              <a:r>
                <a:rPr lang="en-IN" dirty="0"/>
                <a:t>Blob storage</a:t>
              </a:r>
            </a:p>
          </p:txBody>
        </p:sp>
      </p:grpSp>
      <p:grpSp>
        <p:nvGrpSpPr>
          <p:cNvPr id="30" name="Group 29">
            <a:extLst>
              <a:ext uri="{FF2B5EF4-FFF2-40B4-BE49-F238E27FC236}">
                <a16:creationId xmlns:a16="http://schemas.microsoft.com/office/drawing/2014/main" id="{5CA12A8E-E02E-F6DF-1B4D-127C12C70A39}"/>
              </a:ext>
            </a:extLst>
          </p:cNvPr>
          <p:cNvGrpSpPr/>
          <p:nvPr/>
        </p:nvGrpSpPr>
        <p:grpSpPr>
          <a:xfrm>
            <a:off x="2894792" y="3877258"/>
            <a:ext cx="3798783" cy="1526074"/>
            <a:chOff x="3634072" y="3302708"/>
            <a:chExt cx="3798783" cy="1526074"/>
          </a:xfrm>
        </p:grpSpPr>
        <p:pic>
          <p:nvPicPr>
            <p:cNvPr id="3" name="Picture 2">
              <a:extLst>
                <a:ext uri="{FF2B5EF4-FFF2-40B4-BE49-F238E27FC236}">
                  <a16:creationId xmlns:a16="http://schemas.microsoft.com/office/drawing/2014/main" id="{E3B8AF73-D4A7-F740-E48A-4635AD352C82}"/>
                </a:ext>
              </a:extLst>
            </p:cNvPr>
            <p:cNvPicPr>
              <a:picLocks noChangeAspect="1"/>
            </p:cNvPicPr>
            <p:nvPr/>
          </p:nvPicPr>
          <p:blipFill rotWithShape="1">
            <a:blip r:embed="rId5"/>
            <a:srcRect t="27189"/>
            <a:stretch/>
          </p:blipFill>
          <p:spPr>
            <a:xfrm>
              <a:off x="3634072" y="3746014"/>
              <a:ext cx="1943100" cy="839167"/>
            </a:xfrm>
            <a:prstGeom prst="rect">
              <a:avLst/>
            </a:prstGeom>
          </p:spPr>
        </p:pic>
        <p:pic>
          <p:nvPicPr>
            <p:cNvPr id="5" name="Picture 4">
              <a:extLst>
                <a:ext uri="{FF2B5EF4-FFF2-40B4-BE49-F238E27FC236}">
                  <a16:creationId xmlns:a16="http://schemas.microsoft.com/office/drawing/2014/main" id="{1B16DA9E-4968-787B-48D2-A0CA6B41D92E}"/>
                </a:ext>
              </a:extLst>
            </p:cNvPr>
            <p:cNvPicPr>
              <a:picLocks noChangeAspect="1"/>
            </p:cNvPicPr>
            <p:nvPr/>
          </p:nvPicPr>
          <p:blipFill>
            <a:blip r:embed="rId6"/>
            <a:stretch>
              <a:fillRect/>
            </a:stretch>
          </p:blipFill>
          <p:spPr>
            <a:xfrm>
              <a:off x="6061255" y="3302708"/>
              <a:ext cx="1371600" cy="1419225"/>
            </a:xfrm>
            <a:prstGeom prst="rect">
              <a:avLst/>
            </a:prstGeom>
          </p:spPr>
        </p:pic>
        <p:sp>
          <p:nvSpPr>
            <p:cNvPr id="28" name="Plus Sign 27">
              <a:extLst>
                <a:ext uri="{FF2B5EF4-FFF2-40B4-BE49-F238E27FC236}">
                  <a16:creationId xmlns:a16="http://schemas.microsoft.com/office/drawing/2014/main" id="{A89A6D5E-DB50-56A9-C39E-F5EA8BE60103}"/>
                </a:ext>
              </a:extLst>
            </p:cNvPr>
            <p:cNvSpPr/>
            <p:nvPr/>
          </p:nvSpPr>
          <p:spPr>
            <a:xfrm>
              <a:off x="5494295" y="3936997"/>
              <a:ext cx="586597" cy="457200"/>
            </a:xfrm>
            <a:prstGeom prst="mathPlus">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pic>
          <p:nvPicPr>
            <p:cNvPr id="29" name="Picture 28">
              <a:extLst>
                <a:ext uri="{FF2B5EF4-FFF2-40B4-BE49-F238E27FC236}">
                  <a16:creationId xmlns:a16="http://schemas.microsoft.com/office/drawing/2014/main" id="{733F02A6-CAC5-A418-CC44-BF5FE7DF8E0F}"/>
                </a:ext>
              </a:extLst>
            </p:cNvPr>
            <p:cNvPicPr>
              <a:picLocks noChangeAspect="1"/>
            </p:cNvPicPr>
            <p:nvPr/>
          </p:nvPicPr>
          <p:blipFill rotWithShape="1">
            <a:blip r:embed="rId5"/>
            <a:srcRect b="81458"/>
            <a:stretch/>
          </p:blipFill>
          <p:spPr>
            <a:xfrm>
              <a:off x="3767566" y="4615085"/>
              <a:ext cx="1943100" cy="213697"/>
            </a:xfrm>
            <a:prstGeom prst="rect">
              <a:avLst/>
            </a:prstGeom>
          </p:spPr>
        </p:pic>
      </p:grpSp>
      <p:cxnSp>
        <p:nvCxnSpPr>
          <p:cNvPr id="31" name="Straight Arrow Connector 30">
            <a:extLst>
              <a:ext uri="{FF2B5EF4-FFF2-40B4-BE49-F238E27FC236}">
                <a16:creationId xmlns:a16="http://schemas.microsoft.com/office/drawing/2014/main" id="{73347B03-4EB9-1358-8081-9BC73651B0CC}"/>
              </a:ext>
            </a:extLst>
          </p:cNvPr>
          <p:cNvCxnSpPr>
            <a:cxnSpLocks/>
          </p:cNvCxnSpPr>
          <p:nvPr/>
        </p:nvCxnSpPr>
        <p:spPr>
          <a:xfrm>
            <a:off x="6417464" y="2954958"/>
            <a:ext cx="0" cy="82777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B887190F-DA60-3872-4D36-FB8A4BA37278}"/>
              </a:ext>
            </a:extLst>
          </p:cNvPr>
          <p:cNvSpPr/>
          <p:nvPr/>
        </p:nvSpPr>
        <p:spPr>
          <a:xfrm>
            <a:off x="3004182" y="3915313"/>
            <a:ext cx="4556018" cy="157073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pic>
        <p:nvPicPr>
          <p:cNvPr id="37" name="Picture 36">
            <a:extLst>
              <a:ext uri="{FF2B5EF4-FFF2-40B4-BE49-F238E27FC236}">
                <a16:creationId xmlns:a16="http://schemas.microsoft.com/office/drawing/2014/main" id="{3AD93B65-EF78-F2D2-DD00-9FBAAF18B41D}"/>
              </a:ext>
            </a:extLst>
          </p:cNvPr>
          <p:cNvPicPr>
            <a:picLocks noChangeAspect="1"/>
          </p:cNvPicPr>
          <p:nvPr/>
        </p:nvPicPr>
        <p:blipFill>
          <a:blip r:embed="rId7"/>
          <a:stretch>
            <a:fillRect/>
          </a:stretch>
        </p:blipFill>
        <p:spPr>
          <a:xfrm>
            <a:off x="1092164" y="4379509"/>
            <a:ext cx="655836" cy="646330"/>
          </a:xfrm>
          <a:prstGeom prst="rect">
            <a:avLst/>
          </a:prstGeom>
        </p:spPr>
      </p:pic>
      <p:cxnSp>
        <p:nvCxnSpPr>
          <p:cNvPr id="38" name="Straight Arrow Connector 37">
            <a:extLst>
              <a:ext uri="{FF2B5EF4-FFF2-40B4-BE49-F238E27FC236}">
                <a16:creationId xmlns:a16="http://schemas.microsoft.com/office/drawing/2014/main" id="{C13E95E6-8D98-BBEB-CFB2-940B6588533F}"/>
              </a:ext>
            </a:extLst>
          </p:cNvPr>
          <p:cNvCxnSpPr>
            <a:cxnSpLocks/>
          </p:cNvCxnSpPr>
          <p:nvPr/>
        </p:nvCxnSpPr>
        <p:spPr>
          <a:xfrm>
            <a:off x="1763035" y="4756660"/>
            <a:ext cx="1080153" cy="10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A34A710-FF61-D3B1-6CC9-C04C8D8BEC98}"/>
              </a:ext>
            </a:extLst>
          </p:cNvPr>
          <p:cNvCxnSpPr>
            <a:cxnSpLocks/>
          </p:cNvCxnSpPr>
          <p:nvPr/>
        </p:nvCxnSpPr>
        <p:spPr>
          <a:xfrm>
            <a:off x="7669590" y="4717337"/>
            <a:ext cx="1080153" cy="10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22C3E6-DE76-511A-0ADB-4012D90BC2BB}"/>
              </a:ext>
            </a:extLst>
          </p:cNvPr>
          <p:cNvSpPr txBox="1"/>
          <p:nvPr/>
        </p:nvSpPr>
        <p:spPr>
          <a:xfrm>
            <a:off x="720988" y="2642448"/>
            <a:ext cx="1678601" cy="307777"/>
          </a:xfrm>
          <a:prstGeom prst="rect">
            <a:avLst/>
          </a:prstGeom>
          <a:noFill/>
        </p:spPr>
        <p:txBody>
          <a:bodyPr wrap="none" rtlCol="0">
            <a:spAutoFit/>
          </a:bodyPr>
          <a:lstStyle/>
          <a:p>
            <a:r>
              <a:rPr lang="en-IN" sz="1400" dirty="0">
                <a:solidFill>
                  <a:schemeClr val="accent2"/>
                </a:solidFill>
              </a:rPr>
              <a:t>Document in English</a:t>
            </a:r>
          </a:p>
        </p:txBody>
      </p:sp>
      <p:pic>
        <p:nvPicPr>
          <p:cNvPr id="43" name="Picture 42">
            <a:extLst>
              <a:ext uri="{FF2B5EF4-FFF2-40B4-BE49-F238E27FC236}">
                <a16:creationId xmlns:a16="http://schemas.microsoft.com/office/drawing/2014/main" id="{94E2CECB-642E-1DC7-1BD8-218275040F5B}"/>
              </a:ext>
            </a:extLst>
          </p:cNvPr>
          <p:cNvPicPr>
            <a:picLocks noChangeAspect="1"/>
          </p:cNvPicPr>
          <p:nvPr/>
        </p:nvPicPr>
        <p:blipFill>
          <a:blip r:embed="rId8"/>
          <a:stretch>
            <a:fillRect/>
          </a:stretch>
        </p:blipFill>
        <p:spPr>
          <a:xfrm>
            <a:off x="3114020" y="4076627"/>
            <a:ext cx="641383" cy="298465"/>
          </a:xfrm>
          <a:prstGeom prst="rect">
            <a:avLst/>
          </a:prstGeom>
        </p:spPr>
      </p:pic>
      <p:pic>
        <p:nvPicPr>
          <p:cNvPr id="45" name="Picture 44">
            <a:extLst>
              <a:ext uri="{FF2B5EF4-FFF2-40B4-BE49-F238E27FC236}">
                <a16:creationId xmlns:a16="http://schemas.microsoft.com/office/drawing/2014/main" id="{23E1B83D-5284-974D-DB85-068E94E267E5}"/>
              </a:ext>
            </a:extLst>
          </p:cNvPr>
          <p:cNvPicPr>
            <a:picLocks noChangeAspect="1"/>
          </p:cNvPicPr>
          <p:nvPr/>
        </p:nvPicPr>
        <p:blipFill>
          <a:blip r:embed="rId9"/>
          <a:stretch>
            <a:fillRect/>
          </a:stretch>
        </p:blipFill>
        <p:spPr>
          <a:xfrm>
            <a:off x="6478454" y="4040406"/>
            <a:ext cx="991451" cy="275729"/>
          </a:xfrm>
          <a:prstGeom prst="rect">
            <a:avLst/>
          </a:prstGeom>
        </p:spPr>
      </p:pic>
      <p:sp>
        <p:nvSpPr>
          <p:cNvPr id="46" name="TextBox 45">
            <a:extLst>
              <a:ext uri="{FF2B5EF4-FFF2-40B4-BE49-F238E27FC236}">
                <a16:creationId xmlns:a16="http://schemas.microsoft.com/office/drawing/2014/main" id="{C7829A9D-47CD-43CB-F81C-64D7774172DE}"/>
              </a:ext>
            </a:extLst>
          </p:cNvPr>
          <p:cNvSpPr txBox="1"/>
          <p:nvPr/>
        </p:nvSpPr>
        <p:spPr>
          <a:xfrm>
            <a:off x="4699327" y="2598135"/>
            <a:ext cx="3338335" cy="307777"/>
          </a:xfrm>
          <a:prstGeom prst="rect">
            <a:avLst/>
          </a:prstGeom>
          <a:noFill/>
        </p:spPr>
        <p:txBody>
          <a:bodyPr wrap="square" rtlCol="0">
            <a:spAutoFit/>
          </a:bodyPr>
          <a:lstStyle/>
          <a:p>
            <a:pPr algn="ctr"/>
            <a:r>
              <a:rPr lang="en-IN" sz="1400" dirty="0">
                <a:solidFill>
                  <a:schemeClr val="accent2"/>
                </a:solidFill>
              </a:rPr>
              <a:t>Document in French etc..</a:t>
            </a:r>
          </a:p>
        </p:txBody>
      </p:sp>
      <p:pic>
        <p:nvPicPr>
          <p:cNvPr id="48" name="Picture 47">
            <a:extLst>
              <a:ext uri="{FF2B5EF4-FFF2-40B4-BE49-F238E27FC236}">
                <a16:creationId xmlns:a16="http://schemas.microsoft.com/office/drawing/2014/main" id="{576E8327-BB07-FFDD-25F7-7B6801F7B579}"/>
              </a:ext>
            </a:extLst>
          </p:cNvPr>
          <p:cNvPicPr>
            <a:picLocks noChangeAspect="1"/>
          </p:cNvPicPr>
          <p:nvPr/>
        </p:nvPicPr>
        <p:blipFill>
          <a:blip r:embed="rId10"/>
          <a:stretch>
            <a:fillRect/>
          </a:stretch>
        </p:blipFill>
        <p:spPr>
          <a:xfrm>
            <a:off x="10622685" y="3968029"/>
            <a:ext cx="762000" cy="1352550"/>
          </a:xfrm>
          <a:prstGeom prst="rect">
            <a:avLst/>
          </a:prstGeom>
        </p:spPr>
      </p:pic>
      <p:cxnSp>
        <p:nvCxnSpPr>
          <p:cNvPr id="49" name="Straight Arrow Connector 48">
            <a:extLst>
              <a:ext uri="{FF2B5EF4-FFF2-40B4-BE49-F238E27FC236}">
                <a16:creationId xmlns:a16="http://schemas.microsoft.com/office/drawing/2014/main" id="{45E3339E-C484-D7F7-6E98-7288944D7AEC}"/>
              </a:ext>
            </a:extLst>
          </p:cNvPr>
          <p:cNvCxnSpPr>
            <a:cxnSpLocks/>
          </p:cNvCxnSpPr>
          <p:nvPr/>
        </p:nvCxnSpPr>
        <p:spPr>
          <a:xfrm>
            <a:off x="9785092" y="4727756"/>
            <a:ext cx="646500" cy="12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E54B03-12E8-C6D4-9469-707C32779764}"/>
              </a:ext>
            </a:extLst>
          </p:cNvPr>
          <p:cNvSpPr txBox="1"/>
          <p:nvPr/>
        </p:nvSpPr>
        <p:spPr>
          <a:xfrm>
            <a:off x="732329" y="5005842"/>
            <a:ext cx="1375505" cy="307777"/>
          </a:xfrm>
          <a:prstGeom prst="rect">
            <a:avLst/>
          </a:prstGeom>
          <a:noFill/>
        </p:spPr>
        <p:txBody>
          <a:bodyPr wrap="none" rtlCol="0">
            <a:spAutoFit/>
          </a:bodyPr>
          <a:lstStyle/>
          <a:p>
            <a:r>
              <a:rPr lang="en-IN" sz="1400" dirty="0">
                <a:solidFill>
                  <a:schemeClr val="accent2"/>
                </a:solidFill>
              </a:rPr>
              <a:t>Knowledge Base</a:t>
            </a:r>
          </a:p>
        </p:txBody>
      </p:sp>
      <p:sp>
        <p:nvSpPr>
          <p:cNvPr id="51" name="TextBox 50">
            <a:extLst>
              <a:ext uri="{FF2B5EF4-FFF2-40B4-BE49-F238E27FC236}">
                <a16:creationId xmlns:a16="http://schemas.microsoft.com/office/drawing/2014/main" id="{EEAA0BA2-1EA0-D25A-6E0B-D5BAE5103247}"/>
              </a:ext>
            </a:extLst>
          </p:cNvPr>
          <p:cNvSpPr txBox="1"/>
          <p:nvPr/>
        </p:nvSpPr>
        <p:spPr>
          <a:xfrm>
            <a:off x="9401894" y="5295393"/>
            <a:ext cx="3338335" cy="307777"/>
          </a:xfrm>
          <a:prstGeom prst="rect">
            <a:avLst/>
          </a:prstGeom>
          <a:noFill/>
        </p:spPr>
        <p:txBody>
          <a:bodyPr wrap="square" rtlCol="0">
            <a:spAutoFit/>
          </a:bodyPr>
          <a:lstStyle/>
          <a:p>
            <a:pPr algn="ctr"/>
            <a:r>
              <a:rPr lang="en-IN" sz="1400" dirty="0">
                <a:solidFill>
                  <a:schemeClr val="accent2"/>
                </a:solidFill>
              </a:rPr>
              <a:t>Chatbot</a:t>
            </a:r>
          </a:p>
        </p:txBody>
      </p:sp>
      <p:sp>
        <p:nvSpPr>
          <p:cNvPr id="55" name="Rectangle: Rounded Corners 54">
            <a:extLst>
              <a:ext uri="{FF2B5EF4-FFF2-40B4-BE49-F238E27FC236}">
                <a16:creationId xmlns:a16="http://schemas.microsoft.com/office/drawing/2014/main" id="{82C4A96B-055B-B227-EBE4-4FF0F8740E36}"/>
              </a:ext>
            </a:extLst>
          </p:cNvPr>
          <p:cNvSpPr/>
          <p:nvPr/>
        </p:nvSpPr>
        <p:spPr>
          <a:xfrm>
            <a:off x="308008" y="895149"/>
            <a:ext cx="11598443" cy="522651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0" name="TextBox 59">
            <a:extLst>
              <a:ext uri="{FF2B5EF4-FFF2-40B4-BE49-F238E27FC236}">
                <a16:creationId xmlns:a16="http://schemas.microsoft.com/office/drawing/2014/main" id="{B39B2F22-07E0-CBB5-26EB-BD5309BB45C7}"/>
              </a:ext>
            </a:extLst>
          </p:cNvPr>
          <p:cNvSpPr txBox="1"/>
          <p:nvPr/>
        </p:nvSpPr>
        <p:spPr>
          <a:xfrm flipH="1">
            <a:off x="957179" y="280648"/>
            <a:ext cx="7792564" cy="646331"/>
          </a:xfrm>
          <a:prstGeom prst="rect">
            <a:avLst/>
          </a:prstGeom>
          <a:noFill/>
        </p:spPr>
        <p:txBody>
          <a:bodyPr wrap="square" rtlCol="0">
            <a:spAutoFit/>
          </a:bodyPr>
          <a:lstStyle/>
          <a:p>
            <a:r>
              <a:rPr lang="en-IN" b="1" dirty="0">
                <a:solidFill>
                  <a:srgbClr val="0070C0"/>
                </a:solidFill>
              </a:rPr>
              <a:t>Generative AI use case : Support document Language Translator</a:t>
            </a:r>
          </a:p>
          <a:p>
            <a:r>
              <a:rPr lang="en-IN" b="1" dirty="0">
                <a:solidFill>
                  <a:srgbClr val="0070C0"/>
                </a:solidFill>
              </a:rPr>
              <a:t>(Azure Architecture) </a:t>
            </a:r>
          </a:p>
        </p:txBody>
      </p:sp>
      <p:sp>
        <p:nvSpPr>
          <p:cNvPr id="61" name="TextBox 60">
            <a:extLst>
              <a:ext uri="{FF2B5EF4-FFF2-40B4-BE49-F238E27FC236}">
                <a16:creationId xmlns:a16="http://schemas.microsoft.com/office/drawing/2014/main" id="{6C7BB17F-F93D-5987-50E2-A158EC58BBA4}"/>
              </a:ext>
            </a:extLst>
          </p:cNvPr>
          <p:cNvSpPr txBox="1"/>
          <p:nvPr/>
        </p:nvSpPr>
        <p:spPr>
          <a:xfrm flipH="1">
            <a:off x="9864572" y="6103591"/>
            <a:ext cx="1520113" cy="369332"/>
          </a:xfrm>
          <a:prstGeom prst="rect">
            <a:avLst/>
          </a:prstGeom>
          <a:noFill/>
        </p:spPr>
        <p:txBody>
          <a:bodyPr wrap="square" rtlCol="0">
            <a:spAutoFit/>
          </a:bodyPr>
          <a:lstStyle/>
          <a:p>
            <a:r>
              <a:rPr lang="en-IN" b="1" dirty="0">
                <a:solidFill>
                  <a:srgbClr val="0070C0"/>
                </a:solidFill>
              </a:rPr>
              <a:t>* Draft Copy</a:t>
            </a:r>
          </a:p>
        </p:txBody>
      </p:sp>
      <p:cxnSp>
        <p:nvCxnSpPr>
          <p:cNvPr id="4" name="Connector: Elbow 3">
            <a:extLst>
              <a:ext uri="{FF2B5EF4-FFF2-40B4-BE49-F238E27FC236}">
                <a16:creationId xmlns:a16="http://schemas.microsoft.com/office/drawing/2014/main" id="{65BA1206-AC10-BBEC-72FF-DA6B6011A4CA}"/>
              </a:ext>
            </a:extLst>
          </p:cNvPr>
          <p:cNvCxnSpPr>
            <a:stCxn id="46" idx="0"/>
          </p:cNvCxnSpPr>
          <p:nvPr/>
        </p:nvCxnSpPr>
        <p:spPr>
          <a:xfrm rot="16200000" flipH="1" flipV="1">
            <a:off x="6184540" y="2766269"/>
            <a:ext cx="352090" cy="15821"/>
          </a:xfrm>
          <a:prstGeom prst="bentConnector5">
            <a:avLst>
              <a:gd name="adj1" fmla="val -64927"/>
              <a:gd name="adj2" fmla="val -11995247"/>
              <a:gd name="adj3" fmla="val 9370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1114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A2C8B3-CB8A-EAA0-06BE-8DDCC836A036}"/>
              </a:ext>
            </a:extLst>
          </p:cNvPr>
          <p:cNvSpPr txBox="1"/>
          <p:nvPr/>
        </p:nvSpPr>
        <p:spPr>
          <a:xfrm>
            <a:off x="1519588" y="1482775"/>
            <a:ext cx="6097604" cy="2585323"/>
          </a:xfrm>
          <a:prstGeom prst="rect">
            <a:avLst/>
          </a:prstGeom>
          <a:noFill/>
        </p:spPr>
        <p:txBody>
          <a:bodyPr wrap="square">
            <a:spAutoFit/>
          </a:bodyPr>
          <a:lstStyle/>
          <a:p>
            <a:pPr marL="342900" indent="-342900">
              <a:buAutoNum type="arabicPeriod"/>
            </a:pPr>
            <a:r>
              <a:rPr lang="en-IN" dirty="0"/>
              <a:t>What are document tags</a:t>
            </a:r>
          </a:p>
          <a:p>
            <a:pPr marL="342900" indent="-342900">
              <a:buAutoNum type="arabicPeriod"/>
            </a:pPr>
            <a:r>
              <a:rPr lang="en-IN" dirty="0"/>
              <a:t>What documents tags will go to </a:t>
            </a:r>
            <a:r>
              <a:rPr lang="en-IN" dirty="0" err="1"/>
              <a:t>CosmosDB</a:t>
            </a:r>
            <a:endParaRPr lang="en-IN" dirty="0"/>
          </a:p>
          <a:p>
            <a:pPr marL="342900" indent="-342900">
              <a:buAutoNum type="arabicPeriod"/>
            </a:pPr>
            <a:r>
              <a:rPr lang="en-IN" dirty="0"/>
              <a:t>Does Azure function acts at the time of Query or no</a:t>
            </a:r>
          </a:p>
          <a:p>
            <a:pPr marL="342900" indent="-342900">
              <a:buAutoNum type="arabicPeriod"/>
            </a:pPr>
            <a:endParaRPr lang="en-IN" dirty="0"/>
          </a:p>
          <a:p>
            <a:pPr marL="342900" indent="-342900">
              <a:buAutoNum type="arabicPeriod"/>
            </a:pPr>
            <a:endParaRPr lang="en-IN" dirty="0"/>
          </a:p>
          <a:p>
            <a:pPr marL="342900" indent="-342900">
              <a:buAutoNum type="arabicPeriod"/>
            </a:pPr>
            <a:r>
              <a:rPr lang="en-IN" dirty="0"/>
              <a:t>MLOPS commands</a:t>
            </a:r>
          </a:p>
          <a:p>
            <a:r>
              <a:rPr lang="en-IN" dirty="0"/>
              <a:t>2. DEMO on deployment</a:t>
            </a:r>
          </a:p>
          <a:p>
            <a:r>
              <a:rPr lang="en-IN" dirty="0"/>
              <a:t>3. Resource creation</a:t>
            </a:r>
          </a:p>
          <a:p>
            <a:endParaRPr lang="en-IN" dirty="0"/>
          </a:p>
        </p:txBody>
      </p:sp>
    </p:spTree>
    <p:extLst>
      <p:ext uri="{BB962C8B-B14F-4D97-AF65-F5344CB8AC3E}">
        <p14:creationId xmlns:p14="http://schemas.microsoft.com/office/powerpoint/2010/main" val="36885366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E7F86-36C5-FE81-7891-140FFB5EB6E1}"/>
              </a:ext>
            </a:extLst>
          </p:cNvPr>
          <p:cNvSpPr txBox="1"/>
          <p:nvPr/>
        </p:nvSpPr>
        <p:spPr>
          <a:xfrm>
            <a:off x="431800" y="1559054"/>
            <a:ext cx="11328400" cy="4832092"/>
          </a:xfrm>
          <a:prstGeom prst="rect">
            <a:avLst/>
          </a:prstGeom>
          <a:noFill/>
        </p:spPr>
        <p:txBody>
          <a:bodyPr wrap="square">
            <a:spAutoFit/>
          </a:bodyPr>
          <a:lstStyle/>
          <a:p>
            <a:pPr algn="l">
              <a:buFont typeface="+mj-lt"/>
              <a:buAutoNum type="arabicPeriod"/>
            </a:pPr>
            <a:r>
              <a:rPr lang="en-IN" sz="1400" b="0" i="0" dirty="0">
                <a:solidFill>
                  <a:srgbClr val="323130"/>
                </a:solidFill>
                <a:effectLst/>
                <a:latin typeface="Segoe UI" panose="020B0502040204020203" pitchFamily="34" charset="0"/>
              </a:rPr>
              <a:t>NoSQL Database: Cosmos DB is classified as a NoSQL database because it does not follow the traditional relational database model. NoSQL databases are designed to handle unstructured and semi-structured data, providing flexibility and scalability for modern applications. Cosmos DB supports multiple data models, including document, key-value, columnar, and graph, making it a versatile NoSQL solution.</a:t>
            </a:r>
            <a:br>
              <a:rPr lang="en-IN" sz="1400" b="0" i="0" dirty="0">
                <a:solidFill>
                  <a:srgbClr val="323130"/>
                </a:solidFill>
                <a:effectLst/>
                <a:latin typeface="Segoe UI" panose="020B0502040204020203" pitchFamily="34" charset="0"/>
              </a:rPr>
            </a:br>
            <a:endParaRPr lang="en-IN" sz="1400" b="0" i="0" dirty="0">
              <a:solidFill>
                <a:srgbClr val="323130"/>
              </a:solidFill>
              <a:effectLst/>
              <a:latin typeface="Segoe UI" panose="020B0502040204020203" pitchFamily="34" charset="0"/>
            </a:endParaRPr>
          </a:p>
          <a:p>
            <a:pPr algn="l">
              <a:buFont typeface="+mj-lt"/>
              <a:buAutoNum type="arabicPeriod"/>
            </a:pPr>
            <a:r>
              <a:rPr lang="en-IN" sz="1400" b="0" i="0" dirty="0">
                <a:solidFill>
                  <a:srgbClr val="323130"/>
                </a:solidFill>
                <a:effectLst/>
                <a:latin typeface="Segoe UI" panose="020B0502040204020203" pitchFamily="34" charset="0"/>
              </a:rPr>
              <a:t>Multi-Model Capabilities: As mentioned earlier, Cosmos DB supports multiple data models, allowing developers to choose the most appropriate model for their application's specific needs. This means you can store and retrieve data using different structures and query languages based on the chosen data model. For example, you can use JSON documents and SQL-like queries for document data, key-value pairs for simple data storage, or graph structures for complex relationships.</a:t>
            </a:r>
            <a:br>
              <a:rPr lang="en-IN" sz="1400" b="0" i="0" dirty="0">
                <a:solidFill>
                  <a:srgbClr val="323130"/>
                </a:solidFill>
                <a:effectLst/>
                <a:latin typeface="Segoe UI" panose="020B0502040204020203" pitchFamily="34" charset="0"/>
              </a:rPr>
            </a:br>
            <a:endParaRPr lang="en-IN" sz="1400" b="0" i="0" dirty="0">
              <a:solidFill>
                <a:srgbClr val="323130"/>
              </a:solidFill>
              <a:effectLst/>
              <a:latin typeface="Segoe UI" panose="020B0502040204020203" pitchFamily="34" charset="0"/>
            </a:endParaRPr>
          </a:p>
          <a:p>
            <a:pPr algn="l">
              <a:buFont typeface="+mj-lt"/>
              <a:buAutoNum type="arabicPeriod"/>
            </a:pPr>
            <a:r>
              <a:rPr lang="en-IN" sz="1400" b="0" i="0" dirty="0">
                <a:solidFill>
                  <a:srgbClr val="323130"/>
                </a:solidFill>
                <a:effectLst/>
                <a:latin typeface="Segoe UI" panose="020B0502040204020203" pitchFamily="34" charset="0"/>
              </a:rPr>
              <a:t>Integration with Azure Services: Cosmos DB seamlessly integrates with other Azure services, providing a unified ecosystem for building cloud-based applications. You can leverage Azure Functions to run serverless code that interacts with Cosmos DB, Azure Logic Apps for workflow automation, and Azure Search for full-text search capabilities on your data. This integration simplifies the development and deployment of end-to-end solutions by leveraging the strengths of both Cosmos DB and other Azure services.</a:t>
            </a:r>
            <a:br>
              <a:rPr lang="en-IN" sz="1400" b="0" i="0" dirty="0">
                <a:solidFill>
                  <a:srgbClr val="323130"/>
                </a:solidFill>
                <a:effectLst/>
                <a:latin typeface="Segoe UI" panose="020B0502040204020203" pitchFamily="34" charset="0"/>
              </a:rPr>
            </a:br>
            <a:endParaRPr lang="en-IN" sz="1400" b="0" i="0" dirty="0">
              <a:solidFill>
                <a:srgbClr val="323130"/>
              </a:solidFill>
              <a:effectLst/>
              <a:latin typeface="Segoe UI" panose="020B0502040204020203" pitchFamily="34" charset="0"/>
            </a:endParaRPr>
          </a:p>
          <a:p>
            <a:pPr algn="l">
              <a:buFont typeface="+mj-lt"/>
              <a:buAutoNum type="arabicPeriod"/>
            </a:pPr>
            <a:r>
              <a:rPr lang="en-IN" sz="1400" b="0" i="0" dirty="0">
                <a:solidFill>
                  <a:srgbClr val="323130"/>
                </a:solidFill>
                <a:effectLst/>
                <a:latin typeface="Segoe UI" panose="020B0502040204020203" pitchFamily="34" charset="0"/>
              </a:rPr>
              <a:t>APIs and SDKs: Cosmos DB offers a variety of APIs that allow you to interact with the database using familiar programming models and tools. The supported APIs include SQL (</a:t>
            </a:r>
            <a:r>
              <a:rPr lang="en-IN" sz="1400" b="0" i="0" dirty="0" err="1">
                <a:solidFill>
                  <a:srgbClr val="323130"/>
                </a:solidFill>
                <a:effectLst/>
                <a:latin typeface="Segoe UI" panose="020B0502040204020203" pitchFamily="34" charset="0"/>
              </a:rPr>
              <a:t>DocumentDB</a:t>
            </a:r>
            <a:r>
              <a:rPr lang="en-IN" sz="1400" b="0" i="0" dirty="0">
                <a:solidFill>
                  <a:srgbClr val="323130"/>
                </a:solidFill>
                <a:effectLst/>
                <a:latin typeface="Segoe UI" panose="020B0502040204020203" pitchFamily="34" charset="0"/>
              </a:rPr>
              <a:t> API), MongoDB API, Cassandra API, Gremlin API, and Table API. This means you can use existing skills and libraries from popular database systems like SQL databases, MongoDB, or Cassandra to work with Cosmos DB. Additionally, Cosmos DB provides software development kits (SDKs) for multiple programming languages, making it easier to develop applications that connect to and interact with the database.</a:t>
            </a:r>
            <a:br>
              <a:rPr lang="en-IN" sz="1400" b="0" i="0" dirty="0">
                <a:solidFill>
                  <a:srgbClr val="323130"/>
                </a:solidFill>
                <a:effectLst/>
                <a:latin typeface="Segoe UI" panose="020B0502040204020203" pitchFamily="34" charset="0"/>
              </a:rPr>
            </a:br>
            <a:br>
              <a:rPr lang="en-IN" sz="1400" b="0" i="0" dirty="0">
                <a:solidFill>
                  <a:srgbClr val="323130"/>
                </a:solidFill>
                <a:effectLst/>
                <a:latin typeface="Segoe UI" panose="020B0502040204020203" pitchFamily="34" charset="0"/>
              </a:rPr>
            </a:br>
            <a:r>
              <a:rPr lang="en-IN" sz="1400" b="0" i="0" dirty="0">
                <a:solidFill>
                  <a:srgbClr val="323130"/>
                </a:solidFill>
                <a:effectLst/>
                <a:latin typeface="Segoe UI" panose="020B0502040204020203" pitchFamily="34" charset="0"/>
              </a:rPr>
              <a:t>These features make Cosmos DB a powerful choice for developers who require a scalable, globally distributed NoSQL database with support for multiple data models and seamless integration with other Azure services.</a:t>
            </a:r>
          </a:p>
        </p:txBody>
      </p:sp>
      <p:pic>
        <p:nvPicPr>
          <p:cNvPr id="5" name="Picture 4">
            <a:extLst>
              <a:ext uri="{FF2B5EF4-FFF2-40B4-BE49-F238E27FC236}">
                <a16:creationId xmlns:a16="http://schemas.microsoft.com/office/drawing/2014/main" id="{C3D3388D-E68C-B6B1-A598-15723250BA1F}"/>
              </a:ext>
            </a:extLst>
          </p:cNvPr>
          <p:cNvPicPr>
            <a:picLocks noChangeAspect="1"/>
          </p:cNvPicPr>
          <p:nvPr/>
        </p:nvPicPr>
        <p:blipFill>
          <a:blip r:embed="rId2"/>
          <a:stretch>
            <a:fillRect/>
          </a:stretch>
        </p:blipFill>
        <p:spPr>
          <a:xfrm>
            <a:off x="190500" y="0"/>
            <a:ext cx="1104900" cy="1012420"/>
          </a:xfrm>
          <a:prstGeom prst="rect">
            <a:avLst/>
          </a:prstGeom>
        </p:spPr>
      </p:pic>
    </p:spTree>
    <p:extLst>
      <p:ext uri="{BB962C8B-B14F-4D97-AF65-F5344CB8AC3E}">
        <p14:creationId xmlns:p14="http://schemas.microsoft.com/office/powerpoint/2010/main" val="556386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DF4828-00D5-3B73-E7F1-91F52B20E15B}"/>
              </a:ext>
            </a:extLst>
          </p:cNvPr>
          <p:cNvPicPr>
            <a:picLocks noChangeAspect="1"/>
          </p:cNvPicPr>
          <p:nvPr/>
        </p:nvPicPr>
        <p:blipFill>
          <a:blip r:embed="rId2"/>
          <a:stretch>
            <a:fillRect/>
          </a:stretch>
        </p:blipFill>
        <p:spPr>
          <a:xfrm>
            <a:off x="2502747" y="3711854"/>
            <a:ext cx="6590453" cy="2833895"/>
          </a:xfrm>
          <a:prstGeom prst="rect">
            <a:avLst/>
          </a:prstGeom>
        </p:spPr>
      </p:pic>
      <p:pic>
        <p:nvPicPr>
          <p:cNvPr id="5" name="Picture 4">
            <a:extLst>
              <a:ext uri="{FF2B5EF4-FFF2-40B4-BE49-F238E27FC236}">
                <a16:creationId xmlns:a16="http://schemas.microsoft.com/office/drawing/2014/main" id="{061E6A88-9650-95A5-2B59-C42467DF9293}"/>
              </a:ext>
            </a:extLst>
          </p:cNvPr>
          <p:cNvPicPr>
            <a:picLocks noChangeAspect="1"/>
          </p:cNvPicPr>
          <p:nvPr/>
        </p:nvPicPr>
        <p:blipFill>
          <a:blip r:embed="rId3"/>
          <a:stretch>
            <a:fillRect/>
          </a:stretch>
        </p:blipFill>
        <p:spPr>
          <a:xfrm>
            <a:off x="2502746" y="1026160"/>
            <a:ext cx="6646219" cy="2685694"/>
          </a:xfrm>
          <a:prstGeom prst="rect">
            <a:avLst/>
          </a:prstGeom>
        </p:spPr>
      </p:pic>
    </p:spTree>
    <p:extLst>
      <p:ext uri="{BB962C8B-B14F-4D97-AF65-F5344CB8AC3E}">
        <p14:creationId xmlns:p14="http://schemas.microsoft.com/office/powerpoint/2010/main" val="8347063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2232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5481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124028</TotalTime>
  <Words>10941</Words>
  <Application>Microsoft Office PowerPoint</Application>
  <PresentationFormat>Widescreen</PresentationFormat>
  <Paragraphs>928</Paragraphs>
  <Slides>99</Slides>
  <Notes>1</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18" baseType="lpstr">
      <vt:lpstr>-apple-system</vt:lpstr>
      <vt:lpstr>Aptos Narrow</vt:lpstr>
      <vt:lpstr>Arial</vt:lpstr>
      <vt:lpstr>Arial</vt:lpstr>
      <vt:lpstr>az_ea_font</vt:lpstr>
      <vt:lpstr>Calibri</vt:lpstr>
      <vt:lpstr>Calibri Light</vt:lpstr>
      <vt:lpstr>Consolas</vt:lpstr>
      <vt:lpstr>Google Sans</vt:lpstr>
      <vt:lpstr>Roboto</vt:lpstr>
      <vt:lpstr>Segoe UI</vt:lpstr>
      <vt:lpstr>SegoeUI</vt:lpstr>
      <vt:lpstr>sohne</vt:lpstr>
      <vt:lpstr>Söhne</vt:lpstr>
      <vt:lpstr>source-serif-pro</vt:lpstr>
      <vt:lpstr>Tahoma</vt:lpstr>
      <vt:lpstr>Ubuntu Light</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Techsupport GPT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Semantic search vs word embedding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Suresh, Adusumilli Naga</dc:creator>
  <cp:lastModifiedBy>Suresh, Adusumilli Naga</cp:lastModifiedBy>
  <cp:revision>234</cp:revision>
  <dcterms:created xsi:type="dcterms:W3CDTF">2023-12-15T10:47:57Z</dcterms:created>
  <dcterms:modified xsi:type="dcterms:W3CDTF">2024-05-30T07:28:37Z</dcterms:modified>
</cp:coreProperties>
</file>